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49.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0.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2.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4.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6.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7.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8.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59.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0.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1.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2.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3.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4.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5.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6.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67.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8.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69.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0.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1.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2.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3.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4.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5.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6.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77.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78.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79.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0.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1.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2.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3.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4.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5.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6.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87.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88.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89.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0.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1.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2.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3.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4.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5.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6.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97.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98.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99.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0.xml" ContentType="application/vnd.openxmlformats-officedocument.drawingml.chart+xml"/>
  <Override PartName="/ppt/charts/style103.xml" ContentType="application/vnd.ms-office.chartstyle+xml"/>
  <Override PartName="/ppt/charts/colors10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725" r:id="rId5"/>
    <p:sldId id="723" r:id="rId6"/>
    <p:sldId id="256" r:id="rId7"/>
    <p:sldId id="257" r:id="rId8"/>
    <p:sldId id="259" r:id="rId9"/>
    <p:sldId id="603" r:id="rId10"/>
    <p:sldId id="261" r:id="rId11"/>
    <p:sldId id="263" r:id="rId12"/>
    <p:sldId id="600" r:id="rId13"/>
    <p:sldId id="265" r:id="rId14"/>
    <p:sldId id="604" r:id="rId15"/>
    <p:sldId id="266" r:id="rId16"/>
    <p:sldId id="267" r:id="rId17"/>
    <p:sldId id="605" r:id="rId18"/>
    <p:sldId id="269" r:id="rId19"/>
    <p:sldId id="611" r:id="rId20"/>
    <p:sldId id="612" r:id="rId21"/>
    <p:sldId id="608" r:id="rId22"/>
    <p:sldId id="610" r:id="rId23"/>
    <p:sldId id="598" r:id="rId24"/>
    <p:sldId id="272" r:id="rId25"/>
    <p:sldId id="274" r:id="rId26"/>
    <p:sldId id="276" r:id="rId27"/>
    <p:sldId id="278" r:id="rId28"/>
    <p:sldId id="280" r:id="rId29"/>
    <p:sldId id="281" r:id="rId30"/>
    <p:sldId id="282" r:id="rId31"/>
    <p:sldId id="283" r:id="rId32"/>
    <p:sldId id="291" r:id="rId33"/>
    <p:sldId id="293" r:id="rId34"/>
    <p:sldId id="294" r:id="rId35"/>
    <p:sldId id="296" r:id="rId36"/>
    <p:sldId id="298" r:id="rId37"/>
    <p:sldId id="300" r:id="rId38"/>
    <p:sldId id="301" r:id="rId39"/>
    <p:sldId id="302" r:id="rId40"/>
    <p:sldId id="615" r:id="rId41"/>
    <p:sldId id="305" r:id="rId42"/>
    <p:sldId id="306" r:id="rId43"/>
    <p:sldId id="307" r:id="rId44"/>
    <p:sldId id="308" r:id="rId45"/>
    <p:sldId id="309" r:id="rId46"/>
    <p:sldId id="310" r:id="rId47"/>
    <p:sldId id="312" r:id="rId48"/>
    <p:sldId id="319" r:id="rId49"/>
    <p:sldId id="321" r:id="rId50"/>
    <p:sldId id="323" r:id="rId51"/>
    <p:sldId id="324" r:id="rId52"/>
    <p:sldId id="325" r:id="rId53"/>
    <p:sldId id="326" r:id="rId54"/>
    <p:sldId id="327" r:id="rId55"/>
    <p:sldId id="653" r:id="rId56"/>
    <p:sldId id="658" r:id="rId57"/>
    <p:sldId id="660" r:id="rId58"/>
    <p:sldId id="662" r:id="rId59"/>
    <p:sldId id="665" r:id="rId60"/>
    <p:sldId id="667" r:id="rId61"/>
    <p:sldId id="669" r:id="rId62"/>
    <p:sldId id="329" r:id="rId63"/>
    <p:sldId id="330" r:id="rId64"/>
    <p:sldId id="339" r:id="rId65"/>
    <p:sldId id="621" r:id="rId66"/>
    <p:sldId id="343" r:id="rId67"/>
    <p:sldId id="622" r:id="rId68"/>
    <p:sldId id="623" r:id="rId69"/>
    <p:sldId id="345" r:id="rId70"/>
    <p:sldId id="625" r:id="rId71"/>
    <p:sldId id="347" r:id="rId72"/>
    <p:sldId id="351" r:id="rId73"/>
    <p:sldId id="352" r:id="rId74"/>
    <p:sldId id="355" r:id="rId75"/>
    <p:sldId id="357" r:id="rId76"/>
    <p:sldId id="358" r:id="rId77"/>
    <p:sldId id="628" r:id="rId78"/>
    <p:sldId id="359" r:id="rId79"/>
    <p:sldId id="630" r:id="rId80"/>
    <p:sldId id="364" r:id="rId81"/>
    <p:sldId id="365" r:id="rId82"/>
    <p:sldId id="366" r:id="rId83"/>
    <p:sldId id="368" r:id="rId84"/>
    <p:sldId id="369" r:id="rId85"/>
    <p:sldId id="370" r:id="rId86"/>
    <p:sldId id="371" r:id="rId87"/>
    <p:sldId id="372" r:id="rId88"/>
    <p:sldId id="373" r:id="rId89"/>
    <p:sldId id="633" r:id="rId90"/>
    <p:sldId id="375" r:id="rId91"/>
    <p:sldId id="377" r:id="rId92"/>
    <p:sldId id="381" r:id="rId93"/>
    <p:sldId id="385" r:id="rId94"/>
    <p:sldId id="386" r:id="rId95"/>
    <p:sldId id="636" r:id="rId96"/>
    <p:sldId id="720" r:id="rId97"/>
    <p:sldId id="392" r:id="rId98"/>
    <p:sldId id="637" r:id="rId99"/>
    <p:sldId id="395" r:id="rId100"/>
    <p:sldId id="746" r:id="rId101"/>
    <p:sldId id="721" r:id="rId102"/>
    <p:sldId id="408" r:id="rId103"/>
    <p:sldId id="409" r:id="rId104"/>
    <p:sldId id="410" r:id="rId105"/>
    <p:sldId id="421" r:id="rId106"/>
    <p:sldId id="422" r:id="rId107"/>
    <p:sldId id="675" r:id="rId108"/>
    <p:sldId id="425" r:id="rId109"/>
    <p:sldId id="641" r:id="rId110"/>
    <p:sldId id="426" r:id="rId111"/>
    <p:sldId id="428" r:id="rId112"/>
    <p:sldId id="430" r:id="rId113"/>
    <p:sldId id="431" r:id="rId114"/>
    <p:sldId id="433" r:id="rId115"/>
    <p:sldId id="434" r:id="rId116"/>
    <p:sldId id="435" r:id="rId117"/>
    <p:sldId id="437" r:id="rId118"/>
    <p:sldId id="439" r:id="rId119"/>
    <p:sldId id="440" r:id="rId120"/>
    <p:sldId id="681" r:id="rId121"/>
    <p:sldId id="644" r:id="rId122"/>
    <p:sldId id="443" r:id="rId123"/>
    <p:sldId id="444" r:id="rId124"/>
    <p:sldId id="447" r:id="rId125"/>
    <p:sldId id="448" r:id="rId126"/>
    <p:sldId id="449" r:id="rId127"/>
    <p:sldId id="452" r:id="rId128"/>
    <p:sldId id="453" r:id="rId129"/>
    <p:sldId id="454" r:id="rId130"/>
    <p:sldId id="457" r:id="rId131"/>
    <p:sldId id="458" r:id="rId132"/>
    <p:sldId id="459" r:id="rId133"/>
    <p:sldId id="460" r:id="rId134"/>
    <p:sldId id="462" r:id="rId135"/>
    <p:sldId id="475" r:id="rId136"/>
    <p:sldId id="747" r:id="rId137"/>
    <p:sldId id="480" r:id="rId138"/>
    <p:sldId id="484" r:id="rId139"/>
    <p:sldId id="485" r:id="rId140"/>
    <p:sldId id="486" r:id="rId141"/>
    <p:sldId id="682" r:id="rId142"/>
    <p:sldId id="490" r:id="rId143"/>
    <p:sldId id="491" r:id="rId144"/>
    <p:sldId id="492" r:id="rId145"/>
    <p:sldId id="493" r:id="rId146"/>
    <p:sldId id="494" r:id="rId147"/>
    <p:sldId id="495" r:id="rId148"/>
    <p:sldId id="496" r:id="rId149"/>
    <p:sldId id="497" r:id="rId150"/>
    <p:sldId id="498" r:id="rId151"/>
    <p:sldId id="499" r:id="rId152"/>
    <p:sldId id="749" r:id="rId153"/>
    <p:sldId id="521" r:id="rId154"/>
    <p:sldId id="522" r:id="rId155"/>
    <p:sldId id="530" r:id="rId156"/>
    <p:sldId id="750" r:id="rId157"/>
    <p:sldId id="751" r:id="rId158"/>
    <p:sldId id="752" r:id="rId159"/>
    <p:sldId id="753" r:id="rId160"/>
    <p:sldId id="755" r:id="rId161"/>
    <p:sldId id="756" r:id="rId162"/>
    <p:sldId id="539" r:id="rId163"/>
    <p:sldId id="757" r:id="rId164"/>
    <p:sldId id="542" r:id="rId165"/>
    <p:sldId id="543" r:id="rId166"/>
    <p:sldId id="545" r:id="rId167"/>
    <p:sldId id="758" r:id="rId168"/>
    <p:sldId id="551" r:id="rId169"/>
    <p:sldId id="552" r:id="rId170"/>
    <p:sldId id="554" r:id="rId171"/>
    <p:sldId id="690" r:id="rId172"/>
    <p:sldId id="759" r:id="rId173"/>
    <p:sldId id="557" r:id="rId174"/>
    <p:sldId id="760" r:id="rId175"/>
    <p:sldId id="559" r:id="rId176"/>
    <p:sldId id="560" r:id="rId177"/>
    <p:sldId id="561" r:id="rId178"/>
    <p:sldId id="563" r:id="rId179"/>
    <p:sldId id="761" r:id="rId180"/>
    <p:sldId id="762" r:id="rId181"/>
    <p:sldId id="763" r:id="rId182"/>
    <p:sldId id="764" r:id="rId183"/>
    <p:sldId id="765" r:id="rId184"/>
    <p:sldId id="766" r:id="rId185"/>
    <p:sldId id="773" r:id="rId186"/>
    <p:sldId id="767" r:id="rId187"/>
    <p:sldId id="768" r:id="rId188"/>
    <p:sldId id="769" r:id="rId189"/>
    <p:sldId id="770" r:id="rId190"/>
    <p:sldId id="771" r:id="rId191"/>
    <p:sldId id="772" r:id="rId192"/>
    <p:sldId id="775" r:id="rId193"/>
    <p:sldId id="776" r:id="rId194"/>
    <p:sldId id="648" r:id="rId195"/>
    <p:sldId id="717" r:id="rId196"/>
    <p:sldId id="697" r:id="rId197"/>
    <p:sldId id="698" r:id="rId198"/>
    <p:sldId id="699" r:id="rId199"/>
    <p:sldId id="700" r:id="rId200"/>
    <p:sldId id="701" r:id="rId201"/>
    <p:sldId id="702" r:id="rId202"/>
    <p:sldId id="703" r:id="rId203"/>
    <p:sldId id="705" r:id="rId204"/>
    <p:sldId id="706" r:id="rId205"/>
    <p:sldId id="707" r:id="rId206"/>
    <p:sldId id="708" r:id="rId207"/>
    <p:sldId id="713" r:id="rId208"/>
    <p:sldId id="714" r:id="rId209"/>
    <p:sldId id="709" r:id="rId210"/>
    <p:sldId id="710" r:id="rId211"/>
    <p:sldId id="711" r:id="rId212"/>
    <p:sldId id="712" r:id="rId213"/>
    <p:sldId id="733" r:id="rId214"/>
    <p:sldId id="736" r:id="rId215"/>
    <p:sldId id="745" r:id="rId216"/>
    <p:sldId id="738" r:id="rId217"/>
    <p:sldId id="740" r:id="rId218"/>
    <p:sldId id="743" r:id="rId219"/>
    <p:sldId id="744" r:id="rId220"/>
    <p:sldId id="726" r:id="rId2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D350CBB-DBFF-4BB4-9175-D5575B45D02B}">
          <p14:sldIdLst>
            <p14:sldId id="725"/>
            <p14:sldId id="723"/>
            <p14:sldId id="256"/>
            <p14:sldId id="257"/>
            <p14:sldId id="259"/>
            <p14:sldId id="603"/>
            <p14:sldId id="261"/>
            <p14:sldId id="263"/>
            <p14:sldId id="600"/>
            <p14:sldId id="265"/>
            <p14:sldId id="604"/>
            <p14:sldId id="266"/>
            <p14:sldId id="267"/>
            <p14:sldId id="605"/>
            <p14:sldId id="269"/>
            <p14:sldId id="611"/>
            <p14:sldId id="612"/>
            <p14:sldId id="608"/>
            <p14:sldId id="610"/>
          </p14:sldIdLst>
        </p14:section>
        <p14:section name="Set-Asides" id="{2E2B130F-9D6D-4E11-90EE-DC1B31B1C8B1}">
          <p14:sldIdLst>
            <p14:sldId id="598"/>
            <p14:sldId id="272"/>
            <p14:sldId id="274"/>
            <p14:sldId id="276"/>
            <p14:sldId id="278"/>
            <p14:sldId id="280"/>
          </p14:sldIdLst>
        </p14:section>
        <p14:section name="Set-Asides Example" id="{FCDC80A7-30D1-4187-8F91-9D38FB398625}">
          <p14:sldIdLst>
            <p14:sldId id="281"/>
            <p14:sldId id="282"/>
            <p14:sldId id="283"/>
            <p14:sldId id="291"/>
            <p14:sldId id="293"/>
            <p14:sldId id="294"/>
            <p14:sldId id="296"/>
            <p14:sldId id="298"/>
          </p14:sldIdLst>
        </p14:section>
        <p14:section name="Transition Funding" id="{CED61455-D842-4E56-B423-3FCF25A4ED44}">
          <p14:sldIdLst>
            <p14:sldId id="300"/>
            <p14:sldId id="301"/>
            <p14:sldId id="302"/>
            <p14:sldId id="615"/>
            <p14:sldId id="305"/>
            <p14:sldId id="306"/>
            <p14:sldId id="307"/>
            <p14:sldId id="308"/>
            <p14:sldId id="309"/>
          </p14:sldIdLst>
        </p14:section>
        <p14:section name="Transition Example" id="{3BDF79F9-180E-4FFF-97D6-3444605D7666}">
          <p14:sldIdLst>
            <p14:sldId id="310"/>
            <p14:sldId id="312"/>
          </p14:sldIdLst>
        </p14:section>
        <p14:section name="Tribal Shares" id="{5989C6F3-04D4-4D24-B671-3894D98C6FF1}">
          <p14:sldIdLst>
            <p14:sldId id="319"/>
            <p14:sldId id="321"/>
            <p14:sldId id="323"/>
            <p14:sldId id="324"/>
            <p14:sldId id="325"/>
          </p14:sldIdLst>
        </p14:section>
        <p14:section name="Tribal Shares Example" id="{6A09B617-C388-4594-A69D-03EEE3618CC1}">
          <p14:sldIdLst>
            <p14:sldId id="326"/>
            <p14:sldId id="327"/>
            <p14:sldId id="653"/>
            <p14:sldId id="658"/>
            <p14:sldId id="660"/>
            <p14:sldId id="662"/>
            <p14:sldId id="665"/>
            <p14:sldId id="667"/>
            <p14:sldId id="669"/>
            <p14:sldId id="329"/>
            <p14:sldId id="330"/>
            <p14:sldId id="339"/>
          </p14:sldIdLst>
        </p14:section>
        <p14:section name="Mileage Shares" id="{F33DDE75-45C7-43C9-8EBF-7D8EE1C689D5}">
          <p14:sldIdLst>
            <p14:sldId id="621"/>
            <p14:sldId id="343"/>
            <p14:sldId id="622"/>
            <p14:sldId id="623"/>
            <p14:sldId id="345"/>
          </p14:sldIdLst>
        </p14:section>
        <p14:section name="Mileage Example" id="{21202B39-A214-41BC-972C-83D47746B7F0}">
          <p14:sldIdLst>
            <p14:sldId id="625"/>
            <p14:sldId id="347"/>
            <p14:sldId id="351"/>
            <p14:sldId id="352"/>
            <p14:sldId id="355"/>
          </p14:sldIdLst>
        </p14:section>
        <p14:section name="Population Shares" id="{33E09303-E609-4668-AD25-3B29DB208869}">
          <p14:sldIdLst>
            <p14:sldId id="357"/>
            <p14:sldId id="358"/>
            <p14:sldId id="628"/>
            <p14:sldId id="359"/>
          </p14:sldIdLst>
        </p14:section>
        <p14:section name="Population Example" id="{B22750B2-CB09-4869-9674-5AC91CF211C0}">
          <p14:sldIdLst>
            <p14:sldId id="630"/>
            <p14:sldId id="364"/>
            <p14:sldId id="365"/>
            <p14:sldId id="366"/>
          </p14:sldIdLst>
        </p14:section>
        <p14:section name="Region Shares" id="{1AD2B279-0A10-4730-84C0-350026F3F136}">
          <p14:sldIdLst>
            <p14:sldId id="368"/>
            <p14:sldId id="369"/>
            <p14:sldId id="370"/>
            <p14:sldId id="371"/>
            <p14:sldId id="372"/>
            <p14:sldId id="373"/>
            <p14:sldId id="633"/>
            <p14:sldId id="375"/>
            <p14:sldId id="377"/>
            <p14:sldId id="381"/>
          </p14:sldIdLst>
        </p14:section>
        <p14:section name="Region Example" id="{D16E3D4F-40C7-43E5-A8C4-22D6EF53EEB6}">
          <p14:sldIdLst>
            <p14:sldId id="385"/>
            <p14:sldId id="386"/>
            <p14:sldId id="636"/>
            <p14:sldId id="720"/>
            <p14:sldId id="392"/>
            <p14:sldId id="637"/>
            <p14:sldId id="395"/>
            <p14:sldId id="746"/>
            <p14:sldId id="721"/>
          </p14:sldIdLst>
        </p14:section>
        <p14:section name="Supplemental: Step 1" id="{EF36C8D5-A806-44F6-8633-61E0AF1B3F63}">
          <p14:sldIdLst>
            <p14:sldId id="408"/>
          </p14:sldIdLst>
        </p14:section>
        <p14:section name="Supplemental Step 1 Example" id="{3A087B2C-5276-4EA2-879C-1149FF54B735}">
          <p14:sldIdLst>
            <p14:sldId id="409"/>
            <p14:sldId id="410"/>
            <p14:sldId id="421"/>
            <p14:sldId id="422"/>
            <p14:sldId id="675"/>
          </p14:sldIdLst>
        </p14:section>
        <p14:section name="Supplemental: Step 2" id="{05AEC8C9-552A-4509-B545-1584DA992F68}">
          <p14:sldIdLst>
            <p14:sldId id="425"/>
            <p14:sldId id="641"/>
            <p14:sldId id="426"/>
            <p14:sldId id="428"/>
            <p14:sldId id="430"/>
            <p14:sldId id="431"/>
            <p14:sldId id="433"/>
            <p14:sldId id="434"/>
            <p14:sldId id="435"/>
            <p14:sldId id="437"/>
            <p14:sldId id="439"/>
            <p14:sldId id="440"/>
            <p14:sldId id="681"/>
          </p14:sldIdLst>
        </p14:section>
        <p14:section name="Supplemental Step 2 Example" id="{38B3F831-D580-41DE-B031-490BB5EF4FF8}">
          <p14:sldIdLst>
            <p14:sldId id="644"/>
            <p14:sldId id="443"/>
            <p14:sldId id="444"/>
            <p14:sldId id="447"/>
            <p14:sldId id="448"/>
            <p14:sldId id="449"/>
            <p14:sldId id="452"/>
            <p14:sldId id="453"/>
            <p14:sldId id="454"/>
            <p14:sldId id="457"/>
            <p14:sldId id="458"/>
            <p14:sldId id="459"/>
            <p14:sldId id="460"/>
            <p14:sldId id="462"/>
            <p14:sldId id="475"/>
            <p14:sldId id="747"/>
          </p14:sldIdLst>
        </p14:section>
        <p14:section name="Supplemental: Step 3" id="{7CF1F73D-0B40-4276-86CE-9EAD8E3FF2E9}">
          <p14:sldIdLst>
            <p14:sldId id="480"/>
            <p14:sldId id="484"/>
            <p14:sldId id="485"/>
            <p14:sldId id="486"/>
            <p14:sldId id="682"/>
            <p14:sldId id="490"/>
            <p14:sldId id="491"/>
            <p14:sldId id="492"/>
            <p14:sldId id="493"/>
            <p14:sldId id="494"/>
            <p14:sldId id="495"/>
            <p14:sldId id="496"/>
            <p14:sldId id="497"/>
            <p14:sldId id="498"/>
            <p14:sldId id="499"/>
            <p14:sldId id="749"/>
            <p14:sldId id="521"/>
            <p14:sldId id="522"/>
            <p14:sldId id="530"/>
            <p14:sldId id="750"/>
            <p14:sldId id="751"/>
            <p14:sldId id="752"/>
            <p14:sldId id="753"/>
            <p14:sldId id="755"/>
            <p14:sldId id="756"/>
            <p14:sldId id="539"/>
            <p14:sldId id="757"/>
          </p14:sldIdLst>
        </p14:section>
        <p14:section name="Supplemental Step 3 Example" id="{4839E04F-EC39-4507-903C-C4383D79C06D}">
          <p14:sldIdLst>
            <p14:sldId id="542"/>
            <p14:sldId id="543"/>
            <p14:sldId id="545"/>
            <p14:sldId id="758"/>
            <p14:sldId id="551"/>
            <p14:sldId id="552"/>
            <p14:sldId id="554"/>
            <p14:sldId id="690"/>
            <p14:sldId id="759"/>
            <p14:sldId id="557"/>
            <p14:sldId id="760"/>
            <p14:sldId id="559"/>
            <p14:sldId id="560"/>
            <p14:sldId id="561"/>
            <p14:sldId id="563"/>
            <p14:sldId id="761"/>
            <p14:sldId id="762"/>
            <p14:sldId id="763"/>
            <p14:sldId id="764"/>
            <p14:sldId id="765"/>
            <p14:sldId id="766"/>
            <p14:sldId id="773"/>
            <p14:sldId id="767"/>
            <p14:sldId id="768"/>
            <p14:sldId id="769"/>
            <p14:sldId id="770"/>
            <p14:sldId id="771"/>
            <p14:sldId id="772"/>
            <p14:sldId id="775"/>
            <p14:sldId id="776"/>
          </p14:sldIdLst>
        </p14:section>
        <p14:section name="Putting it Together" id="{62DA0ED0-9815-450E-BD3D-C49F9B985272}">
          <p14:sldIdLst>
            <p14:sldId id="648"/>
            <p14:sldId id="717"/>
            <p14:sldId id="697"/>
            <p14:sldId id="698"/>
            <p14:sldId id="699"/>
            <p14:sldId id="700"/>
            <p14:sldId id="701"/>
            <p14:sldId id="702"/>
            <p14:sldId id="703"/>
            <p14:sldId id="705"/>
            <p14:sldId id="706"/>
            <p14:sldId id="707"/>
            <p14:sldId id="708"/>
            <p14:sldId id="713"/>
            <p14:sldId id="714"/>
            <p14:sldId id="709"/>
            <p14:sldId id="710"/>
            <p14:sldId id="711"/>
            <p14:sldId id="712"/>
            <p14:sldId id="733"/>
            <p14:sldId id="736"/>
            <p14:sldId id="745"/>
            <p14:sldId id="738"/>
            <p14:sldId id="740"/>
            <p14:sldId id="743"/>
            <p14:sldId id="744"/>
            <p14:sldId id="7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BEB"/>
    <a:srgbClr val="9CDC57"/>
    <a:srgbClr val="5992C6"/>
    <a:srgbClr val="5289BA"/>
    <a:srgbClr val="92D050"/>
    <a:srgbClr val="BD92DE"/>
    <a:srgbClr val="C47296"/>
    <a:srgbClr val="4472C4"/>
    <a:srgbClr val="70AD4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6" d="100"/>
          <a:sy n="106" d="100"/>
        </p:scale>
        <p:origin x="126" y="2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224" Type="http://schemas.openxmlformats.org/officeDocument/2006/relationships/theme" Target="theme/theme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3.xml"/><Relationship Id="rId1" Type="http://schemas.microsoft.com/office/2011/relationships/chartStyle" Target="style13.xml"/></Relationships>
</file>

<file path=ppt/charts/_rels/chart10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03.xml"/><Relationship Id="rId1" Type="http://schemas.microsoft.com/office/2011/relationships/chartStyle" Target="style103.xml"/></Relationships>
</file>

<file path=ppt/charts/_rels/chart1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4.xml"/><Relationship Id="rId1" Type="http://schemas.microsoft.com/office/2011/relationships/chartStyle" Target="style14.xml"/></Relationships>
</file>

<file path=ppt/charts/_rels/chart1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5.xml"/><Relationship Id="rId1" Type="http://schemas.microsoft.com/office/2011/relationships/chartStyle" Target="style15.xml"/></Relationships>
</file>

<file path=ppt/charts/_rels/chart1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6.xml"/><Relationship Id="rId1" Type="http://schemas.microsoft.com/office/2011/relationships/chartStyle" Target="style16.xml"/></Relationships>
</file>

<file path=ppt/charts/_rels/chart1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7.xml"/><Relationship Id="rId1" Type="http://schemas.microsoft.com/office/2011/relationships/chartStyle" Target="style17.xml"/></Relationships>
</file>

<file path=ppt/charts/_rels/chart1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8.xml"/><Relationship Id="rId1" Type="http://schemas.microsoft.com/office/2011/relationships/chartStyle" Target="style18.xml"/></Relationships>
</file>

<file path=ppt/charts/_rels/chart1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9.xml"/><Relationship Id="rId1" Type="http://schemas.microsoft.com/office/2011/relationships/chartStyle" Target="style19.xml"/></Relationships>
</file>

<file path=ppt/charts/_rels/chart1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0.xml"/><Relationship Id="rId1" Type="http://schemas.microsoft.com/office/2011/relationships/chartStyle" Target="style20.xml"/></Relationships>
</file>

<file path=ppt/charts/_rels/chart1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1.xml"/><Relationship Id="rId1" Type="http://schemas.microsoft.com/office/2011/relationships/chartStyle" Target="style21.xml"/></Relationships>
</file>

<file path=ppt/charts/_rels/chart1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2.xml"/><Relationship Id="rId1" Type="http://schemas.microsoft.com/office/2011/relationships/chartStyle" Target="style22.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3.xml"/><Relationship Id="rId1" Type="http://schemas.microsoft.com/office/2011/relationships/chartStyle" Target="style23.xml"/></Relationships>
</file>

<file path=ppt/charts/_rels/chart2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0.xml"/><Relationship Id="rId1" Type="http://schemas.microsoft.com/office/2011/relationships/chartStyle" Target="style30.xml"/></Relationships>
</file>

<file path=ppt/charts/_rels/chart2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1.xml"/><Relationship Id="rId1" Type="http://schemas.microsoft.com/office/2011/relationships/chartStyle" Target="style31.xml"/></Relationships>
</file>

<file path=ppt/charts/_rels/chart2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2.xml"/><Relationship Id="rId1" Type="http://schemas.microsoft.com/office/2011/relationships/chartStyle" Target="style3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3.xml"/><Relationship Id="rId1" Type="http://schemas.microsoft.com/office/2011/relationships/chartStyle" Target="style33.xml"/></Relationships>
</file>

<file path=ppt/charts/_rels/chart3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4.xml"/><Relationship Id="rId1" Type="http://schemas.microsoft.com/office/2011/relationships/chartStyle" Target="style34.xml"/></Relationships>
</file>

<file path=ppt/charts/_rels/chart3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5.xml"/><Relationship Id="rId1" Type="http://schemas.microsoft.com/office/2011/relationships/chartStyle" Target="style35.xml"/></Relationships>
</file>

<file path=ppt/charts/_rels/chart3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6.xml"/><Relationship Id="rId1" Type="http://schemas.microsoft.com/office/2011/relationships/chartStyle" Target="style36.xml"/></Relationships>
</file>

<file path=ppt/charts/_rels/chart3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7.xml"/><Relationship Id="rId1" Type="http://schemas.microsoft.com/office/2011/relationships/chartStyle" Target="style37.xml"/></Relationships>
</file>

<file path=ppt/charts/_rels/chart3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8.xml"/><Relationship Id="rId1" Type="http://schemas.microsoft.com/office/2011/relationships/chartStyle" Target="style38.xml"/></Relationships>
</file>

<file path=ppt/charts/_rels/chart3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39.xml"/><Relationship Id="rId1" Type="http://schemas.microsoft.com/office/2011/relationships/chartStyle" Target="style39.xml"/></Relationships>
</file>

<file path=ppt/charts/_rels/chart3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0.xml"/><Relationship Id="rId1" Type="http://schemas.microsoft.com/office/2011/relationships/chartStyle" Target="style40.xml"/></Relationships>
</file>

<file path=ppt/charts/_rels/chart3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1.xml"/><Relationship Id="rId1" Type="http://schemas.microsoft.com/office/2011/relationships/chartStyle" Target="style41.xml"/></Relationships>
</file>

<file path=ppt/charts/_rels/chart3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2.xml"/><Relationship Id="rId1" Type="http://schemas.microsoft.com/office/2011/relationships/chartStyle" Target="style4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3.xml"/><Relationship Id="rId1" Type="http://schemas.microsoft.com/office/2011/relationships/chartStyle" Target="style43.xml"/></Relationships>
</file>

<file path=ppt/charts/_rels/chart4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4.xml"/><Relationship Id="rId1" Type="http://schemas.microsoft.com/office/2011/relationships/chartStyle" Target="style44.xml"/></Relationships>
</file>

<file path=ppt/charts/_rels/chart4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5.xml"/><Relationship Id="rId1" Type="http://schemas.microsoft.com/office/2011/relationships/chartStyle" Target="style45.xml"/></Relationships>
</file>

<file path=ppt/charts/_rels/chart4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6.xml"/><Relationship Id="rId1" Type="http://schemas.microsoft.com/office/2011/relationships/chartStyle" Target="style46.xml"/></Relationships>
</file>

<file path=ppt/charts/_rels/chart4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7.xml"/><Relationship Id="rId1" Type="http://schemas.microsoft.com/office/2011/relationships/chartStyle" Target="style47.xml"/></Relationships>
</file>

<file path=ppt/charts/_rels/chart4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8.xml"/><Relationship Id="rId1" Type="http://schemas.microsoft.com/office/2011/relationships/chartStyle" Target="style48.xml"/></Relationships>
</file>

<file path=ppt/charts/_rels/chart4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49.xml"/><Relationship Id="rId1" Type="http://schemas.microsoft.com/office/2011/relationships/chartStyle" Target="style49.xml"/></Relationships>
</file>

<file path=ppt/charts/_rels/chart4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0.xml"/><Relationship Id="rId1" Type="http://schemas.microsoft.com/office/2011/relationships/chartStyle" Target="style50.xml"/></Relationships>
</file>

<file path=ppt/charts/_rels/chart4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1.xml"/><Relationship Id="rId1" Type="http://schemas.microsoft.com/office/2011/relationships/chartStyle" Target="style51.xml"/></Relationships>
</file>

<file path=ppt/charts/_rels/chart4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2.xml"/><Relationship Id="rId1" Type="http://schemas.microsoft.com/office/2011/relationships/chartStyle" Target="style52.xml"/></Relationships>
</file>

<file path=ppt/charts/_rels/chart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xml"/><Relationship Id="rId1" Type="http://schemas.microsoft.com/office/2011/relationships/chartStyle" Target="style8.xml"/></Relationships>
</file>

<file path=ppt/charts/_rels/chart5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3.xml"/><Relationship Id="rId1" Type="http://schemas.microsoft.com/office/2011/relationships/chartStyle" Target="style53.xml"/></Relationships>
</file>

<file path=ppt/charts/_rels/chart5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4.xml"/><Relationship Id="rId1" Type="http://schemas.microsoft.com/office/2011/relationships/chartStyle" Target="style54.xml"/></Relationships>
</file>

<file path=ppt/charts/_rels/chart5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5.xml"/><Relationship Id="rId1" Type="http://schemas.microsoft.com/office/2011/relationships/chartStyle" Target="style55.xml"/></Relationships>
</file>

<file path=ppt/charts/_rels/chart5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6.xml"/><Relationship Id="rId1" Type="http://schemas.microsoft.com/office/2011/relationships/chartStyle" Target="style56.xml"/></Relationships>
</file>

<file path=ppt/charts/_rels/chart5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7.xml"/><Relationship Id="rId1" Type="http://schemas.microsoft.com/office/2011/relationships/chartStyle" Target="style57.xml"/></Relationships>
</file>

<file path=ppt/charts/_rels/chart5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8.xml"/><Relationship Id="rId1" Type="http://schemas.microsoft.com/office/2011/relationships/chartStyle" Target="style58.xml"/></Relationships>
</file>

<file path=ppt/charts/_rels/chart5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59.xml"/><Relationship Id="rId1" Type="http://schemas.microsoft.com/office/2011/relationships/chartStyle" Target="style59.xml"/></Relationships>
</file>

<file path=ppt/charts/_rels/chart5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0.xml"/><Relationship Id="rId1" Type="http://schemas.microsoft.com/office/2011/relationships/chartStyle" Target="style60.xml"/></Relationships>
</file>

<file path=ppt/charts/_rels/chart5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1.xml"/><Relationship Id="rId1" Type="http://schemas.microsoft.com/office/2011/relationships/chartStyle" Target="style61.xml"/></Relationships>
</file>

<file path=ppt/charts/_rels/chart5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2.xml"/><Relationship Id="rId1" Type="http://schemas.microsoft.com/office/2011/relationships/chartStyle" Target="style62.xml"/></Relationships>
</file>

<file path=ppt/charts/_rels/chart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xml"/><Relationship Id="rId1" Type="http://schemas.microsoft.com/office/2011/relationships/chartStyle" Target="style9.xml"/></Relationships>
</file>

<file path=ppt/charts/_rels/chart6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3.xml"/><Relationship Id="rId1" Type="http://schemas.microsoft.com/office/2011/relationships/chartStyle" Target="style63.xml"/></Relationships>
</file>

<file path=ppt/charts/_rels/chart6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4.xml"/><Relationship Id="rId1" Type="http://schemas.microsoft.com/office/2011/relationships/chartStyle" Target="style64.xml"/></Relationships>
</file>

<file path=ppt/charts/_rels/chart6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5.xml"/><Relationship Id="rId1" Type="http://schemas.microsoft.com/office/2011/relationships/chartStyle" Target="style65.xml"/></Relationships>
</file>

<file path=ppt/charts/_rels/chart6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6.xml"/><Relationship Id="rId1" Type="http://schemas.microsoft.com/office/2011/relationships/chartStyle" Target="style66.xml"/></Relationships>
</file>

<file path=ppt/charts/_rels/chart6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7.xml"/><Relationship Id="rId1" Type="http://schemas.microsoft.com/office/2011/relationships/chartStyle" Target="style67.xml"/></Relationships>
</file>

<file path=ppt/charts/_rels/chart6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8.xml"/><Relationship Id="rId1" Type="http://schemas.microsoft.com/office/2011/relationships/chartStyle" Target="style68.xml"/></Relationships>
</file>

<file path=ppt/charts/_rels/chart6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69.xml"/><Relationship Id="rId1" Type="http://schemas.microsoft.com/office/2011/relationships/chartStyle" Target="style69.xml"/></Relationships>
</file>

<file path=ppt/charts/_rels/chart6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0.xml"/><Relationship Id="rId1" Type="http://schemas.microsoft.com/office/2011/relationships/chartStyle" Target="style70.xml"/></Relationships>
</file>

<file path=ppt/charts/_rels/chart6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1.xml"/><Relationship Id="rId1" Type="http://schemas.microsoft.com/office/2011/relationships/chartStyle" Target="style71.xml"/></Relationships>
</file>

<file path=ppt/charts/_rels/chart6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2.xml"/><Relationship Id="rId1" Type="http://schemas.microsoft.com/office/2011/relationships/chartStyle" Target="style72.xml"/></Relationships>
</file>

<file path=ppt/charts/_rels/chart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0.xml"/><Relationship Id="rId1" Type="http://schemas.microsoft.com/office/2011/relationships/chartStyle" Target="style10.xml"/></Relationships>
</file>

<file path=ppt/charts/_rels/chart7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3.xml"/><Relationship Id="rId1" Type="http://schemas.microsoft.com/office/2011/relationships/chartStyle" Target="style73.xml"/></Relationships>
</file>

<file path=ppt/charts/_rels/chart7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4.xml"/><Relationship Id="rId1" Type="http://schemas.microsoft.com/office/2011/relationships/chartStyle" Target="style74.xml"/></Relationships>
</file>

<file path=ppt/charts/_rels/chart7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5.xml"/><Relationship Id="rId1" Type="http://schemas.microsoft.com/office/2011/relationships/chartStyle" Target="style75.xml"/></Relationships>
</file>

<file path=ppt/charts/_rels/chart7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6.xml"/><Relationship Id="rId1" Type="http://schemas.microsoft.com/office/2011/relationships/chartStyle" Target="style76.xml"/></Relationships>
</file>

<file path=ppt/charts/_rels/chart7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7.xml"/><Relationship Id="rId1" Type="http://schemas.microsoft.com/office/2011/relationships/chartStyle" Target="style77.xml"/></Relationships>
</file>

<file path=ppt/charts/_rels/chart7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8.xml"/><Relationship Id="rId1" Type="http://schemas.microsoft.com/office/2011/relationships/chartStyle" Target="style78.xml"/></Relationships>
</file>

<file path=ppt/charts/_rels/chart7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79.xml"/><Relationship Id="rId1" Type="http://schemas.microsoft.com/office/2011/relationships/chartStyle" Target="style79.xml"/></Relationships>
</file>

<file path=ppt/charts/_rels/chart7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0.xml"/><Relationship Id="rId1" Type="http://schemas.microsoft.com/office/2011/relationships/chartStyle" Target="style80.xml"/></Relationships>
</file>

<file path=ppt/charts/_rels/chart7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1.xml"/><Relationship Id="rId1" Type="http://schemas.microsoft.com/office/2011/relationships/chartStyle" Target="style81.xml"/></Relationships>
</file>

<file path=ppt/charts/_rels/chart7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2.xml"/><Relationship Id="rId1" Type="http://schemas.microsoft.com/office/2011/relationships/chartStyle" Target="style82.xml"/></Relationships>
</file>

<file path=ppt/charts/_rels/chart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1.xml"/><Relationship Id="rId1" Type="http://schemas.microsoft.com/office/2011/relationships/chartStyle" Target="style11.xml"/></Relationships>
</file>

<file path=ppt/charts/_rels/chart8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3.xml"/><Relationship Id="rId1" Type="http://schemas.microsoft.com/office/2011/relationships/chartStyle" Target="style83.xml"/></Relationships>
</file>

<file path=ppt/charts/_rels/chart8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4.xml"/><Relationship Id="rId1" Type="http://schemas.microsoft.com/office/2011/relationships/chartStyle" Target="style84.xml"/></Relationships>
</file>

<file path=ppt/charts/_rels/chart8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5.xml"/><Relationship Id="rId1" Type="http://schemas.microsoft.com/office/2011/relationships/chartStyle" Target="style85.xml"/></Relationships>
</file>

<file path=ppt/charts/_rels/chart8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6.xml"/><Relationship Id="rId1" Type="http://schemas.microsoft.com/office/2011/relationships/chartStyle" Target="style86.xml"/></Relationships>
</file>

<file path=ppt/charts/_rels/chart8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7.xml"/><Relationship Id="rId1" Type="http://schemas.microsoft.com/office/2011/relationships/chartStyle" Target="style87.xml"/></Relationships>
</file>

<file path=ppt/charts/_rels/chart8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8.xml"/><Relationship Id="rId1" Type="http://schemas.microsoft.com/office/2011/relationships/chartStyle" Target="style88.xml"/></Relationships>
</file>

<file path=ppt/charts/_rels/chart8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89.xml"/><Relationship Id="rId1" Type="http://schemas.microsoft.com/office/2011/relationships/chartStyle" Target="style89.xml"/></Relationships>
</file>

<file path=ppt/charts/_rels/chart8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0.xml"/><Relationship Id="rId1" Type="http://schemas.microsoft.com/office/2011/relationships/chartStyle" Target="style90.xml"/></Relationships>
</file>

<file path=ppt/charts/_rels/chart8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1.xml"/><Relationship Id="rId1" Type="http://schemas.microsoft.com/office/2011/relationships/chartStyle" Target="style91.xml"/></Relationships>
</file>

<file path=ppt/charts/_rels/chart8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2.xml"/><Relationship Id="rId1" Type="http://schemas.microsoft.com/office/2011/relationships/chartStyle" Target="style92.xml"/></Relationships>
</file>

<file path=ppt/charts/_rels/chart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2.xml"/><Relationship Id="rId1" Type="http://schemas.microsoft.com/office/2011/relationships/chartStyle" Target="style12.xml"/></Relationships>
</file>

<file path=ppt/charts/_rels/chart90.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3.xml"/><Relationship Id="rId1" Type="http://schemas.microsoft.com/office/2011/relationships/chartStyle" Target="style93.xml"/></Relationships>
</file>

<file path=ppt/charts/_rels/chart91.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4.xml"/><Relationship Id="rId1" Type="http://schemas.microsoft.com/office/2011/relationships/chartStyle" Target="style94.xml"/></Relationships>
</file>

<file path=ppt/charts/_rels/chart92.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5.xml"/><Relationship Id="rId1" Type="http://schemas.microsoft.com/office/2011/relationships/chartStyle" Target="style95.xml"/></Relationships>
</file>

<file path=ppt/charts/_rels/chart93.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6.xml"/><Relationship Id="rId1" Type="http://schemas.microsoft.com/office/2011/relationships/chartStyle" Target="style96.xml"/></Relationships>
</file>

<file path=ppt/charts/_rels/chart94.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7.xml"/><Relationship Id="rId1" Type="http://schemas.microsoft.com/office/2011/relationships/chartStyle" Target="style97.xml"/></Relationships>
</file>

<file path=ppt/charts/_rels/chart95.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8.xml"/><Relationship Id="rId1" Type="http://schemas.microsoft.com/office/2011/relationships/chartStyle" Target="style98.xml"/></Relationships>
</file>

<file path=ppt/charts/_rels/chart96.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99.xml"/><Relationship Id="rId1" Type="http://schemas.microsoft.com/office/2011/relationships/chartStyle" Target="style99.xml"/></Relationships>
</file>

<file path=ppt/charts/_rels/chart97.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00.xml"/><Relationship Id="rId1" Type="http://schemas.microsoft.com/office/2011/relationships/chartStyle" Target="style100.xml"/></Relationships>
</file>

<file path=ppt/charts/_rels/chart98.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01.xml"/><Relationship Id="rId1" Type="http://schemas.microsoft.com/office/2011/relationships/chartStyle" Target="style101.xml"/></Relationships>
</file>

<file path=ppt/charts/_rels/chart99.xml.rels><?xml version="1.0" encoding="UTF-8" standalone="yes"?>
<Relationships xmlns="http://schemas.openxmlformats.org/package/2006/relationships"><Relationship Id="rId3" Type="http://schemas.openxmlformats.org/officeDocument/2006/relationships/oleObject" Target="file:///\\fhwfile01.ad.dot.gov\Shared\OTT\OTT%20Funds\Funding\FY%2019\TTP%20Funds\TTP%20Formula%20Presentation\Example%20Amounts.xlsx" TargetMode="External"/><Relationship Id="rId2" Type="http://schemas.microsoft.com/office/2011/relationships/chartColorStyle" Target="colors102.xml"/><Relationship Id="rId1" Type="http://schemas.microsoft.com/office/2011/relationships/chartStyle" Target="style102.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Book1"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rgbClr val="975121"/>
              </a:solidFill>
              <a:ln w="19050">
                <a:solidFill>
                  <a:schemeClr val="lt1"/>
                </a:solidFill>
              </a:ln>
              <a:effectLst/>
            </c:spPr>
            <c:extLst>
              <c:ext xmlns:c16="http://schemas.microsoft.com/office/drawing/2014/chart" uri="{C3380CC4-5D6E-409C-BE32-E72D297353CC}">
                <c16:uniqueId val="{00000001-AC96-4A50-A7CC-1C7EFA42D0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96-4A50-A7CC-1C7EFA42D051}"/>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AC96-4A50-A7CC-1C7EFA42D051}"/>
              </c:ext>
            </c:extLst>
          </c:dPt>
          <c:dLbls>
            <c:delete val="1"/>
          </c:dLbls>
          <c:cat>
            <c:strRef>
              <c:f>Sheet1!$B$2:$B$4</c:f>
              <c:strCache>
                <c:ptCount val="3"/>
                <c:pt idx="0">
                  <c:v>Reg</c:v>
                </c:pt>
                <c:pt idx="1">
                  <c:v>Pop</c:v>
                </c:pt>
                <c:pt idx="2">
                  <c:v>Mile</c:v>
                </c:pt>
              </c:strCache>
            </c:strRef>
          </c:cat>
          <c:val>
            <c:numRef>
              <c:f>Sheet1!$A$2:$A$4</c:f>
              <c:numCache>
                <c:formatCode>General</c:formatCode>
                <c:ptCount val="3"/>
                <c:pt idx="0">
                  <c:v>87128564.695999935</c:v>
                </c:pt>
                <c:pt idx="1">
                  <c:v>99941588.916000023</c:v>
                </c:pt>
                <c:pt idx="2">
                  <c:v>69190330.787999943</c:v>
                </c:pt>
              </c:numCache>
            </c:numRef>
          </c:val>
          <c:extLst>
            <c:ext xmlns:c16="http://schemas.microsoft.com/office/drawing/2014/chart" uri="{C3380CC4-5D6E-409C-BE32-E72D297353CC}">
              <c16:uniqueId val="{00000006-AC96-4A50-A7CC-1C7EFA42D05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92D050"/>
            </a:solidFill>
            <a:ln>
              <a:noFill/>
            </a:ln>
            <a:effectLst/>
            <a:scene3d>
              <a:camera prst="orthographicFront"/>
              <a:lightRig rig="threePt" dir="t"/>
            </a:scene3d>
            <a:sp3d>
              <a:bevelT/>
            </a:sp3d>
          </c:spPr>
          <c:invertIfNegative val="0"/>
          <c:val>
            <c:numRef>
              <c:f>Sheet3!$B$6</c:f>
              <c:numCache>
                <c:formatCode>General</c:formatCode>
                <c:ptCount val="1"/>
                <c:pt idx="0">
                  <c:v>23333</c:v>
                </c:pt>
              </c:numCache>
            </c:numRef>
          </c:val>
          <c:extLst>
            <c:ext xmlns:c16="http://schemas.microsoft.com/office/drawing/2014/chart" uri="{C3380CC4-5D6E-409C-BE32-E72D297353CC}">
              <c16:uniqueId val="{00000000-75E9-432E-BD73-EB283202CAF3}"/>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23333</c:v>
                      </c:pt>
                    </c:numCache>
                  </c:numRef>
                </c:val>
                <c:extLst>
                  <c:ext xmlns:c16="http://schemas.microsoft.com/office/drawing/2014/chart" uri="{C3380CC4-5D6E-409C-BE32-E72D297353CC}">
                    <c16:uniqueId val="{00000001-75E9-432E-BD73-EB283202CA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2-75E9-432E-BD73-EB283202CAF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75E9-432E-BD73-EB283202CA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4-75E9-432E-BD73-EB283202CAF3}"/>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80F1-4E42-BE74-9D55F223BF06}"/>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80F1-4E42-BE74-9D55F223BF06}"/>
            </c:ext>
          </c:extLst>
        </c:ser>
        <c:ser>
          <c:idx val="1"/>
          <c:order val="2"/>
          <c:tx>
            <c:v>Population</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80F1-4E42-BE74-9D55F223BF06}"/>
            </c:ext>
          </c:extLst>
        </c:ser>
        <c:ser>
          <c:idx val="2"/>
          <c:order val="3"/>
          <c:tx>
            <c:v>Region</c:v>
          </c:tx>
          <c:spPr>
            <a:solidFill>
              <a:srgbClr val="97512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Sheet2!$E$2:$E$13</c:f>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80F1-4E42-BE74-9D55F223BF06}"/>
            </c:ext>
          </c:extLst>
        </c:ser>
        <c:dLbls>
          <c:showLegendKey val="0"/>
          <c:showVal val="0"/>
          <c:showCatName val="0"/>
          <c:showSerName val="0"/>
          <c:showPercent val="0"/>
          <c:showBubbleSize val="0"/>
        </c:dLbls>
        <c:gapWidth val="40"/>
        <c:overlap val="100"/>
        <c:axId val="420499328"/>
        <c:axId val="420505560"/>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rgbClr val="975121"/>
              </a:solidFill>
              <a:ln w="19050">
                <a:solidFill>
                  <a:schemeClr val="lt1"/>
                </a:solidFill>
              </a:ln>
              <a:effectLst/>
            </c:spPr>
            <c:extLst>
              <c:ext xmlns:c16="http://schemas.microsoft.com/office/drawing/2014/chart" uri="{C3380CC4-5D6E-409C-BE32-E72D297353CC}">
                <c16:uniqueId val="{00000001-AC96-4A50-A7CC-1C7EFA42D0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96-4A50-A7CC-1C7EFA42D051}"/>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AC96-4A50-A7CC-1C7EFA42D051}"/>
              </c:ext>
            </c:extLst>
          </c:dPt>
          <c:dLbls>
            <c:delete val="1"/>
          </c:dLbls>
          <c:cat>
            <c:strRef>
              <c:f>Sheet1!$B$2:$B$4</c:f>
              <c:strCache>
                <c:ptCount val="3"/>
                <c:pt idx="0">
                  <c:v>Reg</c:v>
                </c:pt>
                <c:pt idx="1">
                  <c:v>Pop</c:v>
                </c:pt>
                <c:pt idx="2">
                  <c:v>Mile</c:v>
                </c:pt>
              </c:strCache>
            </c:strRef>
          </c:cat>
          <c:val>
            <c:numRef>
              <c:f>Sheet1!$A$2:$A$4</c:f>
              <c:numCache>
                <c:formatCode>General</c:formatCode>
                <c:ptCount val="3"/>
                <c:pt idx="0">
                  <c:v>87128564.695999935</c:v>
                </c:pt>
                <c:pt idx="1">
                  <c:v>99941588.916000023</c:v>
                </c:pt>
                <c:pt idx="2">
                  <c:v>69190330.787999943</c:v>
                </c:pt>
              </c:numCache>
            </c:numRef>
          </c:val>
          <c:extLst>
            <c:ext xmlns:c16="http://schemas.microsoft.com/office/drawing/2014/chart" uri="{C3380CC4-5D6E-409C-BE32-E72D297353CC}">
              <c16:uniqueId val="{00000006-AC96-4A50-A7CC-1C7EFA42D05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chemeClr val="accent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2ED2-427B-BC91-58AAE07B101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2ED2-427B-BC91-58AAE07B101D}"/>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2ED2-427B-BC91-58AAE07B101D}"/>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2ED2-427B-BC91-58AAE07B101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2ED2-427B-BC91-58AAE07B101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82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chemeClr val="accent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2ED2-427B-BC91-58AAE07B101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2ED2-427B-BC91-58AAE07B101D}"/>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2ED2-427B-BC91-58AAE07B101D}"/>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2ED2-427B-BC91-58AAE07B101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2ED2-427B-BC91-58AAE07B101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82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Region Share</c:v>
                </c:pt>
              </c:strCache>
            </c:strRef>
          </c:tx>
          <c:spPr>
            <a:noFill/>
            <a:ln>
              <a:noFill/>
            </a:ln>
            <a:scene3d>
              <a:camera prst="orthographicFront"/>
              <a:lightRig rig="threePt" dir="t"/>
            </a:scene3d>
            <a:sp3d prstMaterial="dkEdge">
              <a:bevelT/>
            </a:sp3d>
          </c:spPr>
          <c:dPt>
            <c:idx val="0"/>
            <c:bubble3D val="0"/>
            <c:spPr>
              <a:noFill/>
              <a:ln w="19050">
                <a:noFill/>
              </a:ln>
              <a:effectLst/>
            </c:spPr>
            <c:extLst>
              <c:ext xmlns:c16="http://schemas.microsoft.com/office/drawing/2014/chart" uri="{C3380CC4-5D6E-409C-BE32-E72D297353CC}">
                <c16:uniqueId val="{00000001-E401-414B-8F35-9F4018F1F55E}"/>
              </c:ext>
            </c:extLst>
          </c:dPt>
          <c:dPt>
            <c:idx val="1"/>
            <c:bubble3D val="0"/>
            <c:spPr>
              <a:noFill/>
              <a:ln w="19050">
                <a:noFill/>
              </a:ln>
              <a:effectLst/>
            </c:spPr>
            <c:extLst>
              <c:ext xmlns:c16="http://schemas.microsoft.com/office/drawing/2014/chart" uri="{C3380CC4-5D6E-409C-BE32-E72D297353CC}">
                <c16:uniqueId val="{00000001-BBD7-4962-89B1-42C45C90F7F1}"/>
              </c:ext>
            </c:extLst>
          </c:dPt>
          <c:dPt>
            <c:idx val="2"/>
            <c:bubble3D val="0"/>
            <c:spPr>
              <a:noFill/>
              <a:ln w="19050">
                <a:noFill/>
              </a:ln>
              <a:effectLst/>
            </c:spPr>
            <c:extLst>
              <c:ext xmlns:c16="http://schemas.microsoft.com/office/drawing/2014/chart" uri="{C3380CC4-5D6E-409C-BE32-E72D297353CC}">
                <c16:uniqueId val="{00000002-BBD7-4962-89B1-42C45C90F7F1}"/>
              </c:ext>
            </c:extLst>
          </c:dPt>
          <c:dPt>
            <c:idx val="3"/>
            <c:bubble3D val="0"/>
            <c:spPr>
              <a:noFill/>
              <a:ln w="19050">
                <a:noFill/>
              </a:ln>
              <a:effectLst/>
            </c:spPr>
            <c:extLst>
              <c:ext xmlns:c16="http://schemas.microsoft.com/office/drawing/2014/chart" uri="{C3380CC4-5D6E-409C-BE32-E72D297353CC}">
                <c16:uniqueId val="{00000003-BBD7-4962-89B1-42C45C90F7F1}"/>
              </c:ext>
            </c:extLst>
          </c:dPt>
          <c:dPt>
            <c:idx val="4"/>
            <c:bubble3D val="0"/>
            <c:spPr>
              <a:noFill/>
              <a:ln w="19050">
                <a:noFill/>
              </a:ln>
              <a:effectLst/>
            </c:spPr>
            <c:extLst>
              <c:ext xmlns:c16="http://schemas.microsoft.com/office/drawing/2014/chart" uri="{C3380CC4-5D6E-409C-BE32-E72D297353CC}">
                <c16:uniqueId val="{00000004-BBD7-4962-89B1-42C45C90F7F1}"/>
              </c:ext>
            </c:extLst>
          </c:dPt>
          <c:dPt>
            <c:idx val="5"/>
            <c:bubble3D val="0"/>
            <c:spPr>
              <a:noFill/>
              <a:ln w="19050">
                <a:noFill/>
              </a:ln>
              <a:effectLst/>
            </c:spPr>
            <c:extLst>
              <c:ext xmlns:c16="http://schemas.microsoft.com/office/drawing/2014/chart" uri="{C3380CC4-5D6E-409C-BE32-E72D297353CC}">
                <c16:uniqueId val="{00000005-BBD7-4962-89B1-42C45C90F7F1}"/>
              </c:ext>
            </c:extLst>
          </c:dPt>
          <c:dPt>
            <c:idx val="6"/>
            <c:bubble3D val="0"/>
            <c:spPr>
              <a:noFill/>
              <a:ln w="19050">
                <a:noFill/>
              </a:ln>
              <a:effectLst/>
            </c:spPr>
            <c:extLst>
              <c:ext xmlns:c16="http://schemas.microsoft.com/office/drawing/2014/chart" uri="{C3380CC4-5D6E-409C-BE32-E72D297353CC}">
                <c16:uniqueId val="{00000006-BBD7-4962-89B1-42C45C90F7F1}"/>
              </c:ext>
            </c:extLst>
          </c:dPt>
          <c:dPt>
            <c:idx val="7"/>
            <c:bubble3D val="0"/>
            <c:spPr>
              <a:noFill/>
              <a:ln w="19050">
                <a:noFill/>
              </a:ln>
              <a:effectLst/>
            </c:spPr>
            <c:extLst>
              <c:ext xmlns:c16="http://schemas.microsoft.com/office/drawing/2014/chart" uri="{C3380CC4-5D6E-409C-BE32-E72D297353CC}">
                <c16:uniqueId val="{00000007-BBD7-4962-89B1-42C45C90F7F1}"/>
              </c:ext>
            </c:extLst>
          </c:dPt>
          <c:dPt>
            <c:idx val="8"/>
            <c:bubble3D val="0"/>
            <c:spPr>
              <a:noFill/>
              <a:ln w="19050">
                <a:noFill/>
              </a:ln>
              <a:effectLst/>
            </c:spPr>
            <c:extLst>
              <c:ext xmlns:c16="http://schemas.microsoft.com/office/drawing/2014/chart" uri="{C3380CC4-5D6E-409C-BE32-E72D297353CC}">
                <c16:uniqueId val="{00000008-BBD7-4962-89B1-42C45C90F7F1}"/>
              </c:ext>
            </c:extLst>
          </c:dPt>
          <c:dPt>
            <c:idx val="9"/>
            <c:bubble3D val="0"/>
            <c:spPr>
              <a:noFill/>
              <a:ln w="19050">
                <a:noFill/>
              </a:ln>
              <a:effectLst/>
            </c:spPr>
            <c:extLst>
              <c:ext xmlns:c16="http://schemas.microsoft.com/office/drawing/2014/chart" uri="{C3380CC4-5D6E-409C-BE32-E72D297353CC}">
                <c16:uniqueId val="{00000009-BBD7-4962-89B1-42C45C90F7F1}"/>
              </c:ext>
            </c:extLst>
          </c:dPt>
          <c:dPt>
            <c:idx val="10"/>
            <c:bubble3D val="0"/>
            <c:spPr>
              <a:noFill/>
              <a:ln w="19050">
                <a:noFill/>
              </a:ln>
              <a:effectLst/>
            </c:spPr>
            <c:extLst>
              <c:ext xmlns:c16="http://schemas.microsoft.com/office/drawing/2014/chart" uri="{C3380CC4-5D6E-409C-BE32-E72D297353CC}">
                <c16:uniqueId val="{0000000A-BBD7-4962-89B1-42C45C90F7F1}"/>
              </c:ext>
            </c:extLst>
          </c:dPt>
          <c:dPt>
            <c:idx val="11"/>
            <c:bubble3D val="0"/>
            <c:spPr>
              <a:noFill/>
              <a:ln w="19050">
                <a:noFill/>
              </a:ln>
              <a:effectLst/>
            </c:spPr>
            <c:extLst>
              <c:ext xmlns:c16="http://schemas.microsoft.com/office/drawing/2014/chart" uri="{C3380CC4-5D6E-409C-BE32-E72D297353CC}">
                <c16:uniqueId val="{0000000B-BBD7-4962-89B1-42C45C90F7F1}"/>
              </c:ext>
            </c:extLst>
          </c:dPt>
          <c:dLbls>
            <c:dLbl>
              <c:idx val="2"/>
              <c:layout>
                <c:manualLayout>
                  <c:x val="-6.8074963144311776E-4"/>
                  <c:y val="1.720437566764630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D7-4962-89B1-42C45C90F7F1}"/>
                </c:ext>
              </c:extLst>
            </c:dLbl>
            <c:dLbl>
              <c:idx val="4"/>
              <c:layout>
                <c:manualLayout>
                  <c:x val="-2.7976896468654513E-3"/>
                  <c:y val="-3.432106338591622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D7-4962-89B1-42C45C90F7F1}"/>
                </c:ext>
              </c:extLst>
            </c:dLbl>
            <c:dLbl>
              <c:idx val="8"/>
              <c:layout>
                <c:manualLayout>
                  <c:x val="4.4602586756388226E-3"/>
                  <c:y val="-1.438550038836018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D7-4962-89B1-42C45C90F7F1}"/>
                </c:ext>
              </c:extLst>
            </c:dLbl>
            <c:dLbl>
              <c:idx val="9"/>
              <c:layout>
                <c:manualLayout>
                  <c:x val="2.9277075243236018E-3"/>
                  <c:y val="1.034055271468250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0978903216213508"/>
                      <c:h val="8.4141458979382425E-2"/>
                    </c:manualLayout>
                  </c15:layout>
                </c:ext>
                <c:ext xmlns:c16="http://schemas.microsoft.com/office/drawing/2014/chart" uri="{C3380CC4-5D6E-409C-BE32-E72D297353CC}">
                  <c16:uniqueId val="{00000009-BBD7-4962-89B1-42C45C90F7F1}"/>
                </c:ext>
              </c:extLst>
            </c:dLbl>
            <c:dLbl>
              <c:idx val="10"/>
              <c:layout>
                <c:manualLayout>
                  <c:x val="8.8702622142459477E-3"/>
                  <c:y val="3.837692333773851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D7-4962-89B1-42C45C90F7F1}"/>
                </c:ext>
              </c:extLst>
            </c:dLbl>
            <c:dLbl>
              <c:idx val="11"/>
              <c:layout>
                <c:manualLayout>
                  <c:x val="-8.9431091101267561E-3"/>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D7-4962-89B1-42C45C90F7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Great Plains</c:v>
                </c:pt>
                <c:pt idx="1">
                  <c:v>Midwest</c:v>
                </c:pt>
                <c:pt idx="2">
                  <c:v>Eastern</c:v>
                </c:pt>
                <c:pt idx="3">
                  <c:v>Eastern OK</c:v>
                </c:pt>
                <c:pt idx="4">
                  <c:v>Southern Plains</c:v>
                </c:pt>
                <c:pt idx="5">
                  <c:v>Southwest</c:v>
                </c:pt>
                <c:pt idx="6">
                  <c:v>Navajo</c:v>
                </c:pt>
                <c:pt idx="7">
                  <c:v>Western</c:v>
                </c:pt>
                <c:pt idx="8">
                  <c:v>Alaska</c:v>
                </c:pt>
                <c:pt idx="9">
                  <c:v>Pacific</c:v>
                </c:pt>
                <c:pt idx="10">
                  <c:v>Northwest</c:v>
                </c:pt>
                <c:pt idx="11">
                  <c:v>Rocky Mountain</c:v>
                </c:pt>
              </c:strCache>
            </c:strRef>
          </c:cat>
          <c:val>
            <c:numRef>
              <c:f>Sheet1!$B$2:$B$13</c:f>
              <c:numCache>
                <c:formatCode>d\-mmm</c:formatCode>
                <c:ptCount val="12"/>
                <c:pt idx="0">
                  <c:v>43477</c:v>
                </c:pt>
                <c:pt idx="1">
                  <c:v>43477</c:v>
                </c:pt>
                <c:pt idx="2">
                  <c:v>43477</c:v>
                </c:pt>
                <c:pt idx="3">
                  <c:v>43477</c:v>
                </c:pt>
                <c:pt idx="4">
                  <c:v>43477</c:v>
                </c:pt>
                <c:pt idx="5">
                  <c:v>43477</c:v>
                </c:pt>
                <c:pt idx="6">
                  <c:v>43477</c:v>
                </c:pt>
                <c:pt idx="7">
                  <c:v>43477</c:v>
                </c:pt>
                <c:pt idx="8">
                  <c:v>43477</c:v>
                </c:pt>
                <c:pt idx="9">
                  <c:v>43477</c:v>
                </c:pt>
                <c:pt idx="10">
                  <c:v>43477</c:v>
                </c:pt>
                <c:pt idx="11">
                  <c:v>43477</c:v>
                </c:pt>
              </c:numCache>
            </c:numRef>
          </c:val>
          <c:extLst>
            <c:ext xmlns:c16="http://schemas.microsoft.com/office/drawing/2014/chart" uri="{C3380CC4-5D6E-409C-BE32-E72D297353CC}">
              <c16:uniqueId val="{00000000-BBD7-4962-89B1-42C45C90F7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Region Share</c:v>
                </c:pt>
              </c:strCache>
            </c:strRef>
          </c:tx>
          <c:spPr>
            <a:noFill/>
            <a:ln>
              <a:noFill/>
            </a:ln>
            <a:scene3d>
              <a:camera prst="orthographicFront"/>
              <a:lightRig rig="threePt" dir="t"/>
            </a:scene3d>
            <a:sp3d prstMaterial="dkEdge">
              <a:bevelT/>
            </a:sp3d>
          </c:spPr>
          <c:dPt>
            <c:idx val="0"/>
            <c:bubble3D val="0"/>
            <c:spPr>
              <a:noFill/>
              <a:ln w="19050">
                <a:noFill/>
              </a:ln>
              <a:effectLst/>
            </c:spPr>
            <c:extLst>
              <c:ext xmlns:c16="http://schemas.microsoft.com/office/drawing/2014/chart" uri="{C3380CC4-5D6E-409C-BE32-E72D297353CC}">
                <c16:uniqueId val="{00000001-E401-414B-8F35-9F4018F1F55E}"/>
              </c:ext>
            </c:extLst>
          </c:dPt>
          <c:dPt>
            <c:idx val="1"/>
            <c:bubble3D val="0"/>
            <c:spPr>
              <a:noFill/>
              <a:ln w="19050">
                <a:noFill/>
              </a:ln>
              <a:effectLst/>
            </c:spPr>
            <c:extLst>
              <c:ext xmlns:c16="http://schemas.microsoft.com/office/drawing/2014/chart" uri="{C3380CC4-5D6E-409C-BE32-E72D297353CC}">
                <c16:uniqueId val="{00000001-BBD7-4962-89B1-42C45C90F7F1}"/>
              </c:ext>
            </c:extLst>
          </c:dPt>
          <c:dPt>
            <c:idx val="2"/>
            <c:bubble3D val="0"/>
            <c:spPr>
              <a:noFill/>
              <a:ln w="19050">
                <a:noFill/>
              </a:ln>
              <a:effectLst/>
            </c:spPr>
            <c:extLst>
              <c:ext xmlns:c16="http://schemas.microsoft.com/office/drawing/2014/chart" uri="{C3380CC4-5D6E-409C-BE32-E72D297353CC}">
                <c16:uniqueId val="{00000002-BBD7-4962-89B1-42C45C90F7F1}"/>
              </c:ext>
            </c:extLst>
          </c:dPt>
          <c:dPt>
            <c:idx val="3"/>
            <c:bubble3D val="0"/>
            <c:spPr>
              <a:noFill/>
              <a:ln w="19050">
                <a:noFill/>
              </a:ln>
              <a:effectLst/>
            </c:spPr>
            <c:extLst>
              <c:ext xmlns:c16="http://schemas.microsoft.com/office/drawing/2014/chart" uri="{C3380CC4-5D6E-409C-BE32-E72D297353CC}">
                <c16:uniqueId val="{00000003-BBD7-4962-89B1-42C45C90F7F1}"/>
              </c:ext>
            </c:extLst>
          </c:dPt>
          <c:dPt>
            <c:idx val="4"/>
            <c:bubble3D val="0"/>
            <c:spPr>
              <a:noFill/>
              <a:ln w="19050">
                <a:noFill/>
              </a:ln>
              <a:effectLst/>
            </c:spPr>
            <c:extLst>
              <c:ext xmlns:c16="http://schemas.microsoft.com/office/drawing/2014/chart" uri="{C3380CC4-5D6E-409C-BE32-E72D297353CC}">
                <c16:uniqueId val="{00000004-BBD7-4962-89B1-42C45C90F7F1}"/>
              </c:ext>
            </c:extLst>
          </c:dPt>
          <c:dPt>
            <c:idx val="5"/>
            <c:bubble3D val="0"/>
            <c:spPr>
              <a:noFill/>
              <a:ln w="19050">
                <a:noFill/>
              </a:ln>
              <a:effectLst/>
            </c:spPr>
            <c:extLst>
              <c:ext xmlns:c16="http://schemas.microsoft.com/office/drawing/2014/chart" uri="{C3380CC4-5D6E-409C-BE32-E72D297353CC}">
                <c16:uniqueId val="{00000005-BBD7-4962-89B1-42C45C90F7F1}"/>
              </c:ext>
            </c:extLst>
          </c:dPt>
          <c:dPt>
            <c:idx val="6"/>
            <c:bubble3D val="0"/>
            <c:spPr>
              <a:noFill/>
              <a:ln w="19050">
                <a:noFill/>
              </a:ln>
              <a:effectLst/>
            </c:spPr>
            <c:extLst>
              <c:ext xmlns:c16="http://schemas.microsoft.com/office/drawing/2014/chart" uri="{C3380CC4-5D6E-409C-BE32-E72D297353CC}">
                <c16:uniqueId val="{00000006-BBD7-4962-89B1-42C45C90F7F1}"/>
              </c:ext>
            </c:extLst>
          </c:dPt>
          <c:dPt>
            <c:idx val="7"/>
            <c:bubble3D val="0"/>
            <c:spPr>
              <a:noFill/>
              <a:ln w="19050">
                <a:noFill/>
              </a:ln>
              <a:effectLst/>
            </c:spPr>
            <c:extLst>
              <c:ext xmlns:c16="http://schemas.microsoft.com/office/drawing/2014/chart" uri="{C3380CC4-5D6E-409C-BE32-E72D297353CC}">
                <c16:uniqueId val="{00000007-BBD7-4962-89B1-42C45C90F7F1}"/>
              </c:ext>
            </c:extLst>
          </c:dPt>
          <c:dPt>
            <c:idx val="8"/>
            <c:bubble3D val="0"/>
            <c:spPr>
              <a:noFill/>
              <a:ln w="19050">
                <a:noFill/>
              </a:ln>
              <a:effectLst/>
            </c:spPr>
            <c:extLst>
              <c:ext xmlns:c16="http://schemas.microsoft.com/office/drawing/2014/chart" uri="{C3380CC4-5D6E-409C-BE32-E72D297353CC}">
                <c16:uniqueId val="{00000008-BBD7-4962-89B1-42C45C90F7F1}"/>
              </c:ext>
            </c:extLst>
          </c:dPt>
          <c:dPt>
            <c:idx val="9"/>
            <c:bubble3D val="0"/>
            <c:spPr>
              <a:noFill/>
              <a:ln w="19050">
                <a:noFill/>
              </a:ln>
              <a:effectLst/>
            </c:spPr>
            <c:extLst>
              <c:ext xmlns:c16="http://schemas.microsoft.com/office/drawing/2014/chart" uri="{C3380CC4-5D6E-409C-BE32-E72D297353CC}">
                <c16:uniqueId val="{00000009-BBD7-4962-89B1-42C45C90F7F1}"/>
              </c:ext>
            </c:extLst>
          </c:dPt>
          <c:dPt>
            <c:idx val="10"/>
            <c:bubble3D val="0"/>
            <c:spPr>
              <a:noFill/>
              <a:ln w="19050">
                <a:noFill/>
              </a:ln>
              <a:effectLst/>
            </c:spPr>
            <c:extLst>
              <c:ext xmlns:c16="http://schemas.microsoft.com/office/drawing/2014/chart" uri="{C3380CC4-5D6E-409C-BE32-E72D297353CC}">
                <c16:uniqueId val="{0000000A-BBD7-4962-89B1-42C45C90F7F1}"/>
              </c:ext>
            </c:extLst>
          </c:dPt>
          <c:dPt>
            <c:idx val="11"/>
            <c:bubble3D val="0"/>
            <c:spPr>
              <a:noFill/>
              <a:ln w="19050">
                <a:noFill/>
              </a:ln>
              <a:effectLst/>
            </c:spPr>
            <c:extLst>
              <c:ext xmlns:c16="http://schemas.microsoft.com/office/drawing/2014/chart" uri="{C3380CC4-5D6E-409C-BE32-E72D297353CC}">
                <c16:uniqueId val="{0000000B-BBD7-4962-89B1-42C45C90F7F1}"/>
              </c:ext>
            </c:extLst>
          </c:dPt>
          <c:dLbls>
            <c:dLbl>
              <c:idx val="2"/>
              <c:layout>
                <c:manualLayout>
                  <c:x val="-6.8074963144311776E-4"/>
                  <c:y val="1.720437566764630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D7-4962-89B1-42C45C90F7F1}"/>
                </c:ext>
              </c:extLst>
            </c:dLbl>
            <c:dLbl>
              <c:idx val="4"/>
              <c:layout>
                <c:manualLayout>
                  <c:x val="-2.7976896468654513E-3"/>
                  <c:y val="-3.432106338591622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D7-4962-89B1-42C45C90F7F1}"/>
                </c:ext>
              </c:extLst>
            </c:dLbl>
            <c:dLbl>
              <c:idx val="8"/>
              <c:layout>
                <c:manualLayout>
                  <c:x val="4.4602586756388226E-3"/>
                  <c:y val="-1.438550038836018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D7-4962-89B1-42C45C90F7F1}"/>
                </c:ext>
              </c:extLst>
            </c:dLbl>
            <c:dLbl>
              <c:idx val="9"/>
              <c:layout>
                <c:manualLayout>
                  <c:x val="2.9277075243236018E-3"/>
                  <c:y val="1.034055271468250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0978903216213508"/>
                      <c:h val="8.4141458979382425E-2"/>
                    </c:manualLayout>
                  </c15:layout>
                </c:ext>
                <c:ext xmlns:c16="http://schemas.microsoft.com/office/drawing/2014/chart" uri="{C3380CC4-5D6E-409C-BE32-E72D297353CC}">
                  <c16:uniqueId val="{00000009-BBD7-4962-89B1-42C45C90F7F1}"/>
                </c:ext>
              </c:extLst>
            </c:dLbl>
            <c:dLbl>
              <c:idx val="10"/>
              <c:layout>
                <c:manualLayout>
                  <c:x val="8.8702622142459477E-3"/>
                  <c:y val="3.837692333773851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D7-4962-89B1-42C45C90F7F1}"/>
                </c:ext>
              </c:extLst>
            </c:dLbl>
            <c:dLbl>
              <c:idx val="11"/>
              <c:layout>
                <c:manualLayout>
                  <c:x val="-8.9431091101267561E-3"/>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D7-4962-89B1-42C45C90F7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Great Plains</c:v>
                </c:pt>
                <c:pt idx="1">
                  <c:v>Midwest</c:v>
                </c:pt>
                <c:pt idx="2">
                  <c:v>Eastern</c:v>
                </c:pt>
                <c:pt idx="3">
                  <c:v>Eastern OK</c:v>
                </c:pt>
                <c:pt idx="4">
                  <c:v>Southern Plains</c:v>
                </c:pt>
                <c:pt idx="5">
                  <c:v>Southwest</c:v>
                </c:pt>
                <c:pt idx="6">
                  <c:v>Navajo</c:v>
                </c:pt>
                <c:pt idx="7">
                  <c:v>Western</c:v>
                </c:pt>
                <c:pt idx="8">
                  <c:v>Alaska</c:v>
                </c:pt>
                <c:pt idx="9">
                  <c:v>Pacific</c:v>
                </c:pt>
                <c:pt idx="10">
                  <c:v>Northwest</c:v>
                </c:pt>
                <c:pt idx="11">
                  <c:v>Rocky Mountain</c:v>
                </c:pt>
              </c:strCache>
            </c:strRef>
          </c:cat>
          <c:val>
            <c:numRef>
              <c:f>Sheet1!$B$2:$B$13</c:f>
              <c:numCache>
                <c:formatCode>d\-mmm</c:formatCode>
                <c:ptCount val="12"/>
                <c:pt idx="0">
                  <c:v>43477</c:v>
                </c:pt>
                <c:pt idx="1">
                  <c:v>43477</c:v>
                </c:pt>
                <c:pt idx="2">
                  <c:v>43477</c:v>
                </c:pt>
                <c:pt idx="3">
                  <c:v>43477</c:v>
                </c:pt>
                <c:pt idx="4">
                  <c:v>43477</c:v>
                </c:pt>
                <c:pt idx="5">
                  <c:v>43477</c:v>
                </c:pt>
                <c:pt idx="6">
                  <c:v>43477</c:v>
                </c:pt>
                <c:pt idx="7">
                  <c:v>43477</c:v>
                </c:pt>
                <c:pt idx="8">
                  <c:v>43477</c:v>
                </c:pt>
                <c:pt idx="9">
                  <c:v>43477</c:v>
                </c:pt>
                <c:pt idx="10">
                  <c:v>43477</c:v>
                </c:pt>
                <c:pt idx="11">
                  <c:v>43477</c:v>
                </c:pt>
              </c:numCache>
            </c:numRef>
          </c:val>
          <c:extLst>
            <c:ext xmlns:c16="http://schemas.microsoft.com/office/drawing/2014/chart" uri="{C3380CC4-5D6E-409C-BE32-E72D297353CC}">
              <c16:uniqueId val="{00000000-BBD7-4962-89B1-42C45C90F7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80F1-4E42-BE74-9D55F223BF06}"/>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80F1-4E42-BE74-9D55F223BF06}"/>
            </c:ext>
          </c:extLst>
        </c:ser>
        <c:ser>
          <c:idx val="1"/>
          <c:order val="2"/>
          <c:tx>
            <c:v>Population</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80F1-4E42-BE74-9D55F223BF06}"/>
            </c:ext>
          </c:extLst>
        </c:ser>
        <c:ser>
          <c:idx val="2"/>
          <c:order val="3"/>
          <c:tx>
            <c:v>Region</c:v>
          </c:tx>
          <c:spPr>
            <a:solidFill>
              <a:srgbClr val="97512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Sheet2!$E$2:$E$13</c:f>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80F1-4E42-BE74-9D55F223BF06}"/>
            </c:ext>
          </c:extLst>
        </c:ser>
        <c:dLbls>
          <c:showLegendKey val="0"/>
          <c:showVal val="0"/>
          <c:showCatName val="0"/>
          <c:showSerName val="0"/>
          <c:showPercent val="0"/>
          <c:showBubbleSize val="0"/>
        </c:dLbls>
        <c:gapWidth val="40"/>
        <c:overlap val="100"/>
        <c:axId val="420499328"/>
        <c:axId val="420505560"/>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80F1-4E42-BE74-9D55F223BF06}"/>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80F1-4E42-BE74-9D55F223BF06}"/>
            </c:ext>
          </c:extLst>
        </c:ser>
        <c:ser>
          <c:idx val="1"/>
          <c:order val="2"/>
          <c:tx>
            <c:v>Population</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80F1-4E42-BE74-9D55F223BF06}"/>
            </c:ext>
          </c:extLst>
        </c:ser>
        <c:ser>
          <c:idx val="2"/>
          <c:order val="3"/>
          <c:tx>
            <c:v>Region</c:v>
          </c:tx>
          <c:spPr>
            <a:solidFill>
              <a:srgbClr val="97512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Sheet2!$E$2:$E$13</c:f>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80F1-4E42-BE74-9D55F223BF06}"/>
            </c:ext>
          </c:extLst>
        </c:ser>
        <c:dLbls>
          <c:showLegendKey val="0"/>
          <c:showVal val="0"/>
          <c:showCatName val="0"/>
          <c:showSerName val="0"/>
          <c:showPercent val="0"/>
          <c:showBubbleSize val="0"/>
        </c:dLbls>
        <c:gapWidth val="40"/>
        <c:overlap val="100"/>
        <c:axId val="420499328"/>
        <c:axId val="420505560"/>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09-4873-B421-8F40F5EE10B5}"/>
            </c:ext>
          </c:extLst>
        </c:ser>
        <c:ser>
          <c:idx val="0"/>
          <c:order val="1"/>
          <c:tx>
            <c:v>Mileage</c:v>
          </c:tx>
          <c:spPr>
            <a:no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09-4873-B421-8F40F5EE10B5}"/>
            </c:ext>
          </c:extLst>
        </c:ser>
        <c:ser>
          <c:idx val="1"/>
          <c:order val="2"/>
          <c:tx>
            <c:v>Population</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Sheet2!$D$2:$D$13</c:f>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09-4873-B421-8F40F5EE10B5}"/>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2"/>
                <c:order val="3"/>
                <c:tx>
                  <c:v>Region</c:v>
                </c:tx>
                <c:spPr>
                  <a:solidFill>
                    <a:srgbClr val="C46627"/>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c:ext xmlns:c16="http://schemas.microsoft.com/office/drawing/2014/chart" uri="{C3380CC4-5D6E-409C-BE32-E72D297353CC}">
                    <c16:uniqueId val="{00000003-9E09-4873-B421-8F40F5EE10B5}"/>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ED7D31"/>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4D22-40F8-8585-2B545EB81E5F}"/>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4D22-40F8-8585-2B545EB81E5F}"/>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4D22-40F8-8585-2B545EB81E5F}"/>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4D22-40F8-8585-2B545EB81E5F}"/>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4D22-40F8-8585-2B545EB81E5F}"/>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0992-4745-8CE4-0791ACC78BC0}"/>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0992-4745-8CE4-0791ACC78BC0}"/>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0992-4745-8CE4-0791ACC78BC0}"/>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0992-4745-8CE4-0791ACC78BC0}"/>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7E1-41AF-AC54-63DF5656AA12}"/>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4417121.9741053861</c:v>
                      </c:pt>
                      <c:pt idx="1">
                        <c:v>2383113.6064742729</c:v>
                      </c:pt>
                      <c:pt idx="2">
                        <c:v>6860394.1014448488</c:v>
                      </c:pt>
                      <c:pt idx="3">
                        <c:v>15109544.172978353</c:v>
                      </c:pt>
                      <c:pt idx="4">
                        <c:v>3419164.1173591171</c:v>
                      </c:pt>
                      <c:pt idx="5">
                        <c:v>1957126.2425099637</c:v>
                      </c:pt>
                      <c:pt idx="6">
                        <c:v>8746793.4342889823</c:v>
                      </c:pt>
                      <c:pt idx="7">
                        <c:v>1081692.0141667344</c:v>
                      </c:pt>
                      <c:pt idx="8">
                        <c:v>6008187.1012348961</c:v>
                      </c:pt>
                      <c:pt idx="9">
                        <c:v>13110376.647547161</c:v>
                      </c:pt>
                      <c:pt idx="10">
                        <c:v>5331461.8095718548</c:v>
                      </c:pt>
                      <c:pt idx="11">
                        <c:v>1775024.7739450682</c:v>
                      </c:pt>
                    </c:numCache>
                  </c:numRef>
                </c:val>
                <c:extLst>
                  <c:ext xmlns:c16="http://schemas.microsoft.com/office/drawing/2014/chart" uri="{C3380CC4-5D6E-409C-BE32-E72D297353CC}">
                    <c16:uniqueId val="{00000001-97E1-41AF-AC54-63DF5656AA12}"/>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5793554.6512595909</c:v>
                      </c:pt>
                      <c:pt idx="1">
                        <c:v>6430436.9501308175</c:v>
                      </c:pt>
                      <c:pt idx="2">
                        <c:v>2990562.9180658897</c:v>
                      </c:pt>
                      <c:pt idx="3">
                        <c:v>5359254.6906515611</c:v>
                      </c:pt>
                      <c:pt idx="4">
                        <c:v>8508253.5095079988</c:v>
                      </c:pt>
                      <c:pt idx="5">
                        <c:v>24194226.477957364</c:v>
                      </c:pt>
                      <c:pt idx="6">
                        <c:v>9739509.250147732</c:v>
                      </c:pt>
                      <c:pt idx="7">
                        <c:v>6459026.3740891488</c:v>
                      </c:pt>
                      <c:pt idx="8">
                        <c:v>3897509.5129444343</c:v>
                      </c:pt>
                      <c:pt idx="9">
                        <c:v>12064054.58526076</c:v>
                      </c:pt>
                      <c:pt idx="10">
                        <c:v>11453373.572308384</c:v>
                      </c:pt>
                      <c:pt idx="11">
                        <c:v>4510237.5013592215</c:v>
                      </c:pt>
                    </c:numCache>
                  </c:numRef>
                </c:val>
                <c:extLst xmlns:c15="http://schemas.microsoft.com/office/drawing/2012/chart">
                  <c:ext xmlns:c16="http://schemas.microsoft.com/office/drawing/2014/chart" uri="{C3380CC4-5D6E-409C-BE32-E72D297353CC}">
                    <c16:uniqueId val="{00000002-97E1-41AF-AC54-63DF5656AA12}"/>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7366666.6662077345</c:v>
                      </c:pt>
                      <c:pt idx="1">
                        <c:v>7366666.666207728</c:v>
                      </c:pt>
                      <c:pt idx="2">
                        <c:v>7366666.6662077308</c:v>
                      </c:pt>
                      <c:pt idx="3">
                        <c:v>7366666.6662077364</c:v>
                      </c:pt>
                      <c:pt idx="4">
                        <c:v>7366666.6662077345</c:v>
                      </c:pt>
                      <c:pt idx="5">
                        <c:v>7366666.6662077233</c:v>
                      </c:pt>
                      <c:pt idx="6">
                        <c:v>7366666.6662077317</c:v>
                      </c:pt>
                      <c:pt idx="7">
                        <c:v>7366666.666207728</c:v>
                      </c:pt>
                      <c:pt idx="8">
                        <c:v>7366666.666207727</c:v>
                      </c:pt>
                      <c:pt idx="9">
                        <c:v>7366666.6662077317</c:v>
                      </c:pt>
                      <c:pt idx="10">
                        <c:v>7366666.6662077298</c:v>
                      </c:pt>
                      <c:pt idx="11">
                        <c:v>7366666.6662077345</c:v>
                      </c:pt>
                    </c:numCache>
                  </c:numRef>
                </c:val>
                <c:extLst xmlns:c15="http://schemas.microsoft.com/office/drawing/2012/chart">
                  <c:ext xmlns:c16="http://schemas.microsoft.com/office/drawing/2014/chart" uri="{C3380CC4-5D6E-409C-BE32-E72D297353CC}">
                    <c16:uniqueId val="{00000003-97E1-41AF-AC54-63DF5656AA12}"/>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63A6E2"/>
            </a:solidFill>
            <a:ln>
              <a:noFill/>
            </a:ln>
            <a:effectLst/>
            <a:scene3d>
              <a:camera prst="orthographicFront"/>
              <a:lightRig rig="threePt" dir="t"/>
            </a:scene3d>
            <a:sp3d>
              <a:bevelT/>
            </a:sp3d>
          </c:spPr>
          <c:invertIfNegative val="0"/>
          <c:dPt>
            <c:idx val="1"/>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5-EE70-4B4C-A940-CCE6D348C48D}"/>
              </c:ext>
            </c:extLst>
          </c:dPt>
          <c:dPt>
            <c:idx val="2"/>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6-EE70-4B4C-A940-CCE6D348C48D}"/>
              </c:ext>
            </c:extLst>
          </c:dPt>
          <c:dPt>
            <c:idx val="3"/>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7-EE70-4B4C-A940-CCE6D348C48D}"/>
              </c:ext>
            </c:extLst>
          </c:dPt>
          <c:dPt>
            <c:idx val="4"/>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8-EE70-4B4C-A940-CCE6D348C48D}"/>
              </c:ext>
            </c:extLst>
          </c:dPt>
          <c:dPt>
            <c:idx val="5"/>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9-EE70-4B4C-A940-CCE6D348C48D}"/>
              </c:ext>
            </c:extLst>
          </c:dPt>
          <c:dPt>
            <c:idx val="6"/>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A-EE70-4B4C-A940-CCE6D348C48D}"/>
              </c:ext>
            </c:extLst>
          </c:dPt>
          <c:dPt>
            <c:idx val="7"/>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B-EE70-4B4C-A940-CCE6D348C48D}"/>
              </c:ext>
            </c:extLst>
          </c:dPt>
          <c:dPt>
            <c:idx val="8"/>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C-EE70-4B4C-A940-CCE6D348C48D}"/>
              </c:ext>
            </c:extLst>
          </c:dPt>
          <c:dPt>
            <c:idx val="9"/>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D-EE70-4B4C-A940-CCE6D348C48D}"/>
              </c:ext>
            </c:extLst>
          </c:dPt>
          <c:dPt>
            <c:idx val="10"/>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E-EE70-4B4C-A940-CCE6D348C48D}"/>
              </c:ext>
            </c:extLst>
          </c:dPt>
          <c:dPt>
            <c:idx val="11"/>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F-EE70-4B4C-A940-CCE6D348C48D}"/>
              </c:ext>
            </c:extLst>
          </c:dPt>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EE70-4B4C-A940-CCE6D348C48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EE70-4B4C-A940-CCE6D348C48D}"/>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EE70-4B4C-A940-CCE6D348C48D}"/>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EE70-4B4C-A940-CCE6D348C48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EE70-4B4C-A940-CCE6D348C48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82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7E1-41AF-AC54-63DF5656AA12}"/>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4417121.9741053861</c:v>
                      </c:pt>
                      <c:pt idx="1">
                        <c:v>2383113.6064742729</c:v>
                      </c:pt>
                      <c:pt idx="2">
                        <c:v>6860394.1014448488</c:v>
                      </c:pt>
                      <c:pt idx="3">
                        <c:v>15109544.172978353</c:v>
                      </c:pt>
                      <c:pt idx="4">
                        <c:v>3419164.1173591171</c:v>
                      </c:pt>
                      <c:pt idx="5">
                        <c:v>1957126.2425099637</c:v>
                      </c:pt>
                      <c:pt idx="6">
                        <c:v>8746793.4342889823</c:v>
                      </c:pt>
                      <c:pt idx="7">
                        <c:v>1081692.0141667344</c:v>
                      </c:pt>
                      <c:pt idx="8">
                        <c:v>6008187.1012348961</c:v>
                      </c:pt>
                      <c:pt idx="9">
                        <c:v>13110376.647547161</c:v>
                      </c:pt>
                      <c:pt idx="10">
                        <c:v>5331461.8095718548</c:v>
                      </c:pt>
                      <c:pt idx="11">
                        <c:v>1775024.7739450682</c:v>
                      </c:pt>
                    </c:numCache>
                  </c:numRef>
                </c:val>
                <c:extLst>
                  <c:ext xmlns:c16="http://schemas.microsoft.com/office/drawing/2014/chart" uri="{C3380CC4-5D6E-409C-BE32-E72D297353CC}">
                    <c16:uniqueId val="{00000001-97E1-41AF-AC54-63DF5656AA12}"/>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5793554.6512595909</c:v>
                      </c:pt>
                      <c:pt idx="1">
                        <c:v>6430436.9501308175</c:v>
                      </c:pt>
                      <c:pt idx="2">
                        <c:v>2990562.9180658897</c:v>
                      </c:pt>
                      <c:pt idx="3">
                        <c:v>5359254.6906515611</c:v>
                      </c:pt>
                      <c:pt idx="4">
                        <c:v>8508253.5095079988</c:v>
                      </c:pt>
                      <c:pt idx="5">
                        <c:v>24194226.477957364</c:v>
                      </c:pt>
                      <c:pt idx="6">
                        <c:v>9739509.250147732</c:v>
                      </c:pt>
                      <c:pt idx="7">
                        <c:v>6459026.3740891488</c:v>
                      </c:pt>
                      <c:pt idx="8">
                        <c:v>3897509.5129444343</c:v>
                      </c:pt>
                      <c:pt idx="9">
                        <c:v>12064054.58526076</c:v>
                      </c:pt>
                      <c:pt idx="10">
                        <c:v>11453373.572308384</c:v>
                      </c:pt>
                      <c:pt idx="11">
                        <c:v>4510237.5013592215</c:v>
                      </c:pt>
                    </c:numCache>
                  </c:numRef>
                </c:val>
                <c:extLst xmlns:c15="http://schemas.microsoft.com/office/drawing/2012/chart">
                  <c:ext xmlns:c16="http://schemas.microsoft.com/office/drawing/2014/chart" uri="{C3380CC4-5D6E-409C-BE32-E72D297353CC}">
                    <c16:uniqueId val="{00000002-97E1-41AF-AC54-63DF5656AA12}"/>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7366666.6662077345</c:v>
                      </c:pt>
                      <c:pt idx="1">
                        <c:v>7366666.666207728</c:v>
                      </c:pt>
                      <c:pt idx="2">
                        <c:v>7366666.6662077308</c:v>
                      </c:pt>
                      <c:pt idx="3">
                        <c:v>7366666.6662077364</c:v>
                      </c:pt>
                      <c:pt idx="4">
                        <c:v>7366666.6662077345</c:v>
                      </c:pt>
                      <c:pt idx="5">
                        <c:v>7366666.6662077233</c:v>
                      </c:pt>
                      <c:pt idx="6">
                        <c:v>7366666.6662077317</c:v>
                      </c:pt>
                      <c:pt idx="7">
                        <c:v>7366666.666207728</c:v>
                      </c:pt>
                      <c:pt idx="8">
                        <c:v>7366666.666207727</c:v>
                      </c:pt>
                      <c:pt idx="9">
                        <c:v>7366666.6662077317</c:v>
                      </c:pt>
                      <c:pt idx="10">
                        <c:v>7366666.6662077298</c:v>
                      </c:pt>
                      <c:pt idx="11">
                        <c:v>7366666.6662077345</c:v>
                      </c:pt>
                    </c:numCache>
                  </c:numRef>
                </c:val>
                <c:extLst xmlns:c15="http://schemas.microsoft.com/office/drawing/2012/chart">
                  <c:ext xmlns:c16="http://schemas.microsoft.com/office/drawing/2014/chart" uri="{C3380CC4-5D6E-409C-BE32-E72D297353CC}">
                    <c16:uniqueId val="{00000003-97E1-41AF-AC54-63DF5656AA12}"/>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v>Total</c:v>
          </c:tx>
          <c:spPr>
            <a:solidFill>
              <a:srgbClr val="63A6E2"/>
            </a:solidFill>
            <a:ln>
              <a:noFill/>
            </a:ln>
            <a:effectLst/>
            <a:scene3d>
              <a:camera prst="orthographicFront"/>
              <a:lightRig rig="threePt" dir="t"/>
            </a:scene3d>
            <a:sp3d>
              <a:bevelT/>
            </a:sp3d>
          </c:spPr>
          <c:invertIfNegative val="0"/>
          <c:dPt>
            <c:idx val="1"/>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5-EE70-4B4C-A940-CCE6D348C48D}"/>
              </c:ext>
            </c:extLst>
          </c:dPt>
          <c:dPt>
            <c:idx val="2"/>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6-EE70-4B4C-A940-CCE6D348C48D}"/>
              </c:ext>
            </c:extLst>
          </c:dPt>
          <c:dPt>
            <c:idx val="3"/>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7-EE70-4B4C-A940-CCE6D348C48D}"/>
              </c:ext>
            </c:extLst>
          </c:dPt>
          <c:dPt>
            <c:idx val="4"/>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8-EE70-4B4C-A940-CCE6D348C48D}"/>
              </c:ext>
            </c:extLst>
          </c:dPt>
          <c:dPt>
            <c:idx val="5"/>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9-EE70-4B4C-A940-CCE6D348C48D}"/>
              </c:ext>
            </c:extLst>
          </c:dPt>
          <c:dPt>
            <c:idx val="6"/>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A-EE70-4B4C-A940-CCE6D348C48D}"/>
              </c:ext>
            </c:extLst>
          </c:dPt>
          <c:dPt>
            <c:idx val="7"/>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B-EE70-4B4C-A940-CCE6D348C48D}"/>
              </c:ext>
            </c:extLst>
          </c:dPt>
          <c:dPt>
            <c:idx val="8"/>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C-EE70-4B4C-A940-CCE6D348C48D}"/>
              </c:ext>
            </c:extLst>
          </c:dPt>
          <c:dPt>
            <c:idx val="9"/>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D-EE70-4B4C-A940-CCE6D348C48D}"/>
              </c:ext>
            </c:extLst>
          </c:dPt>
          <c:dPt>
            <c:idx val="10"/>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E-EE70-4B4C-A940-CCE6D348C48D}"/>
              </c:ext>
            </c:extLst>
          </c:dPt>
          <c:dPt>
            <c:idx val="11"/>
            <c:invertIfNegative val="0"/>
            <c:bubble3D val="0"/>
            <c:spPr>
              <a:solidFill>
                <a:srgbClr val="63A6E2"/>
              </a:solidFill>
              <a:ln>
                <a:noFill/>
              </a:ln>
              <a:effectLst/>
              <a:scene3d>
                <a:camera prst="orthographicFront"/>
                <a:lightRig rig="threePt" dir="t"/>
              </a:scene3d>
              <a:sp3d>
                <a:bevelT/>
              </a:sp3d>
            </c:spPr>
            <c:extLst>
              <c:ext xmlns:c16="http://schemas.microsoft.com/office/drawing/2014/chart" uri="{C3380CC4-5D6E-409C-BE32-E72D297353CC}">
                <c16:uniqueId val="{0000000F-EE70-4B4C-A940-CCE6D348C48D}"/>
              </c:ext>
            </c:extLst>
          </c:dPt>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Sheet2!$F$2:$F$13</c:f>
              <c:numCache>
                <c:formatCode>"$"#,##0.00</c:formatCode>
                <c:ptCount val="12"/>
                <c:pt idx="0">
                  <c:v>17324532.7135498</c:v>
                </c:pt>
                <c:pt idx="1">
                  <c:v>15947501.1628608</c:v>
                </c:pt>
                <c:pt idx="2">
                  <c:v>16969986.865623701</c:v>
                </c:pt>
                <c:pt idx="3">
                  <c:v>27435114.9214371</c:v>
                </c:pt>
                <c:pt idx="4">
                  <c:v>19016582.254634898</c:v>
                </c:pt>
                <c:pt idx="5">
                  <c:v>33035938.014393698</c:v>
                </c:pt>
                <c:pt idx="6">
                  <c:v>25481132.493609902</c:v>
                </c:pt>
                <c:pt idx="7">
                  <c:v>14692975.824204201</c:v>
                </c:pt>
                <c:pt idx="8">
                  <c:v>17023939.1542756</c:v>
                </c:pt>
                <c:pt idx="9">
                  <c:v>32073067.346294601</c:v>
                </c:pt>
                <c:pt idx="10">
                  <c:v>23804136.973691601</c:v>
                </c:pt>
                <c:pt idx="11">
                  <c:v>13455576.6254241</c:v>
                </c:pt>
              </c:numCache>
            </c:numRef>
          </c:val>
          <c:extLst>
            <c:ext xmlns:c16="http://schemas.microsoft.com/office/drawing/2014/chart" uri="{C3380CC4-5D6E-409C-BE32-E72D297353CC}">
              <c16:uniqueId val="{00000000-EE70-4B4C-A940-CCE6D348C48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3"/>
                <c:order val="0"/>
                <c:tx>
                  <c:v>Zero</c:v>
                </c:tx>
                <c:spPr>
                  <a:solidFill>
                    <a:schemeClr val="accent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Sheet2!$B$2:$B$13</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EE70-4B4C-A940-CCE6D348C48D}"/>
                  </c:ext>
                </c:extLst>
              </c15:ser>
            </c15:filteredBarSeries>
            <c15:filteredBarSeries>
              <c15:ser>
                <c:idx val="0"/>
                <c:order val="1"/>
                <c:tx>
                  <c:v>Mileage</c:v>
                </c:tx>
                <c:spPr>
                  <a:solidFill>
                    <a:srgbClr val="F4B9A4"/>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xmlns:c15="http://schemas.microsoft.com/office/drawing/2012/chart">
                  <c:ext xmlns:c16="http://schemas.microsoft.com/office/drawing/2014/chart" uri="{C3380CC4-5D6E-409C-BE32-E72D297353CC}">
                    <c16:uniqueId val="{00000002-EE70-4B4C-A940-CCE6D348C48D}"/>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3-EE70-4B4C-A940-CCE6D348C48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Sheet2!$E$2:$E$13</c15:sqref>
                        </c15:formulaRef>
                      </c:ext>
                    </c:extLst>
                    <c:numCache>
                      <c:formatCode>"$"#,##0.00</c:formatCode>
                      <c:ptCount val="12"/>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4-EE70-4B4C-A940-CCE6D348C48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82000000"/>
        </c:scaling>
        <c:delete val="1"/>
        <c:axPos val="l"/>
        <c:numFmt formatCode="&quot;$&quot;#,##0.00"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solidFill>
              <a:srgbClr val="C46C92"/>
            </a:solidFill>
            <a:ln>
              <a:noFill/>
            </a:ln>
            <a:effectLst/>
            <a:scene3d>
              <a:camera prst="orthographicFront"/>
              <a:lightRig rig="threePt" dir="t"/>
            </a:scene3d>
            <a:sp3d>
              <a:bevelT/>
            </a:sp3d>
          </c:spPr>
          <c:invertIfNegative val="0"/>
          <c:val>
            <c:numRef>
              <c:f>Sheet3!$B$2</c:f>
              <c:numCache>
                <c:formatCode>General</c:formatCode>
                <c:ptCount val="1"/>
                <c:pt idx="0">
                  <c:v>40000</c:v>
                </c:pt>
              </c:numCache>
            </c:numRef>
          </c:val>
          <c:extLst>
            <c:ext xmlns:c16="http://schemas.microsoft.com/office/drawing/2014/chart" uri="{C3380CC4-5D6E-409C-BE32-E72D297353CC}">
              <c16:uniqueId val="{00000000-2925-4DD1-BDB1-B78AAEEBF9AE}"/>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1"/>
                <c:order val="1"/>
                <c:tx>
                  <c:strRef>
                    <c:extLst>
                      <c:ex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c:ext uri="{02D57815-91ED-43cb-92C2-25804820EDAC}">
                        <c15:formulaRef>
                          <c15:sqref>Sheet3!$B$3</c15:sqref>
                        </c15:formulaRef>
                      </c:ext>
                    </c:extLst>
                    <c:numCache>
                      <c:formatCode>General</c:formatCode>
                      <c:ptCount val="1"/>
                      <c:pt idx="0">
                        <c:v>115780</c:v>
                      </c:pt>
                    </c:numCache>
                  </c:numRef>
                </c:val>
                <c:extLst>
                  <c:ext xmlns:c16="http://schemas.microsoft.com/office/drawing/2014/chart" uri="{C3380CC4-5D6E-409C-BE32-E72D297353CC}">
                    <c16:uniqueId val="{00000001-2925-4DD1-BDB1-B78AAEEBF9A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2-2925-4DD1-BDB1-B78AAEEBF9A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3-2925-4DD1-BDB1-B78AAEEBF9AE}"/>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40000</c:v>
                </c:pt>
              </c:numCache>
            </c:numRef>
          </c:val>
          <c:extLst>
            <c:ext xmlns:c16="http://schemas.microsoft.com/office/drawing/2014/chart" uri="{C3380CC4-5D6E-409C-BE32-E72D297353CC}">
              <c16:uniqueId val="{00000000-2C20-4209-BB0D-E4061485B122}"/>
            </c:ext>
          </c:extLst>
        </c:ser>
        <c:ser>
          <c:idx val="1"/>
          <c:order val="1"/>
          <c:tx>
            <c:strRef>
              <c:f>Sheet3!$A$3</c:f>
              <c:strCache>
                <c:ptCount val="1"/>
                <c:pt idx="0">
                  <c:v>Mileage</c:v>
                </c:pt>
              </c:strCache>
            </c:strRef>
          </c:tx>
          <c:spPr>
            <a:solidFill>
              <a:srgbClr val="F4B9A4"/>
            </a:solidFill>
            <a:ln>
              <a:noFill/>
            </a:ln>
            <a:effectLst/>
            <a:scene3d>
              <a:camera prst="orthographicFront"/>
              <a:lightRig rig="threePt" dir="t"/>
            </a:scene3d>
            <a:sp3d>
              <a:bevelT/>
            </a:sp3d>
          </c:spPr>
          <c:invertIfNegative val="0"/>
          <c:val>
            <c:numRef>
              <c:f>Sheet3!$B$3</c:f>
              <c:numCache>
                <c:formatCode>General</c:formatCode>
                <c:ptCount val="1"/>
                <c:pt idx="0">
                  <c:v>115780</c:v>
                </c:pt>
              </c:numCache>
            </c:numRef>
          </c:val>
          <c:extLst>
            <c:ext xmlns:c16="http://schemas.microsoft.com/office/drawing/2014/chart" uri="{C3380CC4-5D6E-409C-BE32-E72D297353CC}">
              <c16:uniqueId val="{00000001-2C20-4209-BB0D-E4061485B122}"/>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2"/>
                <c:order val="2"/>
                <c:tx>
                  <c:strRef>
                    <c:extLst>
                      <c:ex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c:ext uri="{02D57815-91ED-43cb-92C2-25804820EDAC}">
                        <c15:formulaRef>
                          <c15:sqref>Sheet3!$B$4</c15:sqref>
                        </c15:formulaRef>
                      </c:ext>
                    </c:extLst>
                    <c:numCache>
                      <c:formatCode>General</c:formatCode>
                      <c:ptCount val="1"/>
                      <c:pt idx="0">
                        <c:v>200000</c:v>
                      </c:pt>
                    </c:numCache>
                  </c:numRef>
                </c:val>
                <c:extLst>
                  <c:ext xmlns:c16="http://schemas.microsoft.com/office/drawing/2014/chart" uri="{C3380CC4-5D6E-409C-BE32-E72D297353CC}">
                    <c16:uniqueId val="{00000002-2C20-4209-BB0D-E4061485B12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3-2C20-4209-BB0D-E4061485B122}"/>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40000</c:v>
                </c:pt>
              </c:numCache>
            </c:numRef>
          </c:val>
          <c:extLst>
            <c:ext xmlns:c16="http://schemas.microsoft.com/office/drawing/2014/chart" uri="{C3380CC4-5D6E-409C-BE32-E72D297353CC}">
              <c16:uniqueId val="{00000000-F71A-4FEB-A1BC-79769FC9B7E8}"/>
            </c:ext>
          </c:extLst>
        </c:ser>
        <c:ser>
          <c:idx val="1"/>
          <c:order val="1"/>
          <c:tx>
            <c:strRef>
              <c:f>Sheet3!$A$3</c:f>
              <c:strCache>
                <c:ptCount val="1"/>
                <c:pt idx="0">
                  <c:v>Mileage</c:v>
                </c:pt>
              </c:strCache>
            </c:strRef>
          </c:tx>
          <c:spPr>
            <a:noFill/>
            <a:ln>
              <a:noFill/>
            </a:ln>
            <a:effectLst/>
          </c:spPr>
          <c:invertIfNegative val="0"/>
          <c:val>
            <c:numRef>
              <c:f>Sheet3!$B$3</c:f>
              <c:numCache>
                <c:formatCode>General</c:formatCode>
                <c:ptCount val="1"/>
                <c:pt idx="0">
                  <c:v>115780</c:v>
                </c:pt>
              </c:numCache>
            </c:numRef>
          </c:val>
          <c:extLst>
            <c:ext xmlns:c16="http://schemas.microsoft.com/office/drawing/2014/chart" uri="{C3380CC4-5D6E-409C-BE32-E72D297353CC}">
              <c16:uniqueId val="{00000001-F71A-4FEB-A1BC-79769FC9B7E8}"/>
            </c:ext>
          </c:extLst>
        </c:ser>
        <c:ser>
          <c:idx val="2"/>
          <c:order val="2"/>
          <c:tx>
            <c:strRef>
              <c:f>Sheet3!$A$4</c:f>
              <c:strCache>
                <c:ptCount val="1"/>
                <c:pt idx="0">
                  <c:v>Population</c:v>
                </c:pt>
              </c:strCache>
            </c:strRef>
          </c:tx>
          <c:spPr>
            <a:solidFill>
              <a:srgbClr val="ED7D31"/>
            </a:solidFill>
            <a:ln>
              <a:noFill/>
            </a:ln>
            <a:effectLst/>
            <a:scene3d>
              <a:camera prst="orthographicFront"/>
              <a:lightRig rig="threePt" dir="t"/>
            </a:scene3d>
            <a:sp3d>
              <a:bevelT/>
            </a:sp3d>
          </c:spPr>
          <c:invertIfNegative val="0"/>
          <c:val>
            <c:numRef>
              <c:f>Sheet3!$B$4</c:f>
              <c:numCache>
                <c:formatCode>General</c:formatCode>
                <c:ptCount val="1"/>
                <c:pt idx="0">
                  <c:v>200000</c:v>
                </c:pt>
              </c:numCache>
            </c:numRef>
          </c:val>
          <c:extLst>
            <c:ext xmlns:c16="http://schemas.microsoft.com/office/drawing/2014/chart" uri="{C3380CC4-5D6E-409C-BE32-E72D297353CC}">
              <c16:uniqueId val="{00000002-F71A-4FEB-A1BC-79769FC9B7E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3"/>
                <c:order val="3"/>
                <c:tx>
                  <c:strRef>
                    <c:extLst>
                      <c:ex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c:ext uri="{02D57815-91ED-43cb-92C2-25804820EDAC}">
                        <c15:formulaRef>
                          <c15:sqref>Sheet3!$B$5</c15:sqref>
                        </c15:formulaRef>
                      </c:ext>
                    </c:extLst>
                    <c:numCache>
                      <c:formatCode>General</c:formatCode>
                      <c:ptCount val="1"/>
                      <c:pt idx="0">
                        <c:v>150000</c:v>
                      </c:pt>
                    </c:numCache>
                  </c:numRef>
                </c:val>
                <c:extLst>
                  <c:ext xmlns:c16="http://schemas.microsoft.com/office/drawing/2014/chart" uri="{C3380CC4-5D6E-409C-BE32-E72D297353CC}">
                    <c16:uniqueId val="{00000003-F71A-4FEB-A1BC-79769FC9B7E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40000</c:v>
                </c:pt>
              </c:numCache>
            </c:numRef>
          </c:val>
          <c:extLst>
            <c:ext xmlns:c16="http://schemas.microsoft.com/office/drawing/2014/chart" uri="{C3380CC4-5D6E-409C-BE32-E72D297353CC}">
              <c16:uniqueId val="{00000000-A05D-459A-AF23-C976DF02A700}"/>
            </c:ext>
          </c:extLst>
        </c:ser>
        <c:ser>
          <c:idx val="1"/>
          <c:order val="1"/>
          <c:tx>
            <c:strRef>
              <c:f>Sheet3!$A$3</c:f>
              <c:strCache>
                <c:ptCount val="1"/>
                <c:pt idx="0">
                  <c:v>Mileage</c:v>
                </c:pt>
              </c:strCache>
            </c:strRef>
          </c:tx>
          <c:spPr>
            <a:noFill/>
            <a:ln>
              <a:noFill/>
            </a:ln>
            <a:effectLst/>
          </c:spPr>
          <c:invertIfNegative val="0"/>
          <c:val>
            <c:numRef>
              <c:f>Sheet3!$B$3</c:f>
              <c:numCache>
                <c:formatCode>General</c:formatCode>
                <c:ptCount val="1"/>
                <c:pt idx="0">
                  <c:v>115780</c:v>
                </c:pt>
              </c:numCache>
            </c:numRef>
          </c:val>
          <c:extLst>
            <c:ext xmlns:c16="http://schemas.microsoft.com/office/drawing/2014/chart" uri="{C3380CC4-5D6E-409C-BE32-E72D297353CC}">
              <c16:uniqueId val="{00000001-A05D-459A-AF23-C976DF02A700}"/>
            </c:ext>
          </c:extLst>
        </c:ser>
        <c:ser>
          <c:idx val="2"/>
          <c:order val="2"/>
          <c:tx>
            <c:strRef>
              <c:f>Sheet3!$A$4</c:f>
              <c:strCache>
                <c:ptCount val="1"/>
                <c:pt idx="0">
                  <c:v>Population</c:v>
                </c:pt>
              </c:strCache>
            </c:strRef>
          </c:tx>
          <c:spPr>
            <a:noFill/>
            <a:ln>
              <a:noFill/>
            </a:ln>
            <a:effectLst/>
          </c:spPr>
          <c:invertIfNegative val="0"/>
          <c:val>
            <c:numRef>
              <c:f>Sheet3!$B$4</c:f>
              <c:numCache>
                <c:formatCode>General</c:formatCode>
                <c:ptCount val="1"/>
                <c:pt idx="0">
                  <c:v>200000</c:v>
                </c:pt>
              </c:numCache>
            </c:numRef>
          </c:val>
          <c:extLst>
            <c:ext xmlns:c16="http://schemas.microsoft.com/office/drawing/2014/chart" uri="{C3380CC4-5D6E-409C-BE32-E72D297353CC}">
              <c16:uniqueId val="{00000002-A05D-459A-AF23-C976DF02A700}"/>
            </c:ext>
          </c:extLst>
        </c:ser>
        <c:ser>
          <c:idx val="3"/>
          <c:order val="3"/>
          <c:tx>
            <c:strRef>
              <c:f>Sheet3!$A$5</c:f>
              <c:strCache>
                <c:ptCount val="1"/>
                <c:pt idx="0">
                  <c:v>Region</c:v>
                </c:pt>
              </c:strCache>
            </c:strRef>
          </c:tx>
          <c:spPr>
            <a:solidFill>
              <a:srgbClr val="C46627"/>
            </a:solidFill>
            <a:ln>
              <a:noFill/>
            </a:ln>
            <a:effectLst/>
            <a:scene3d>
              <a:camera prst="orthographicFront"/>
              <a:lightRig rig="threePt" dir="t"/>
            </a:scene3d>
            <a:sp3d>
              <a:bevelT/>
            </a:sp3d>
          </c:spPr>
          <c:invertIfNegative val="0"/>
          <c:val>
            <c:numRef>
              <c:f>Sheet3!$B$5</c:f>
              <c:numCache>
                <c:formatCode>General</c:formatCode>
                <c:ptCount val="1"/>
                <c:pt idx="0">
                  <c:v>150000</c:v>
                </c:pt>
              </c:numCache>
            </c:numRef>
          </c:val>
          <c:extLst>
            <c:ext xmlns:c16="http://schemas.microsoft.com/office/drawing/2014/chart" uri="{C3380CC4-5D6E-409C-BE32-E72D297353CC}">
              <c16:uniqueId val="{00000003-A05D-459A-AF23-C976DF02A700}"/>
            </c:ext>
          </c:extLst>
        </c:ser>
        <c:dLbls>
          <c:showLegendKey val="0"/>
          <c:showVal val="0"/>
          <c:showCatName val="0"/>
          <c:showSerName val="0"/>
          <c:showPercent val="0"/>
          <c:showBubbleSize val="0"/>
        </c:dLbls>
        <c:gapWidth val="150"/>
        <c:overlap val="100"/>
        <c:axId val="560763192"/>
        <c:axId val="560763520"/>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5-C35F-4A6A-BA17-D8EB597BE729}"/>
              </c:ext>
            </c:extLst>
          </c:dPt>
          <c:val>
            <c:numRef>
              <c:f>Sheet3!$B$6</c:f>
              <c:numCache>
                <c:formatCode>General</c:formatCode>
                <c:ptCount val="1"/>
                <c:pt idx="0">
                  <c:v>505780</c:v>
                </c:pt>
              </c:numCache>
            </c:numRef>
          </c:val>
          <c:extLst>
            <c:ext xmlns:c16="http://schemas.microsoft.com/office/drawing/2014/chart" uri="{C3380CC4-5D6E-409C-BE32-E72D297353CC}">
              <c16:uniqueId val="{00000000-C35F-4A6A-BA17-D8EB597BE72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C35F-4A6A-BA17-D8EB597BE7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C35F-4A6A-BA17-D8EB597BE7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C35F-4A6A-BA17-D8EB597BE72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C35F-4A6A-BA17-D8EB597BE72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5-C35F-4A6A-BA17-D8EB597BE729}"/>
              </c:ext>
            </c:extLst>
          </c:dPt>
          <c:val>
            <c:numRef>
              <c:f>Sheet3!$B$6</c:f>
              <c:numCache>
                <c:formatCode>General</c:formatCode>
                <c:ptCount val="1"/>
                <c:pt idx="0">
                  <c:v>505780</c:v>
                </c:pt>
              </c:numCache>
            </c:numRef>
          </c:val>
          <c:extLst>
            <c:ext xmlns:c16="http://schemas.microsoft.com/office/drawing/2014/chart" uri="{C3380CC4-5D6E-409C-BE32-E72D297353CC}">
              <c16:uniqueId val="{00000000-C35F-4A6A-BA17-D8EB597BE72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C35F-4A6A-BA17-D8EB597BE7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C35F-4A6A-BA17-D8EB597BE7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C35F-4A6A-BA17-D8EB597BE72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C35F-4A6A-BA17-D8EB597BE72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5-C35F-4A6A-BA17-D8EB597BE729}"/>
              </c:ext>
            </c:extLst>
          </c:dPt>
          <c:val>
            <c:numRef>
              <c:f>Sheet3!$B$6</c:f>
              <c:numCache>
                <c:formatCode>General</c:formatCode>
                <c:ptCount val="1"/>
                <c:pt idx="0">
                  <c:v>505780</c:v>
                </c:pt>
              </c:numCache>
            </c:numRef>
          </c:val>
          <c:extLst>
            <c:ext xmlns:c16="http://schemas.microsoft.com/office/drawing/2014/chart" uri="{C3380CC4-5D6E-409C-BE32-E72D297353CC}">
              <c16:uniqueId val="{00000000-C35F-4A6A-BA17-D8EB597BE72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C35F-4A6A-BA17-D8EB597BE7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C35F-4A6A-BA17-D8EB597BE7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C35F-4A6A-BA17-D8EB597BE72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C35F-4A6A-BA17-D8EB597BE72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6919-4A23-89BC-42A8A0D72364}"/>
              </c:ext>
            </c:extLst>
          </c:dPt>
          <c:val>
            <c:numRef>
              <c:f>Sheet3!$B$6</c:f>
              <c:numCache>
                <c:formatCode>General</c:formatCode>
                <c:ptCount val="1"/>
                <c:pt idx="0">
                  <c:v>505780</c:v>
                </c:pt>
              </c:numCache>
            </c:numRef>
          </c:val>
          <c:extLst>
            <c:ext xmlns:c16="http://schemas.microsoft.com/office/drawing/2014/chart" uri="{C3380CC4-5D6E-409C-BE32-E72D297353CC}">
              <c16:uniqueId val="{00000002-6919-4A23-89BC-42A8A0D72364}"/>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6919-4A23-89BC-42A8A0D723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6919-4A23-89BC-42A8A0D7236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6919-4A23-89BC-42A8A0D7236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6919-4A23-89BC-42A8A0D72364}"/>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6919-4A23-89BC-42A8A0D72364}"/>
              </c:ext>
            </c:extLst>
          </c:dPt>
          <c:val>
            <c:numRef>
              <c:f>Sheet3!$B$6</c:f>
              <c:numCache>
                <c:formatCode>General</c:formatCode>
                <c:ptCount val="1"/>
                <c:pt idx="0">
                  <c:v>505780</c:v>
                </c:pt>
              </c:numCache>
            </c:numRef>
          </c:val>
          <c:extLst>
            <c:ext xmlns:c16="http://schemas.microsoft.com/office/drawing/2014/chart" uri="{C3380CC4-5D6E-409C-BE32-E72D297353CC}">
              <c16:uniqueId val="{00000002-6919-4A23-89BC-42A8A0D72364}"/>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6919-4A23-89BC-42A8A0D723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6919-4A23-89BC-42A8A0D7236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6919-4A23-89BC-42A8A0D7236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6919-4A23-89BC-42A8A0D72364}"/>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6919-4A23-89BC-42A8A0D72364}"/>
              </c:ext>
            </c:extLst>
          </c:dPt>
          <c:val>
            <c:numRef>
              <c:f>Sheet3!$B$6</c:f>
              <c:numCache>
                <c:formatCode>General</c:formatCode>
                <c:ptCount val="1"/>
                <c:pt idx="0">
                  <c:v>505780</c:v>
                </c:pt>
              </c:numCache>
            </c:numRef>
          </c:val>
          <c:extLst>
            <c:ext xmlns:c16="http://schemas.microsoft.com/office/drawing/2014/chart" uri="{C3380CC4-5D6E-409C-BE32-E72D297353CC}">
              <c16:uniqueId val="{00000002-6919-4A23-89BC-42A8A0D72364}"/>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6919-4A23-89BC-42A8A0D723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6919-4A23-89BC-42A8A0D7236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6919-4A23-89BC-42A8A0D7236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6919-4A23-89BC-42A8A0D72364}"/>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6919-4A23-89BC-42A8A0D72364}"/>
              </c:ext>
            </c:extLst>
          </c:dPt>
          <c:val>
            <c:numRef>
              <c:f>Sheet3!$B$6</c:f>
              <c:numCache>
                <c:formatCode>General</c:formatCode>
                <c:ptCount val="1"/>
                <c:pt idx="0">
                  <c:v>505780</c:v>
                </c:pt>
              </c:numCache>
            </c:numRef>
          </c:val>
          <c:extLst>
            <c:ext xmlns:c16="http://schemas.microsoft.com/office/drawing/2014/chart" uri="{C3380CC4-5D6E-409C-BE32-E72D297353CC}">
              <c16:uniqueId val="{00000002-6919-4A23-89BC-42A8A0D72364}"/>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6919-4A23-89BC-42A8A0D723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6919-4A23-89BC-42A8A0D7236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6919-4A23-89BC-42A8A0D7236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6919-4A23-89BC-42A8A0D72364}"/>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6B7A-48EE-97A6-03DD57F65A09}"/>
              </c:ext>
            </c:extLst>
          </c:dPt>
          <c:val>
            <c:numRef>
              <c:f>Sheet3!$B$6</c:f>
              <c:numCache>
                <c:formatCode>General</c:formatCode>
                <c:ptCount val="1"/>
                <c:pt idx="0">
                  <c:v>505780</c:v>
                </c:pt>
              </c:numCache>
            </c:numRef>
          </c:val>
          <c:extLst>
            <c:ext xmlns:c16="http://schemas.microsoft.com/office/drawing/2014/chart" uri="{C3380CC4-5D6E-409C-BE32-E72D297353CC}">
              <c16:uniqueId val="{00000002-6B7A-48EE-97A6-03DD57F65A0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6B7A-48EE-97A6-03DD57F65A0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6B7A-48EE-97A6-03DD57F65A0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6B7A-48EE-97A6-03DD57F65A0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6B7A-48EE-97A6-03DD57F65A0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D8AB-49B2-B332-B9D6DC9B649E}"/>
              </c:ext>
            </c:extLst>
          </c:dPt>
          <c:val>
            <c:numRef>
              <c:f>Sheet3!$B$6</c:f>
              <c:numCache>
                <c:formatCode>General</c:formatCode>
                <c:ptCount val="1"/>
                <c:pt idx="0">
                  <c:v>505780</c:v>
                </c:pt>
              </c:numCache>
            </c:numRef>
          </c:val>
          <c:extLst>
            <c:ext xmlns:c16="http://schemas.microsoft.com/office/drawing/2014/chart" uri="{C3380CC4-5D6E-409C-BE32-E72D297353CC}">
              <c16:uniqueId val="{00000002-D8AB-49B2-B332-B9D6DC9B649E}"/>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8AB-49B2-B332-B9D6DC9B649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8AB-49B2-B332-B9D6DC9B649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8AB-49B2-B332-B9D6DC9B649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8AB-49B2-B332-B9D6DC9B649E}"/>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2894-48A7-AA24-C60105D815DE}"/>
              </c:ext>
            </c:extLst>
          </c:dPt>
          <c:val>
            <c:numRef>
              <c:f>Sheet3!$B$6</c:f>
              <c:numCache>
                <c:formatCode>General</c:formatCode>
                <c:ptCount val="1"/>
                <c:pt idx="0">
                  <c:v>505780</c:v>
                </c:pt>
              </c:numCache>
            </c:numRef>
          </c:val>
          <c:extLst>
            <c:ext xmlns:c16="http://schemas.microsoft.com/office/drawing/2014/chart" uri="{C3380CC4-5D6E-409C-BE32-E72D297353CC}">
              <c16:uniqueId val="{00000002-2894-48A7-AA24-C60105D815DE}"/>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2894-48A7-AA24-C60105D815D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2894-48A7-AA24-C60105D815D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2894-48A7-AA24-C60105D815D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2894-48A7-AA24-C60105D815DE}"/>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8865"/>
            </a:solidFill>
            <a:ln>
              <a:noFill/>
            </a:ln>
            <a:effectLst/>
            <a:scene3d>
              <a:camera prst="orthographicFront"/>
              <a:lightRig rig="threePt" dir="t"/>
            </a:scene3d>
            <a:sp3d>
              <a:bevelT/>
            </a:sp3d>
          </c:spPr>
          <c:invertIfNegative val="0"/>
          <c:dPt>
            <c:idx val="0"/>
            <c:invertIfNegative val="0"/>
            <c:bubble3D val="0"/>
            <c:spPr>
              <a:solidFill>
                <a:srgbClr val="FF8865"/>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D623-473F-A134-2FD1E7A558D8}"/>
              </c:ext>
            </c:extLst>
          </c:dPt>
          <c:val>
            <c:numRef>
              <c:f>Sheet3!$B$6</c:f>
              <c:numCache>
                <c:formatCode>General</c:formatCode>
                <c:ptCount val="1"/>
                <c:pt idx="0">
                  <c:v>505780</c:v>
                </c:pt>
              </c:numCache>
            </c:numRef>
          </c:val>
          <c:extLst>
            <c:ext xmlns:c16="http://schemas.microsoft.com/office/drawing/2014/chart" uri="{C3380CC4-5D6E-409C-BE32-E72D297353CC}">
              <c16:uniqueId val="{00000002-D623-473F-A134-2FD1E7A558D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3-D623-473F-A134-2FD1E7A558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4-D623-473F-A134-2FD1E7A558D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D623-473F-A134-2FD1E7A558D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6-D623-473F-A134-2FD1E7A558D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FEFE-433F-8763-A8DA0C9EBE0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FEFE-433F-8763-A8DA0C9EBE0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FEFE-433F-8763-A8DA0C9EBE0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FEFE-433F-8763-A8DA0C9EBE07}"/>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9E51-4E7C-AFC4-67B5EEF9614D}"/>
            </c:ext>
          </c:extLst>
        </c:ser>
        <c:ser>
          <c:idx val="0"/>
          <c:order val="1"/>
          <c:tx>
            <c:v>Mileage</c:v>
          </c:tx>
          <c:spPr>
            <a:solidFill>
              <a:srgbClr val="F4B9A4"/>
            </a:solidFill>
            <a:ln>
              <a:noFill/>
            </a:ln>
            <a:effectLst/>
            <a:scene3d>
              <a:camera prst="orthographicFront"/>
              <a:lightRig rig="threePt" dir="t"/>
            </a:scene3d>
            <a:sp3d>
              <a:bevelT/>
            </a:sp3d>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Sheet2!$C$2:$C$13</c:f>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9E51-4E7C-AFC4-67B5EEF9614D}"/>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1"/>
                <c:order val="2"/>
                <c:tx>
                  <c:v>Population</c:v>
                </c:tx>
                <c:spPr>
                  <a:solidFill>
                    <a:srgbClr val="ED7D31"/>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c:ext xmlns:c16="http://schemas.microsoft.com/office/drawing/2014/chart" uri="{C3380CC4-5D6E-409C-BE32-E72D297353CC}">
                    <c16:uniqueId val="{00000002-9E51-4E7C-AFC4-67B5EEF9614D}"/>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9E51-4E7C-AFC4-67B5EEF9614D}"/>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92D050"/>
            </a:solidFill>
            <a:ln>
              <a:noFill/>
            </a:ln>
            <a:effectLst/>
            <a:scene3d>
              <a:camera prst="orthographicFront"/>
              <a:lightRig rig="threePt" dir="t"/>
            </a:scene3d>
            <a:sp3d>
              <a:bevelT/>
            </a:sp3d>
          </c:spPr>
          <c:invertIfNegative val="0"/>
          <c:val>
            <c:numRef>
              <c:f>Sheet3!$B$6</c:f>
              <c:numCache>
                <c:formatCode>General</c:formatCode>
                <c:ptCount val="1"/>
                <c:pt idx="0">
                  <c:v>505780</c:v>
                </c:pt>
              </c:numCache>
            </c:numRef>
          </c:val>
          <c:extLst>
            <c:ext xmlns:c16="http://schemas.microsoft.com/office/drawing/2014/chart" uri="{C3380CC4-5D6E-409C-BE32-E72D297353CC}">
              <c16:uniqueId val="{00000000-64A8-4AF1-9A2A-36BFB7207326}"/>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64A8-4AF1-9A2A-36BFB720732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64A8-4AF1-9A2A-36BFB720732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64A8-4AF1-9A2A-36BFB720732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64A8-4AF1-9A2A-36BFB7207326}"/>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92D050"/>
            </a:solidFill>
            <a:ln>
              <a:noFill/>
            </a:ln>
            <a:effectLst/>
            <a:scene3d>
              <a:camera prst="orthographicFront"/>
              <a:lightRig rig="threePt" dir="t"/>
            </a:scene3d>
            <a:sp3d>
              <a:bevelT/>
            </a:sp3d>
          </c:spPr>
          <c:invertIfNegative val="0"/>
          <c:val>
            <c:numRef>
              <c:f>Sheet3!$B$6</c:f>
              <c:numCache>
                <c:formatCode>General</c:formatCode>
                <c:ptCount val="1"/>
                <c:pt idx="0">
                  <c:v>505780</c:v>
                </c:pt>
              </c:numCache>
            </c:numRef>
          </c:val>
          <c:extLst>
            <c:ext xmlns:c16="http://schemas.microsoft.com/office/drawing/2014/chart" uri="{C3380CC4-5D6E-409C-BE32-E72D297353CC}">
              <c16:uniqueId val="{00000000-FD9F-4918-B7E0-3A09445232CD}"/>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40000</c:v>
                      </c:pt>
                    </c:numCache>
                  </c:numRef>
                </c:val>
                <c:extLst>
                  <c:ext xmlns:c16="http://schemas.microsoft.com/office/drawing/2014/chart" uri="{C3380CC4-5D6E-409C-BE32-E72D297353CC}">
                    <c16:uniqueId val="{00000001-FD9F-4918-B7E0-3A09445232C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115780</c:v>
                      </c:pt>
                    </c:numCache>
                  </c:numRef>
                </c:val>
                <c:extLst xmlns:c15="http://schemas.microsoft.com/office/drawing/2012/chart">
                  <c:ext xmlns:c16="http://schemas.microsoft.com/office/drawing/2014/chart" uri="{C3380CC4-5D6E-409C-BE32-E72D297353CC}">
                    <c16:uniqueId val="{00000002-FD9F-4918-B7E0-3A09445232C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FD9F-4918-B7E0-3A09445232C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150000</c:v>
                      </c:pt>
                    </c:numCache>
                  </c:numRef>
                </c:val>
                <c:extLst xmlns:c15="http://schemas.microsoft.com/office/drawing/2012/chart">
                  <c:ext xmlns:c16="http://schemas.microsoft.com/office/drawing/2014/chart" uri="{C3380CC4-5D6E-409C-BE32-E72D297353CC}">
                    <c16:uniqueId val="{00000004-FD9F-4918-B7E0-3A09445232CD}"/>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55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160000</c:v>
                </c:pt>
              </c:numCache>
            </c:numRef>
          </c:val>
          <c:extLst>
            <c:ext xmlns:c16="http://schemas.microsoft.com/office/drawing/2014/chart" uri="{C3380CC4-5D6E-409C-BE32-E72D297353CC}">
              <c16:uniqueId val="{00000000-A05D-459A-AF23-C976DF02A700}"/>
            </c:ext>
          </c:extLst>
        </c:ser>
        <c:ser>
          <c:idx val="1"/>
          <c:order val="1"/>
          <c:tx>
            <c:strRef>
              <c:f>Sheet3!$A$3</c:f>
              <c:strCache>
                <c:ptCount val="1"/>
                <c:pt idx="0">
                  <c:v>Mileage</c:v>
                </c:pt>
              </c:strCache>
            </c:strRef>
          </c:tx>
          <c:spPr>
            <a:noFill/>
            <a:ln>
              <a:noFill/>
            </a:ln>
            <a:effectLst/>
          </c:spPr>
          <c:invertIfNegative val="0"/>
          <c:val>
            <c:numRef>
              <c:f>Sheet3!$B$3</c:f>
              <c:numCache>
                <c:formatCode>General</c:formatCode>
                <c:ptCount val="1"/>
                <c:pt idx="0">
                  <c:v>116667</c:v>
                </c:pt>
              </c:numCache>
            </c:numRef>
          </c:val>
          <c:extLst>
            <c:ext xmlns:c16="http://schemas.microsoft.com/office/drawing/2014/chart" uri="{C3380CC4-5D6E-409C-BE32-E72D297353CC}">
              <c16:uniqueId val="{00000001-A05D-459A-AF23-C976DF02A700}"/>
            </c:ext>
          </c:extLst>
        </c:ser>
        <c:ser>
          <c:idx val="2"/>
          <c:order val="2"/>
          <c:tx>
            <c:strRef>
              <c:f>Sheet3!$A$4</c:f>
              <c:strCache>
                <c:ptCount val="1"/>
                <c:pt idx="0">
                  <c:v>Population</c:v>
                </c:pt>
              </c:strCache>
            </c:strRef>
          </c:tx>
          <c:spPr>
            <a:noFill/>
            <a:ln>
              <a:noFill/>
            </a:ln>
            <a:effectLst/>
          </c:spPr>
          <c:invertIfNegative val="0"/>
          <c:val>
            <c:numRef>
              <c:f>Sheet3!$B$4</c:f>
              <c:numCache>
                <c:formatCode>General</c:formatCode>
                <c:ptCount val="1"/>
                <c:pt idx="0">
                  <c:v>200000</c:v>
                </c:pt>
              </c:numCache>
            </c:numRef>
          </c:val>
          <c:extLst>
            <c:ext xmlns:c16="http://schemas.microsoft.com/office/drawing/2014/chart" uri="{C3380CC4-5D6E-409C-BE32-E72D297353CC}">
              <c16:uniqueId val="{00000002-A05D-459A-AF23-C976DF02A700}"/>
            </c:ext>
          </c:extLst>
        </c:ser>
        <c:dLbls>
          <c:showLegendKey val="0"/>
          <c:showVal val="0"/>
          <c:showCatName val="0"/>
          <c:showSerName val="0"/>
          <c:showPercent val="0"/>
          <c:showBubbleSize val="0"/>
        </c:dLbls>
        <c:gapWidth val="150"/>
        <c:overlap val="100"/>
        <c:axId val="560763192"/>
        <c:axId val="560763520"/>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solidFill>
              <a:srgbClr val="C46C92"/>
            </a:solidFill>
            <a:ln>
              <a:noFill/>
            </a:ln>
            <a:effectLst/>
            <a:scene3d>
              <a:camera prst="orthographicFront"/>
              <a:lightRig rig="threePt" dir="t"/>
            </a:scene3d>
            <a:sp3d>
              <a:bevelT/>
            </a:sp3d>
          </c:spPr>
          <c:invertIfNegative val="0"/>
          <c:val>
            <c:numRef>
              <c:f>Sheet3!$B$2</c:f>
              <c:numCache>
                <c:formatCode>General</c:formatCode>
                <c:ptCount val="1"/>
                <c:pt idx="0">
                  <c:v>160000</c:v>
                </c:pt>
              </c:numCache>
            </c:numRef>
          </c:val>
          <c:extLst>
            <c:ext xmlns:c16="http://schemas.microsoft.com/office/drawing/2014/chart" uri="{C3380CC4-5D6E-409C-BE32-E72D297353CC}">
              <c16:uniqueId val="{00000000-2925-4DD1-BDB1-B78AAEEBF9AE}"/>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1"/>
                <c:order val="1"/>
                <c:tx>
                  <c:strRef>
                    <c:extLst>
                      <c:ex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c:ext uri="{02D57815-91ED-43cb-92C2-25804820EDAC}">
                        <c15:formulaRef>
                          <c15:sqref>Sheet3!$B$3</c15:sqref>
                        </c15:formulaRef>
                      </c:ext>
                    </c:extLst>
                    <c:numCache>
                      <c:formatCode>General</c:formatCode>
                      <c:ptCount val="1"/>
                      <c:pt idx="0">
                        <c:v>116667</c:v>
                      </c:pt>
                    </c:numCache>
                  </c:numRef>
                </c:val>
                <c:extLst>
                  <c:ext xmlns:c16="http://schemas.microsoft.com/office/drawing/2014/chart" uri="{C3380CC4-5D6E-409C-BE32-E72D297353CC}">
                    <c16:uniqueId val="{00000001-2925-4DD1-BDB1-B78AAEEBF9A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2-2925-4DD1-BDB1-B78AAEEBF9A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3-2925-4DD1-BDB1-B78AAEEBF9AE}"/>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160000</c:v>
                </c:pt>
              </c:numCache>
            </c:numRef>
          </c:val>
          <c:extLst>
            <c:ext xmlns:c16="http://schemas.microsoft.com/office/drawing/2014/chart" uri="{C3380CC4-5D6E-409C-BE32-E72D297353CC}">
              <c16:uniqueId val="{00000000-2C20-4209-BB0D-E4061485B122}"/>
            </c:ext>
          </c:extLst>
        </c:ser>
        <c:ser>
          <c:idx val="1"/>
          <c:order val="1"/>
          <c:tx>
            <c:strRef>
              <c:f>Sheet3!$A$3</c:f>
              <c:strCache>
                <c:ptCount val="1"/>
                <c:pt idx="0">
                  <c:v>Mileage</c:v>
                </c:pt>
              </c:strCache>
            </c:strRef>
          </c:tx>
          <c:spPr>
            <a:solidFill>
              <a:srgbClr val="F4B9A4"/>
            </a:solidFill>
            <a:ln>
              <a:noFill/>
            </a:ln>
            <a:effectLst/>
            <a:scene3d>
              <a:camera prst="orthographicFront"/>
              <a:lightRig rig="threePt" dir="t"/>
            </a:scene3d>
            <a:sp3d>
              <a:bevelT/>
            </a:sp3d>
          </c:spPr>
          <c:invertIfNegative val="0"/>
          <c:val>
            <c:numRef>
              <c:f>Sheet3!$B$3</c:f>
              <c:numCache>
                <c:formatCode>General</c:formatCode>
                <c:ptCount val="1"/>
                <c:pt idx="0">
                  <c:v>116667</c:v>
                </c:pt>
              </c:numCache>
            </c:numRef>
          </c:val>
          <c:extLst>
            <c:ext xmlns:c16="http://schemas.microsoft.com/office/drawing/2014/chart" uri="{C3380CC4-5D6E-409C-BE32-E72D297353CC}">
              <c16:uniqueId val="{00000001-2C20-4209-BB0D-E4061485B122}"/>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2"/>
                <c:order val="2"/>
                <c:tx>
                  <c:strRef>
                    <c:extLst>
                      <c:ex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c:ext uri="{02D57815-91ED-43cb-92C2-25804820EDAC}">
                        <c15:formulaRef>
                          <c15:sqref>Sheet3!$B$4</c15:sqref>
                        </c15:formulaRef>
                      </c:ext>
                    </c:extLst>
                    <c:numCache>
                      <c:formatCode>General</c:formatCode>
                      <c:ptCount val="1"/>
                      <c:pt idx="0">
                        <c:v>200000</c:v>
                      </c:pt>
                    </c:numCache>
                  </c:numRef>
                </c:val>
                <c:extLst>
                  <c:ext xmlns:c16="http://schemas.microsoft.com/office/drawing/2014/chart" uri="{C3380CC4-5D6E-409C-BE32-E72D297353CC}">
                    <c16:uniqueId val="{00000002-2C20-4209-BB0D-E4061485B12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3-2C20-4209-BB0D-E4061485B122}"/>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160000</c:v>
                </c:pt>
              </c:numCache>
            </c:numRef>
          </c:val>
          <c:extLst>
            <c:ext xmlns:c16="http://schemas.microsoft.com/office/drawing/2014/chart" uri="{C3380CC4-5D6E-409C-BE32-E72D297353CC}">
              <c16:uniqueId val="{00000000-F71A-4FEB-A1BC-79769FC9B7E8}"/>
            </c:ext>
          </c:extLst>
        </c:ser>
        <c:ser>
          <c:idx val="1"/>
          <c:order val="1"/>
          <c:tx>
            <c:strRef>
              <c:f>Sheet3!$A$3</c:f>
              <c:strCache>
                <c:ptCount val="1"/>
                <c:pt idx="0">
                  <c:v>Mileage</c:v>
                </c:pt>
              </c:strCache>
            </c:strRef>
          </c:tx>
          <c:spPr>
            <a:noFill/>
            <a:ln>
              <a:noFill/>
            </a:ln>
            <a:effectLst/>
          </c:spPr>
          <c:invertIfNegative val="0"/>
          <c:val>
            <c:numRef>
              <c:f>Sheet3!$B$3</c:f>
              <c:numCache>
                <c:formatCode>General</c:formatCode>
                <c:ptCount val="1"/>
                <c:pt idx="0">
                  <c:v>116667</c:v>
                </c:pt>
              </c:numCache>
            </c:numRef>
          </c:val>
          <c:extLst>
            <c:ext xmlns:c16="http://schemas.microsoft.com/office/drawing/2014/chart" uri="{C3380CC4-5D6E-409C-BE32-E72D297353CC}">
              <c16:uniqueId val="{00000001-F71A-4FEB-A1BC-79769FC9B7E8}"/>
            </c:ext>
          </c:extLst>
        </c:ser>
        <c:ser>
          <c:idx val="2"/>
          <c:order val="2"/>
          <c:tx>
            <c:strRef>
              <c:f>Sheet3!$A$4</c:f>
              <c:strCache>
                <c:ptCount val="1"/>
                <c:pt idx="0">
                  <c:v>Population</c:v>
                </c:pt>
              </c:strCache>
            </c:strRef>
          </c:tx>
          <c:spPr>
            <a:solidFill>
              <a:srgbClr val="ED7D31"/>
            </a:solidFill>
            <a:ln>
              <a:noFill/>
            </a:ln>
            <a:effectLst/>
            <a:scene3d>
              <a:camera prst="orthographicFront"/>
              <a:lightRig rig="threePt" dir="t"/>
            </a:scene3d>
            <a:sp3d>
              <a:bevelT/>
            </a:sp3d>
          </c:spPr>
          <c:invertIfNegative val="0"/>
          <c:val>
            <c:numRef>
              <c:f>Sheet3!$B$4</c:f>
              <c:numCache>
                <c:formatCode>General</c:formatCode>
                <c:ptCount val="1"/>
                <c:pt idx="0">
                  <c:v>200000</c:v>
                </c:pt>
              </c:numCache>
            </c:numRef>
          </c:val>
          <c:extLst>
            <c:ext xmlns:c16="http://schemas.microsoft.com/office/drawing/2014/chart" uri="{C3380CC4-5D6E-409C-BE32-E72D297353CC}">
              <c16:uniqueId val="{00000002-F71A-4FEB-A1BC-79769FC9B7E8}"/>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3"/>
                <c:order val="3"/>
                <c:tx>
                  <c:strRef>
                    <c:extLst>
                      <c:ex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c:ext uri="{02D57815-91ED-43cb-92C2-25804820EDAC}">
                        <c15:formulaRef>
                          <c15:sqref>Sheet3!$B$5</c15:sqref>
                        </c15:formulaRef>
                      </c:ext>
                    </c:extLst>
                    <c:numCache>
                      <c:formatCode>General</c:formatCode>
                      <c:ptCount val="1"/>
                      <c:pt idx="0">
                        <c:v>300000</c:v>
                      </c:pt>
                    </c:numCache>
                  </c:numRef>
                </c:val>
                <c:extLst>
                  <c:ext xmlns:c16="http://schemas.microsoft.com/office/drawing/2014/chart" uri="{C3380CC4-5D6E-409C-BE32-E72D297353CC}">
                    <c16:uniqueId val="{00000003-F71A-4FEB-A1BC-79769FC9B7E8}"/>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Sheet3!$A$2</c:f>
              <c:strCache>
                <c:ptCount val="1"/>
                <c:pt idx="0">
                  <c:v>Transition</c:v>
                </c:pt>
              </c:strCache>
            </c:strRef>
          </c:tx>
          <c:spPr>
            <a:noFill/>
            <a:ln>
              <a:noFill/>
            </a:ln>
            <a:effectLst/>
          </c:spPr>
          <c:invertIfNegative val="0"/>
          <c:val>
            <c:numRef>
              <c:f>Sheet3!$B$2</c:f>
              <c:numCache>
                <c:formatCode>General</c:formatCode>
                <c:ptCount val="1"/>
                <c:pt idx="0">
                  <c:v>160000</c:v>
                </c:pt>
              </c:numCache>
            </c:numRef>
          </c:val>
          <c:extLst>
            <c:ext xmlns:c16="http://schemas.microsoft.com/office/drawing/2014/chart" uri="{C3380CC4-5D6E-409C-BE32-E72D297353CC}">
              <c16:uniqueId val="{00000000-A05D-459A-AF23-C976DF02A700}"/>
            </c:ext>
          </c:extLst>
        </c:ser>
        <c:ser>
          <c:idx val="1"/>
          <c:order val="1"/>
          <c:tx>
            <c:strRef>
              <c:f>Sheet3!$A$3</c:f>
              <c:strCache>
                <c:ptCount val="1"/>
                <c:pt idx="0">
                  <c:v>Mileage</c:v>
                </c:pt>
              </c:strCache>
            </c:strRef>
          </c:tx>
          <c:spPr>
            <a:noFill/>
            <a:ln>
              <a:noFill/>
            </a:ln>
            <a:effectLst/>
          </c:spPr>
          <c:invertIfNegative val="0"/>
          <c:val>
            <c:numRef>
              <c:f>Sheet3!$B$3</c:f>
              <c:numCache>
                <c:formatCode>General</c:formatCode>
                <c:ptCount val="1"/>
                <c:pt idx="0">
                  <c:v>116667</c:v>
                </c:pt>
              </c:numCache>
            </c:numRef>
          </c:val>
          <c:extLst>
            <c:ext xmlns:c16="http://schemas.microsoft.com/office/drawing/2014/chart" uri="{C3380CC4-5D6E-409C-BE32-E72D297353CC}">
              <c16:uniqueId val="{00000001-A05D-459A-AF23-C976DF02A700}"/>
            </c:ext>
          </c:extLst>
        </c:ser>
        <c:ser>
          <c:idx val="2"/>
          <c:order val="2"/>
          <c:tx>
            <c:strRef>
              <c:f>Sheet3!$A$4</c:f>
              <c:strCache>
                <c:ptCount val="1"/>
                <c:pt idx="0">
                  <c:v>Population</c:v>
                </c:pt>
              </c:strCache>
            </c:strRef>
          </c:tx>
          <c:spPr>
            <a:noFill/>
            <a:ln>
              <a:noFill/>
            </a:ln>
            <a:effectLst/>
          </c:spPr>
          <c:invertIfNegative val="0"/>
          <c:val>
            <c:numRef>
              <c:f>Sheet3!$B$4</c:f>
              <c:numCache>
                <c:formatCode>General</c:formatCode>
                <c:ptCount val="1"/>
                <c:pt idx="0">
                  <c:v>200000</c:v>
                </c:pt>
              </c:numCache>
            </c:numRef>
          </c:val>
          <c:extLst>
            <c:ext xmlns:c16="http://schemas.microsoft.com/office/drawing/2014/chart" uri="{C3380CC4-5D6E-409C-BE32-E72D297353CC}">
              <c16:uniqueId val="{00000002-A05D-459A-AF23-C976DF02A700}"/>
            </c:ext>
          </c:extLst>
        </c:ser>
        <c:ser>
          <c:idx val="3"/>
          <c:order val="3"/>
          <c:tx>
            <c:strRef>
              <c:f>Sheet3!$A$5</c:f>
              <c:strCache>
                <c:ptCount val="1"/>
                <c:pt idx="0">
                  <c:v>Region</c:v>
                </c:pt>
              </c:strCache>
            </c:strRef>
          </c:tx>
          <c:spPr>
            <a:solidFill>
              <a:srgbClr val="C46627"/>
            </a:solidFill>
            <a:ln>
              <a:noFill/>
            </a:ln>
            <a:effectLst/>
            <a:scene3d>
              <a:camera prst="orthographicFront"/>
              <a:lightRig rig="threePt" dir="t"/>
            </a:scene3d>
            <a:sp3d>
              <a:bevelT/>
            </a:sp3d>
          </c:spPr>
          <c:invertIfNegative val="0"/>
          <c:val>
            <c:numRef>
              <c:f>Sheet3!$B$5</c:f>
              <c:numCache>
                <c:formatCode>General</c:formatCode>
                <c:ptCount val="1"/>
                <c:pt idx="0">
                  <c:v>300000</c:v>
                </c:pt>
              </c:numCache>
            </c:numRef>
          </c:val>
          <c:extLst>
            <c:ext xmlns:c16="http://schemas.microsoft.com/office/drawing/2014/chart" uri="{C3380CC4-5D6E-409C-BE32-E72D297353CC}">
              <c16:uniqueId val="{00000003-A05D-459A-AF23-C976DF02A700}"/>
            </c:ext>
          </c:extLst>
        </c:ser>
        <c:dLbls>
          <c:showLegendKey val="0"/>
          <c:showVal val="0"/>
          <c:showCatName val="0"/>
          <c:showSerName val="0"/>
          <c:showPercent val="0"/>
          <c:showBubbleSize val="0"/>
        </c:dLbls>
        <c:gapWidth val="150"/>
        <c:overlap val="100"/>
        <c:axId val="560763192"/>
        <c:axId val="560763520"/>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5-C35F-4A6A-BA17-D8EB597BE729}"/>
              </c:ext>
            </c:extLst>
          </c:dPt>
          <c:val>
            <c:numRef>
              <c:f>Sheet3!$B$6</c:f>
              <c:numCache>
                <c:formatCode>General</c:formatCode>
                <c:ptCount val="1"/>
                <c:pt idx="0">
                  <c:v>776667</c:v>
                </c:pt>
              </c:numCache>
            </c:numRef>
          </c:val>
          <c:extLst>
            <c:ext xmlns:c16="http://schemas.microsoft.com/office/drawing/2014/chart" uri="{C3380CC4-5D6E-409C-BE32-E72D297353CC}">
              <c16:uniqueId val="{00000000-C35F-4A6A-BA17-D8EB597BE72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1-C35F-4A6A-BA17-D8EB597BE7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2-C35F-4A6A-BA17-D8EB597BE7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C35F-4A6A-BA17-D8EB597BE72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4-C35F-4A6A-BA17-D8EB597BE72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5-C35F-4A6A-BA17-D8EB597BE729}"/>
              </c:ext>
            </c:extLst>
          </c:dPt>
          <c:val>
            <c:numRef>
              <c:f>Sheet3!$B$6</c:f>
              <c:numCache>
                <c:formatCode>General</c:formatCode>
                <c:ptCount val="1"/>
                <c:pt idx="0">
                  <c:v>776667</c:v>
                </c:pt>
              </c:numCache>
            </c:numRef>
          </c:val>
          <c:extLst>
            <c:ext xmlns:c16="http://schemas.microsoft.com/office/drawing/2014/chart" uri="{C3380CC4-5D6E-409C-BE32-E72D297353CC}">
              <c16:uniqueId val="{00000000-C35F-4A6A-BA17-D8EB597BE729}"/>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1-C35F-4A6A-BA17-D8EB597BE7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2-C35F-4A6A-BA17-D8EB597BE7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3-C35F-4A6A-BA17-D8EB597BE72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4-C35F-4A6A-BA17-D8EB597BE729}"/>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BD8E-4FDB-8D08-DD1459BC87BC}"/>
              </c:ext>
            </c:extLst>
          </c:dPt>
          <c:val>
            <c:numRef>
              <c:f>Sheet3!$B$6</c:f>
              <c:numCache>
                <c:formatCode>General</c:formatCode>
                <c:ptCount val="1"/>
                <c:pt idx="0">
                  <c:v>800000</c:v>
                </c:pt>
              </c:numCache>
            </c:numRef>
          </c:val>
          <c:extLst>
            <c:ext xmlns:c16="http://schemas.microsoft.com/office/drawing/2014/chart" uri="{C3380CC4-5D6E-409C-BE32-E72D297353CC}">
              <c16:uniqueId val="{00000002-BD8E-4FDB-8D08-DD1459BC87B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BD8E-4FDB-8D08-DD1459BC87B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140000</c:v>
                      </c:pt>
                    </c:numCache>
                  </c:numRef>
                </c:val>
                <c:extLst xmlns:c15="http://schemas.microsoft.com/office/drawing/2012/chart">
                  <c:ext xmlns:c16="http://schemas.microsoft.com/office/drawing/2014/chart" uri="{C3380CC4-5D6E-409C-BE32-E72D297353CC}">
                    <c16:uniqueId val="{00000004-BD8E-4FDB-8D08-DD1459BC87B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BD8E-4FDB-8D08-DD1459BC87B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BD8E-4FDB-8D08-DD1459BC87BC}"/>
                  </c:ext>
                </c:extLst>
              </c15:ser>
            </c15:filteredBarSeries>
          </c:ext>
        </c:extLst>
      </c:barChart>
      <c:catAx>
        <c:axId val="560763192"/>
        <c:scaling>
          <c:orientation val="minMax"/>
        </c:scaling>
        <c:delete val="1"/>
        <c:axPos val="b"/>
        <c:numFmt formatCode="General" sourceLinked="1"/>
        <c:majorTickMark val="out"/>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9418371440032E-2"/>
          <c:y val="1.3136288998357963E-2"/>
          <c:w val="0.96470116325711996"/>
          <c:h val="0.85161475505217021"/>
        </c:manualLayout>
      </c:layout>
      <c:barChart>
        <c:barDir val="col"/>
        <c:grouping val="stacked"/>
        <c:varyColors val="0"/>
        <c:ser>
          <c:idx val="3"/>
          <c:order val="0"/>
          <c:tx>
            <c:v>Zero</c:v>
          </c:tx>
          <c:spPr>
            <a:solidFill>
              <a:schemeClr val="accent4"/>
            </a:solidFill>
            <a:ln>
              <a:noFill/>
            </a:ln>
            <a:effectLst/>
          </c:spPr>
          <c:invertIfNegative val="0"/>
          <c:cat>
            <c:strRef>
              <c:f>Sheet2!$A$2:$A$13</c:f>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f>Sheet2!$B$2:$B$13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CD2-4B2E-86E4-4F974D782789}"/>
            </c:ext>
          </c:extLst>
        </c:ser>
        <c:dLbls>
          <c:showLegendKey val="0"/>
          <c:showVal val="0"/>
          <c:showCatName val="0"/>
          <c:showSerName val="0"/>
          <c:showPercent val="0"/>
          <c:showBubbleSize val="0"/>
        </c:dLbls>
        <c:gapWidth val="40"/>
        <c:overlap val="100"/>
        <c:axId val="420499328"/>
        <c:axId val="420505560"/>
        <c:extLst>
          <c:ext xmlns:c15="http://schemas.microsoft.com/office/drawing/2012/chart" uri="{02D57815-91ED-43cb-92C2-25804820EDAC}">
            <c15:filteredBarSeries>
              <c15:ser>
                <c:idx val="0"/>
                <c:order val="1"/>
                <c:tx>
                  <c:v>Mileage</c:v>
                </c:tx>
                <c:spPr>
                  <a:solidFill>
                    <a:srgbClr val="F4B9A4"/>
                  </a:solidFill>
                  <a:ln>
                    <a:noFill/>
                  </a:ln>
                  <a:effectLst/>
                </c:spPr>
                <c:invertIfNegative val="0"/>
                <c:cat>
                  <c:strRef>
                    <c:extLst>
                      <c:ex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c:ext uri="{02D57815-91ED-43cb-92C2-25804820EDAC}">
                        <c15:formulaRef>
                          <c15:sqref>Sheet2!$C$2:$C$13</c15:sqref>
                        </c15:formulaRef>
                      </c:ext>
                    </c:extLst>
                    <c:numCache>
                      <c:formatCode>"$"#,##0.00</c:formatCode>
                      <c:ptCount val="12"/>
                      <c:pt idx="0">
                        <c:v>4353591.6032360299</c:v>
                      </c:pt>
                      <c:pt idx="1">
                        <c:v>2348837.8739654901</c:v>
                      </c:pt>
                      <c:pt idx="2">
                        <c:v>6761722.7529673101</c:v>
                      </c:pt>
                      <c:pt idx="3">
                        <c:v>14892227.343014499</c:v>
                      </c:pt>
                      <c:pt idx="4">
                        <c:v>3369987.1270671501</c:v>
                      </c:pt>
                      <c:pt idx="5">
                        <c:v>1928977.3807049899</c:v>
                      </c:pt>
                      <c:pt idx="6">
                        <c:v>8620990.4716233294</c:v>
                      </c:pt>
                      <c:pt idx="7">
                        <c:v>1066134.305951</c:v>
                      </c:pt>
                      <c:pt idx="8">
                        <c:v>5921772.8348796498</c:v>
                      </c:pt>
                      <c:pt idx="9">
                        <c:v>12921813.3487435</c:v>
                      </c:pt>
                      <c:pt idx="10">
                        <c:v>5254780.7154061198</c:v>
                      </c:pt>
                      <c:pt idx="11">
                        <c:v>1749495.0324409599</c:v>
                      </c:pt>
                    </c:numCache>
                  </c:numRef>
                </c:val>
                <c:extLst>
                  <c:ext xmlns:c16="http://schemas.microsoft.com/office/drawing/2014/chart" uri="{C3380CC4-5D6E-409C-BE32-E72D297353CC}">
                    <c16:uniqueId val="{00000001-7CD2-4B2E-86E4-4F974D782789}"/>
                  </c:ext>
                </c:extLst>
              </c15:ser>
            </c15:filteredBarSeries>
            <c15:filteredBarSeries>
              <c15:ser>
                <c:idx val="1"/>
                <c:order val="2"/>
                <c:tx>
                  <c:v>Population</c:v>
                </c:tx>
                <c:spPr>
                  <a:solidFill>
                    <a:srgbClr val="ED7D31"/>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Sheet2!$D$2:$D$13</c15:sqref>
                        </c15:formulaRef>
                      </c:ext>
                    </c:extLst>
                    <c:numCache>
                      <c:formatCode>"$"#,##0.00</c:formatCode>
                      <c:ptCount val="12"/>
                      <c:pt idx="0">
                        <c:v>5710227.3903137296</c:v>
                      </c:pt>
                      <c:pt idx="1">
                        <c:v>6337949.5688953698</c:v>
                      </c:pt>
                      <c:pt idx="2">
                        <c:v>2947550.3926563798</c:v>
                      </c:pt>
                      <c:pt idx="3">
                        <c:v>5282173.8584225597</c:v>
                      </c:pt>
                      <c:pt idx="4">
                        <c:v>8385881.4075677497</c:v>
                      </c:pt>
                      <c:pt idx="5">
                        <c:v>23846246.913688701</c:v>
                      </c:pt>
                      <c:pt idx="6">
                        <c:v>9599428.3019866198</c:v>
                      </c:pt>
                      <c:pt idx="7">
                        <c:v>6366127.7982531702</c:v>
                      </c:pt>
                      <c:pt idx="8">
                        <c:v>3841452.5993959499</c:v>
                      </c:pt>
                      <c:pt idx="9">
                        <c:v>11890540.2775511</c:v>
                      </c:pt>
                      <c:pt idx="10">
                        <c:v>11288642.538285499</c:v>
                      </c:pt>
                      <c:pt idx="11">
                        <c:v>4445367.8729831697</c:v>
                      </c:pt>
                    </c:numCache>
                  </c:numRef>
                </c:val>
                <c:extLst xmlns:c15="http://schemas.microsoft.com/office/drawing/2012/chart">
                  <c:ext xmlns:c16="http://schemas.microsoft.com/office/drawing/2014/chart" uri="{C3380CC4-5D6E-409C-BE32-E72D297353CC}">
                    <c16:uniqueId val="{00000002-7CD2-4B2E-86E4-4F974D782789}"/>
                  </c:ext>
                </c:extLst>
              </c15:ser>
            </c15:filteredBarSeries>
            <c15:filteredBarSeries>
              <c15:ser>
                <c:idx val="2"/>
                <c:order val="3"/>
                <c:tx>
                  <c:v>Region</c:v>
                </c:tx>
                <c:spPr>
                  <a:solidFill>
                    <a:srgbClr val="C46627"/>
                  </a:solidFill>
                  <a:ln>
                    <a:noFill/>
                  </a:ln>
                  <a:effectLst/>
                </c:spPr>
                <c:invertIfNegative val="0"/>
                <c:cat>
                  <c:strRef>
                    <c:extLst xmlns:c15="http://schemas.microsoft.com/office/drawing/2012/chart">
                      <c:ext xmlns:c15="http://schemas.microsoft.com/office/drawing/2012/chart" uri="{02D57815-91ED-43cb-92C2-25804820EDAC}">
                        <c15:formulaRef>
                          <c15:sqref>Sheet2!$A$2:$A$13</c15:sqref>
                        </c15:formulaRef>
                      </c:ext>
                    </c:extLst>
                    <c:strCache>
                      <c:ptCount val="12"/>
                      <c:pt idx="0">
                        <c:v>Great Plains</c:v>
                      </c:pt>
                      <c:pt idx="1">
                        <c:v>Southern Plains</c:v>
                      </c:pt>
                      <c:pt idx="2">
                        <c:v>Rocky Mountain</c:v>
                      </c:pt>
                      <c:pt idx="3">
                        <c:v>Alaska</c:v>
                      </c:pt>
                      <c:pt idx="4">
                        <c:v>Midwest</c:v>
                      </c:pt>
                      <c:pt idx="5">
                        <c:v>Eastern Oklahoma</c:v>
                      </c:pt>
                      <c:pt idx="6">
                        <c:v>Western</c:v>
                      </c:pt>
                      <c:pt idx="7">
                        <c:v>Pacific</c:v>
                      </c:pt>
                      <c:pt idx="8">
                        <c:v>Southwest</c:v>
                      </c:pt>
                      <c:pt idx="9">
                        <c:v>Navajo</c:v>
                      </c:pt>
                      <c:pt idx="10">
                        <c:v>Northwest</c:v>
                      </c:pt>
                      <c:pt idx="11">
                        <c:v>Eastern</c:v>
                      </c:pt>
                    </c:strCache>
                  </c:strRef>
                </c:cat>
                <c:val>
                  <c:numRef>
                    <c:extLst xmlns:c15="http://schemas.microsoft.com/office/drawing/2012/chart">
                      <c:ext xmlns:c15="http://schemas.microsoft.com/office/drawing/2012/chart" uri="{02D57815-91ED-43cb-92C2-25804820EDAC}">
                        <c15:formulaRef>
                          <c15:sqref>Sheet2!$E$2:$E$14</c15:sqref>
                        </c15:formulaRef>
                      </c:ext>
                    </c:extLst>
                    <c:numCache>
                      <c:formatCode>"$"#,##0.00</c:formatCode>
                      <c:ptCount val="13"/>
                      <c:pt idx="0">
                        <c:v>7260713.7199999997</c:v>
                      </c:pt>
                      <c:pt idx="1">
                        <c:v>7260713.7199999997</c:v>
                      </c:pt>
                      <c:pt idx="2">
                        <c:v>7260713.7199999997</c:v>
                      </c:pt>
                      <c:pt idx="3">
                        <c:v>7260713.7199999997</c:v>
                      </c:pt>
                      <c:pt idx="4">
                        <c:v>7260713.7199999997</c:v>
                      </c:pt>
                      <c:pt idx="5">
                        <c:v>7260713.7199999997</c:v>
                      </c:pt>
                      <c:pt idx="6">
                        <c:v>7260713.7199999997</c:v>
                      </c:pt>
                      <c:pt idx="7">
                        <c:v>7260713.7199999997</c:v>
                      </c:pt>
                      <c:pt idx="8">
                        <c:v>7260713.7199999997</c:v>
                      </c:pt>
                      <c:pt idx="9">
                        <c:v>7260713.7199999997</c:v>
                      </c:pt>
                      <c:pt idx="10">
                        <c:v>7260713.7199999997</c:v>
                      </c:pt>
                      <c:pt idx="11">
                        <c:v>7260713.7199999997</c:v>
                      </c:pt>
                    </c:numCache>
                  </c:numRef>
                </c:val>
                <c:extLst xmlns:c15="http://schemas.microsoft.com/office/drawing/2012/chart">
                  <c:ext xmlns:c16="http://schemas.microsoft.com/office/drawing/2014/chart" uri="{C3380CC4-5D6E-409C-BE32-E72D297353CC}">
                    <c16:uniqueId val="{00000003-7CD2-4B2E-86E4-4F974D782789}"/>
                  </c:ext>
                </c:extLst>
              </c15:ser>
            </c15:filteredBarSeries>
          </c:ext>
        </c:extLst>
      </c:barChart>
      <c:catAx>
        <c:axId val="4204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85000"/>
                  </a:schemeClr>
                </a:solidFill>
                <a:latin typeface="+mn-lt"/>
                <a:ea typeface="+mn-ea"/>
                <a:cs typeface="+mn-cs"/>
              </a:defRPr>
            </a:pPr>
            <a:endParaRPr lang="en-US"/>
          </a:p>
        </c:txPr>
        <c:crossAx val="420505560"/>
        <c:crosses val="autoZero"/>
        <c:auto val="1"/>
        <c:lblAlgn val="ctr"/>
        <c:lblOffset val="100"/>
        <c:noMultiLvlLbl val="0"/>
      </c:catAx>
      <c:valAx>
        <c:axId val="420505560"/>
        <c:scaling>
          <c:orientation val="minMax"/>
          <c:max val="35000000"/>
        </c:scaling>
        <c:delete val="1"/>
        <c:axPos val="l"/>
        <c:numFmt formatCode="General" sourceLinked="1"/>
        <c:majorTickMark val="out"/>
        <c:minorTickMark val="none"/>
        <c:tickLblPos val="nextTo"/>
        <c:crossAx val="42049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C032-4483-B9BE-D87E51A21EFC}"/>
              </c:ext>
            </c:extLst>
          </c:dPt>
          <c:val>
            <c:numRef>
              <c:f>Sheet3!$B$6</c:f>
              <c:numCache>
                <c:formatCode>General</c:formatCode>
                <c:ptCount val="1"/>
                <c:pt idx="0">
                  <c:v>776667</c:v>
                </c:pt>
              </c:numCache>
            </c:numRef>
          </c:val>
          <c:extLst>
            <c:ext xmlns:c16="http://schemas.microsoft.com/office/drawing/2014/chart" uri="{C3380CC4-5D6E-409C-BE32-E72D297353CC}">
              <c16:uniqueId val="{00000002-C032-4483-B9BE-D87E51A21EF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C032-4483-B9BE-D87E51A21EF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4-C032-4483-B9BE-D87E51A21E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C032-4483-B9BE-D87E51A21EF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C032-4483-B9BE-D87E51A21EFC}"/>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BD8E-4FDB-8D08-DD1459BC87BC}"/>
              </c:ext>
            </c:extLst>
          </c:dPt>
          <c:val>
            <c:numRef>
              <c:f>Sheet3!$B$6</c:f>
              <c:numCache>
                <c:formatCode>General</c:formatCode>
                <c:ptCount val="1"/>
                <c:pt idx="0">
                  <c:v>800000</c:v>
                </c:pt>
              </c:numCache>
            </c:numRef>
          </c:val>
          <c:extLst>
            <c:ext xmlns:c16="http://schemas.microsoft.com/office/drawing/2014/chart" uri="{C3380CC4-5D6E-409C-BE32-E72D297353CC}">
              <c16:uniqueId val="{00000002-BD8E-4FDB-8D08-DD1459BC87B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BD8E-4FDB-8D08-DD1459BC87B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140000</c:v>
                      </c:pt>
                    </c:numCache>
                  </c:numRef>
                </c:val>
                <c:extLst xmlns:c15="http://schemas.microsoft.com/office/drawing/2012/chart">
                  <c:ext xmlns:c16="http://schemas.microsoft.com/office/drawing/2014/chart" uri="{C3380CC4-5D6E-409C-BE32-E72D297353CC}">
                    <c16:uniqueId val="{00000004-BD8E-4FDB-8D08-DD1459BC87B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BD8E-4FDB-8D08-DD1459BC87B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BD8E-4FDB-8D08-DD1459BC87BC}"/>
                  </c:ext>
                </c:extLst>
              </c15:ser>
            </c15:filteredBarSeries>
          </c:ext>
        </c:extLst>
      </c:barChart>
      <c:catAx>
        <c:axId val="560763192"/>
        <c:scaling>
          <c:orientation val="minMax"/>
        </c:scaling>
        <c:delete val="1"/>
        <c:axPos val="b"/>
        <c:numFmt formatCode="General" sourceLinked="1"/>
        <c:majorTickMark val="out"/>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C032-4483-B9BE-D87E51A21EFC}"/>
              </c:ext>
            </c:extLst>
          </c:dPt>
          <c:val>
            <c:numRef>
              <c:f>Sheet3!$B$6</c:f>
              <c:numCache>
                <c:formatCode>General</c:formatCode>
                <c:ptCount val="1"/>
                <c:pt idx="0">
                  <c:v>776667</c:v>
                </c:pt>
              </c:numCache>
            </c:numRef>
          </c:val>
          <c:extLst>
            <c:ext xmlns:c16="http://schemas.microsoft.com/office/drawing/2014/chart" uri="{C3380CC4-5D6E-409C-BE32-E72D297353CC}">
              <c16:uniqueId val="{00000002-C032-4483-B9BE-D87E51A21EF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C032-4483-B9BE-D87E51A21EF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4-C032-4483-B9BE-D87E51A21E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C032-4483-B9BE-D87E51A21EF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C032-4483-B9BE-D87E51A21EFC}"/>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EAC6-444D-A8C3-6883C80BE260}"/>
              </c:ext>
            </c:extLst>
          </c:dPt>
          <c:val>
            <c:numRef>
              <c:f>Sheet3!$B$6</c:f>
              <c:numCache>
                <c:formatCode>General</c:formatCode>
                <c:ptCount val="1"/>
                <c:pt idx="0">
                  <c:v>800000</c:v>
                </c:pt>
              </c:numCache>
            </c:numRef>
          </c:val>
          <c:extLst>
            <c:ext xmlns:c16="http://schemas.microsoft.com/office/drawing/2014/chart" uri="{C3380CC4-5D6E-409C-BE32-E72D297353CC}">
              <c16:uniqueId val="{00000002-EAC6-444D-A8C3-6883C80BE260}"/>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EAC6-444D-A8C3-6883C80BE2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140000</c:v>
                      </c:pt>
                    </c:numCache>
                  </c:numRef>
                </c:val>
                <c:extLst xmlns:c15="http://schemas.microsoft.com/office/drawing/2012/chart">
                  <c:ext xmlns:c16="http://schemas.microsoft.com/office/drawing/2014/chart" uri="{C3380CC4-5D6E-409C-BE32-E72D297353CC}">
                    <c16:uniqueId val="{00000004-EAC6-444D-A8C3-6883C80BE2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EAC6-444D-A8C3-6883C80BE2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EAC6-444D-A8C3-6883C80BE260}"/>
                  </c:ext>
                </c:extLst>
              </c15:ser>
            </c15:filteredBarSeries>
          </c:ext>
        </c:extLst>
      </c:barChart>
      <c:catAx>
        <c:axId val="560763192"/>
        <c:scaling>
          <c:orientation val="minMax"/>
        </c:scaling>
        <c:delete val="1"/>
        <c:axPos val="b"/>
        <c:numFmt formatCode="General" sourceLinked="1"/>
        <c:majorTickMark val="out"/>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C032-4483-B9BE-D87E51A21EFC}"/>
              </c:ext>
            </c:extLst>
          </c:dPt>
          <c:val>
            <c:numRef>
              <c:f>Sheet3!$B$6</c:f>
              <c:numCache>
                <c:formatCode>General</c:formatCode>
                <c:ptCount val="1"/>
                <c:pt idx="0">
                  <c:v>776667</c:v>
                </c:pt>
              </c:numCache>
            </c:numRef>
          </c:val>
          <c:extLst>
            <c:ext xmlns:c16="http://schemas.microsoft.com/office/drawing/2014/chart" uri="{C3380CC4-5D6E-409C-BE32-E72D297353CC}">
              <c16:uniqueId val="{00000002-C032-4483-B9BE-D87E51A21EF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C032-4483-B9BE-D87E51A21EF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4-C032-4483-B9BE-D87E51A21E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C032-4483-B9BE-D87E51A21EF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C032-4483-B9BE-D87E51A21EFC}"/>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AB3A6A"/>
            </a:solidFill>
            <a:ln>
              <a:noFill/>
            </a:ln>
            <a:effectLst/>
            <a:scene3d>
              <a:camera prst="orthographicFront"/>
              <a:lightRig rig="threePt" dir="t"/>
            </a:scene3d>
            <a:sp3d>
              <a:bevelT/>
            </a:sp3d>
          </c:spPr>
          <c:invertIfNegative val="0"/>
          <c:dPt>
            <c:idx val="0"/>
            <c:invertIfNegative val="0"/>
            <c:bubble3D val="0"/>
            <c:spPr>
              <a:solidFill>
                <a:srgbClr val="AB3A6A"/>
              </a:solidFill>
              <a:ln>
                <a:noFill/>
              </a:ln>
              <a:effectLst/>
              <a:scene3d>
                <a:camera prst="orthographicFront"/>
                <a:lightRig rig="threePt" dir="t"/>
              </a:scene3d>
              <a:sp3d>
                <a:bevelT/>
              </a:sp3d>
            </c:spPr>
            <c:extLst>
              <c:ext xmlns:c16="http://schemas.microsoft.com/office/drawing/2014/chart" uri="{C3380CC4-5D6E-409C-BE32-E72D297353CC}">
                <c16:uniqueId val="{00000001-EAC6-444D-A8C3-6883C80BE260}"/>
              </c:ext>
            </c:extLst>
          </c:dPt>
          <c:val>
            <c:numRef>
              <c:f>Sheet3!$B$6</c:f>
              <c:numCache>
                <c:formatCode>General</c:formatCode>
                <c:ptCount val="1"/>
                <c:pt idx="0">
                  <c:v>800000</c:v>
                </c:pt>
              </c:numCache>
            </c:numRef>
          </c:val>
          <c:extLst>
            <c:ext xmlns:c16="http://schemas.microsoft.com/office/drawing/2014/chart" uri="{C3380CC4-5D6E-409C-BE32-E72D297353CC}">
              <c16:uniqueId val="{00000002-EAC6-444D-A8C3-6883C80BE260}"/>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EAC6-444D-A8C3-6883C80BE2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140000</c:v>
                      </c:pt>
                    </c:numCache>
                  </c:numRef>
                </c:val>
                <c:extLst xmlns:c15="http://schemas.microsoft.com/office/drawing/2012/chart">
                  <c:ext xmlns:c16="http://schemas.microsoft.com/office/drawing/2014/chart" uri="{C3380CC4-5D6E-409C-BE32-E72D297353CC}">
                    <c16:uniqueId val="{00000004-EAC6-444D-A8C3-6883C80BE2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EAC6-444D-A8C3-6883C80BE2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EAC6-444D-A8C3-6883C80BE260}"/>
                  </c:ext>
                </c:extLst>
              </c15:ser>
            </c15:filteredBarSeries>
          </c:ext>
        </c:extLst>
      </c:barChart>
      <c:catAx>
        <c:axId val="560763192"/>
        <c:scaling>
          <c:orientation val="minMax"/>
        </c:scaling>
        <c:delete val="1"/>
        <c:axPos val="b"/>
        <c:numFmt formatCode="General" sourceLinked="1"/>
        <c:majorTickMark val="out"/>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FF9999"/>
            </a:solidFill>
            <a:ln>
              <a:noFill/>
            </a:ln>
            <a:effectLst/>
            <a:scene3d>
              <a:camera prst="orthographicFront"/>
              <a:lightRig rig="threePt" dir="t"/>
            </a:scene3d>
            <a:sp3d>
              <a:bevelT/>
            </a:sp3d>
          </c:spPr>
          <c:invertIfNegative val="0"/>
          <c:dPt>
            <c:idx val="0"/>
            <c:invertIfNegative val="0"/>
            <c:bubble3D val="0"/>
            <c:spPr>
              <a:solidFill>
                <a:srgbClr val="FD7F5D"/>
              </a:solidFill>
              <a:ln>
                <a:noFill/>
              </a:ln>
              <a:effectLst/>
              <a:scene3d>
                <a:camera prst="orthographicFront"/>
                <a:lightRig rig="threePt" dir="t"/>
              </a:scene3d>
              <a:sp3d>
                <a:bevelT/>
              </a:sp3d>
            </c:spPr>
            <c:extLst>
              <c:ext xmlns:c16="http://schemas.microsoft.com/office/drawing/2014/chart" uri="{C3380CC4-5D6E-409C-BE32-E72D297353CC}">
                <c16:uniqueId val="{00000001-C032-4483-B9BE-D87E51A21EFC}"/>
              </c:ext>
            </c:extLst>
          </c:dPt>
          <c:val>
            <c:numRef>
              <c:f>Sheet3!$B$6</c:f>
              <c:numCache>
                <c:formatCode>General</c:formatCode>
                <c:ptCount val="1"/>
                <c:pt idx="0">
                  <c:v>776667</c:v>
                </c:pt>
              </c:numCache>
            </c:numRef>
          </c:val>
          <c:extLst>
            <c:ext xmlns:c16="http://schemas.microsoft.com/office/drawing/2014/chart" uri="{C3380CC4-5D6E-409C-BE32-E72D297353CC}">
              <c16:uniqueId val="{00000002-C032-4483-B9BE-D87E51A21EFC}"/>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160000</c:v>
                      </c:pt>
                    </c:numCache>
                  </c:numRef>
                </c:val>
                <c:extLst>
                  <c:ext xmlns:c16="http://schemas.microsoft.com/office/drawing/2014/chart" uri="{C3380CC4-5D6E-409C-BE32-E72D297353CC}">
                    <c16:uniqueId val="{00000003-C032-4483-B9BE-D87E51A21EF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4-C032-4483-B9BE-D87E51A21E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C032-4483-B9BE-D87E51A21EF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C032-4483-B9BE-D87E51A21EFC}"/>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92D050"/>
            </a:solidFill>
            <a:ln>
              <a:noFill/>
            </a:ln>
            <a:effectLst/>
            <a:scene3d>
              <a:camera prst="orthographicFront"/>
              <a:lightRig rig="threePt" dir="t"/>
            </a:scene3d>
            <a:sp3d>
              <a:bevelT/>
            </a:sp3d>
          </c:spPr>
          <c:invertIfNegative val="0"/>
          <c:val>
            <c:numRef>
              <c:f>Sheet3!$B$6</c:f>
              <c:numCache>
                <c:formatCode>General</c:formatCode>
                <c:ptCount val="1"/>
                <c:pt idx="0">
                  <c:v>23333</c:v>
                </c:pt>
              </c:numCache>
            </c:numRef>
          </c:val>
          <c:extLst>
            <c:ext xmlns:c16="http://schemas.microsoft.com/office/drawing/2014/chart" uri="{C3380CC4-5D6E-409C-BE32-E72D297353CC}">
              <c16:uniqueId val="{00000000-75E9-432E-BD73-EB283202CAF3}"/>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23333</c:v>
                      </c:pt>
                    </c:numCache>
                  </c:numRef>
                </c:val>
                <c:extLst>
                  <c:ext xmlns:c16="http://schemas.microsoft.com/office/drawing/2014/chart" uri="{C3380CC4-5D6E-409C-BE32-E72D297353CC}">
                    <c16:uniqueId val="{00000001-75E9-432E-BD73-EB283202CA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2-75E9-432E-BD73-EB283202CAF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75E9-432E-BD73-EB283202CA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4-75E9-432E-BD73-EB283202CAF3}"/>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Sheet3!$A$6</c:f>
              <c:strCache>
                <c:ptCount val="1"/>
                <c:pt idx="0">
                  <c:v>Total</c:v>
                </c:pt>
              </c:strCache>
            </c:strRef>
          </c:tx>
          <c:spPr>
            <a:solidFill>
              <a:srgbClr val="92D050"/>
            </a:solidFill>
            <a:ln>
              <a:noFill/>
            </a:ln>
            <a:effectLst/>
            <a:scene3d>
              <a:camera prst="orthographicFront"/>
              <a:lightRig rig="threePt" dir="t"/>
            </a:scene3d>
            <a:sp3d>
              <a:bevelT/>
            </a:sp3d>
          </c:spPr>
          <c:invertIfNegative val="0"/>
          <c:val>
            <c:numRef>
              <c:f>Sheet3!$B$6</c:f>
              <c:numCache>
                <c:formatCode>General</c:formatCode>
                <c:ptCount val="1"/>
                <c:pt idx="0">
                  <c:v>23333</c:v>
                </c:pt>
              </c:numCache>
            </c:numRef>
          </c:val>
          <c:extLst>
            <c:ext xmlns:c16="http://schemas.microsoft.com/office/drawing/2014/chart" uri="{C3380CC4-5D6E-409C-BE32-E72D297353CC}">
              <c16:uniqueId val="{00000000-75E9-432E-BD73-EB283202CAF3}"/>
            </c:ext>
          </c:extLst>
        </c:ser>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23333</c:v>
                      </c:pt>
                    </c:numCache>
                  </c:numRef>
                </c:val>
                <c:extLst>
                  <c:ext xmlns:c16="http://schemas.microsoft.com/office/drawing/2014/chart" uri="{C3380CC4-5D6E-409C-BE32-E72D297353CC}">
                    <c16:uniqueId val="{00000001-75E9-432E-BD73-EB283202CA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2-75E9-432E-BD73-EB283202CAF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3-75E9-432E-BD73-EB283202CA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0</c:v>
                      </c:pt>
                    </c:numCache>
                  </c:numRef>
                </c:val>
                <c:extLst xmlns:c15="http://schemas.microsoft.com/office/drawing/2012/chart">
                  <c:ext xmlns:c16="http://schemas.microsoft.com/office/drawing/2014/chart" uri="{C3380CC4-5D6E-409C-BE32-E72D297353CC}">
                    <c16:uniqueId val="{00000004-75E9-432E-BD73-EB283202CAF3}"/>
                  </c:ext>
                </c:extLst>
              </c15:ser>
            </c15:filteredBarSeries>
          </c:ext>
        </c:extLst>
      </c:barChart>
      <c:catAx>
        <c:axId val="560763192"/>
        <c:scaling>
          <c:orientation val="minMax"/>
        </c:scaling>
        <c:delete val="1"/>
        <c:axPos val="b"/>
        <c:numFmt formatCode="General" sourceLinked="1"/>
        <c:majorTickMark val="none"/>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150"/>
        <c:overlap val="100"/>
        <c:axId val="560763192"/>
        <c:axId val="560763520"/>
        <c:extLst>
          <c:ext xmlns:c15="http://schemas.microsoft.com/office/drawing/2012/chart" uri="{02D57815-91ED-43cb-92C2-25804820EDAC}">
            <c15:filteredBarSeries>
              <c15:ser>
                <c:idx val="0"/>
                <c:order val="0"/>
                <c:tx>
                  <c:strRef>
                    <c:extLst>
                      <c:ext uri="{02D57815-91ED-43cb-92C2-25804820EDAC}">
                        <c15:formulaRef>
                          <c15:sqref>Sheet3!$A$2</c15:sqref>
                        </c15:formulaRef>
                      </c:ext>
                    </c:extLst>
                    <c:strCache>
                      <c:ptCount val="1"/>
                      <c:pt idx="0">
                        <c:v>Transition</c:v>
                      </c:pt>
                    </c:strCache>
                  </c:strRef>
                </c:tx>
                <c:spPr>
                  <a:solidFill>
                    <a:srgbClr val="C46C92"/>
                  </a:solidFill>
                  <a:ln>
                    <a:noFill/>
                  </a:ln>
                  <a:effectLst/>
                </c:spPr>
                <c:invertIfNegative val="0"/>
                <c:val>
                  <c:numRef>
                    <c:extLst>
                      <c:ext uri="{02D57815-91ED-43cb-92C2-25804820EDAC}">
                        <c15:formulaRef>
                          <c15:sqref>Sheet3!$B$2</c15:sqref>
                        </c15:formulaRef>
                      </c:ext>
                    </c:extLst>
                    <c:numCache>
                      <c:formatCode>General</c:formatCode>
                      <c:ptCount val="1"/>
                      <c:pt idx="0">
                        <c:v>150000</c:v>
                      </c:pt>
                    </c:numCache>
                  </c:numRef>
                </c:val>
                <c:extLst>
                  <c:ext xmlns:c16="http://schemas.microsoft.com/office/drawing/2014/chart" uri="{C3380CC4-5D6E-409C-BE32-E72D297353CC}">
                    <c16:uniqueId val="{00000003-E605-4A63-89B6-94DD1D581F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Mileage</c:v>
                      </c:pt>
                    </c:strCache>
                  </c:strRef>
                </c:tx>
                <c:spPr>
                  <a:solidFill>
                    <a:srgbClr val="F4B9A4"/>
                  </a:solidFill>
                  <a:ln>
                    <a:noFill/>
                  </a:ln>
                  <a:effectLst/>
                </c:spPr>
                <c:invertIfNegative val="0"/>
                <c:val>
                  <c:numRef>
                    <c:extLst xmlns:c15="http://schemas.microsoft.com/office/drawing/2012/chart">
                      <c:ext xmlns:c15="http://schemas.microsoft.com/office/drawing/2012/chart" uri="{02D57815-91ED-43cb-92C2-25804820EDAC}">
                        <c15:formulaRef>
                          <c15:sqref>Sheet3!$B$3</c15:sqref>
                        </c15:formulaRef>
                      </c:ext>
                    </c:extLst>
                    <c:numCache>
                      <c:formatCode>General</c:formatCode>
                      <c:ptCount val="1"/>
                      <c:pt idx="0">
                        <c:v>116667</c:v>
                      </c:pt>
                    </c:numCache>
                  </c:numRef>
                </c:val>
                <c:extLst xmlns:c15="http://schemas.microsoft.com/office/drawing/2012/chart">
                  <c:ext xmlns:c16="http://schemas.microsoft.com/office/drawing/2014/chart" uri="{C3380CC4-5D6E-409C-BE32-E72D297353CC}">
                    <c16:uniqueId val="{00000004-E605-4A63-89B6-94DD1D581F3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Population</c:v>
                      </c:pt>
                    </c:strCache>
                  </c:strRef>
                </c:tx>
                <c:spPr>
                  <a:solidFill>
                    <a:srgbClr val="ED7D31"/>
                  </a:solidFill>
                  <a:ln>
                    <a:noFill/>
                  </a:ln>
                  <a:effectLst/>
                </c:spPr>
                <c:invertIfNegative val="0"/>
                <c:val>
                  <c:numRef>
                    <c:extLst xmlns:c15="http://schemas.microsoft.com/office/drawing/2012/chart">
                      <c:ext xmlns:c15="http://schemas.microsoft.com/office/drawing/2012/chart" uri="{02D57815-91ED-43cb-92C2-25804820EDAC}">
                        <c15:formulaRef>
                          <c15:sqref>Sheet3!$B$4</c15:sqref>
                        </c15:formulaRef>
                      </c:ext>
                    </c:extLst>
                    <c:numCache>
                      <c:formatCode>General</c:formatCode>
                      <c:ptCount val="1"/>
                      <c:pt idx="0">
                        <c:v>200000</c:v>
                      </c:pt>
                    </c:numCache>
                  </c:numRef>
                </c:val>
                <c:extLst xmlns:c15="http://schemas.microsoft.com/office/drawing/2012/chart">
                  <c:ext xmlns:c16="http://schemas.microsoft.com/office/drawing/2014/chart" uri="{C3380CC4-5D6E-409C-BE32-E72D297353CC}">
                    <c16:uniqueId val="{00000005-E605-4A63-89B6-94DD1D581F3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Region</c:v>
                      </c:pt>
                    </c:strCache>
                  </c:strRef>
                </c:tx>
                <c:spPr>
                  <a:solidFill>
                    <a:srgbClr val="C46627"/>
                  </a:solidFill>
                  <a:ln>
                    <a:noFill/>
                  </a:ln>
                  <a:effectLst/>
                </c:spPr>
                <c:invertIfNegative val="0"/>
                <c:val>
                  <c:numRef>
                    <c:extLst xmlns:c15="http://schemas.microsoft.com/office/drawing/2012/chart">
                      <c:ext xmlns:c15="http://schemas.microsoft.com/office/drawing/2012/chart" uri="{02D57815-91ED-43cb-92C2-25804820EDAC}">
                        <c15:formulaRef>
                          <c15:sqref>Sheet3!$B$5</c15:sqref>
                        </c15:formulaRef>
                      </c:ext>
                    </c:extLst>
                    <c:numCache>
                      <c:formatCode>General</c:formatCode>
                      <c:ptCount val="1"/>
                      <c:pt idx="0">
                        <c:v>300000</c:v>
                      </c:pt>
                    </c:numCache>
                  </c:numRef>
                </c:val>
                <c:extLst xmlns:c15="http://schemas.microsoft.com/office/drawing/2012/chart">
                  <c:ext xmlns:c16="http://schemas.microsoft.com/office/drawing/2014/chart" uri="{C3380CC4-5D6E-409C-BE32-E72D297353CC}">
                    <c16:uniqueId val="{00000006-E605-4A63-89B6-94DD1D581F35}"/>
                  </c:ext>
                </c:extLst>
              </c15:ser>
            </c15:filteredBarSeries>
          </c:ext>
        </c:extLst>
      </c:barChart>
      <c:catAx>
        <c:axId val="560763192"/>
        <c:scaling>
          <c:orientation val="minMax"/>
        </c:scaling>
        <c:delete val="1"/>
        <c:axPos val="b"/>
        <c:numFmt formatCode="General" sourceLinked="1"/>
        <c:majorTickMark val="out"/>
        <c:minorTickMark val="none"/>
        <c:tickLblPos val="nextTo"/>
        <c:crossAx val="560763520"/>
        <c:crosses val="autoZero"/>
        <c:auto val="1"/>
        <c:lblAlgn val="ctr"/>
        <c:lblOffset val="100"/>
        <c:noMultiLvlLbl val="0"/>
      </c:catAx>
      <c:valAx>
        <c:axId val="560763520"/>
        <c:scaling>
          <c:orientation val="minMax"/>
          <c:max val="800000"/>
          <c:min val="0"/>
        </c:scaling>
        <c:delete val="1"/>
        <c:axPos val="l"/>
        <c:numFmt formatCode="General" sourceLinked="1"/>
        <c:majorTickMark val="out"/>
        <c:minorTickMark val="none"/>
        <c:tickLblPos val="nextTo"/>
        <c:crossAx val="56076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Sheet1!$A$1:$A$20</cx:f>
        <cx:lvl ptCount="20">
          <cx:pt idx="0">A</cx:pt>
          <cx:pt idx="1">B</cx:pt>
          <cx:pt idx="2">C</cx:pt>
          <cx:pt idx="3">D</cx:pt>
          <cx:pt idx="4">E</cx:pt>
          <cx:pt idx="5">F</cx:pt>
          <cx:pt idx="6">G</cx:pt>
          <cx:pt idx="7">H</cx:pt>
          <cx:pt idx="8">I</cx:pt>
          <cx:pt idx="9">J</cx:pt>
          <cx:pt idx="10">K</cx:pt>
          <cx:pt idx="11">L</cx:pt>
          <cx:pt idx="12">M</cx:pt>
          <cx:pt idx="13">N</cx:pt>
          <cx:pt idx="14">O</cx:pt>
          <cx:pt idx="15">P</cx:pt>
          <cx:pt idx="16">Q</cx:pt>
          <cx:pt idx="17">R</cx:pt>
          <cx:pt idx="18">S</cx:pt>
          <cx:pt idx="19">T</cx:pt>
        </cx:lvl>
      </cx:strDim>
      <cx:numDim type="size">
        <cx:f>Sheet1!$B$1:$B$20</cx:f>
        <cx:lvl ptCount="20" formatCode="General">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treemap" uniqueId="{9F56D833-C54B-471E-A66D-B3D3C46B35FD}">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Sheet1!$A$1:$A$20</cx:f>
        <cx:lvl ptCount="20">
          <cx:pt idx="0">A</cx:pt>
          <cx:pt idx="1">B</cx:pt>
          <cx:pt idx="2">C</cx:pt>
          <cx:pt idx="3">D</cx:pt>
          <cx:pt idx="4">E</cx:pt>
          <cx:pt idx="5">F</cx:pt>
          <cx:pt idx="6">G</cx:pt>
          <cx:pt idx="7">H</cx:pt>
          <cx:pt idx="8">I</cx:pt>
          <cx:pt idx="9">J</cx:pt>
          <cx:pt idx="10">K</cx:pt>
          <cx:pt idx="11">L</cx:pt>
          <cx:pt idx="12">M</cx:pt>
          <cx:pt idx="13">N</cx:pt>
          <cx:pt idx="14">O</cx:pt>
          <cx:pt idx="15">P</cx:pt>
          <cx:pt idx="16">Q</cx:pt>
          <cx:pt idx="17">R</cx:pt>
          <cx:pt idx="18">S</cx:pt>
          <cx:pt idx="19">T</cx:pt>
        </cx:lvl>
      </cx:strDim>
      <cx:numDim type="size">
        <cx:f>Sheet1!$B$1:$B$20</cx:f>
        <cx:lvl ptCount="20" formatCode="General">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series layoutId="treemap" uniqueId="{9F56D833-C54B-471E-A66D-B3D3C46B35FD}">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Sheet1!$A$1:$A$20</cx:f>
        <cx:lvl ptCount="20">
          <cx:pt idx="0">A</cx:pt>
          <cx:pt idx="1">B</cx:pt>
          <cx:pt idx="2">C</cx:pt>
          <cx:pt idx="3">D</cx:pt>
          <cx:pt idx="4">E</cx:pt>
          <cx:pt idx="5">F</cx:pt>
          <cx:pt idx="6">G</cx:pt>
          <cx:pt idx="7">H</cx:pt>
          <cx:pt idx="8">I</cx:pt>
          <cx:pt idx="9">J</cx:pt>
          <cx:pt idx="10">K</cx:pt>
          <cx:pt idx="11">L</cx:pt>
          <cx:pt idx="12">M</cx:pt>
          <cx:pt idx="13">N</cx:pt>
          <cx:pt idx="14">O</cx:pt>
          <cx:pt idx="15">P</cx:pt>
          <cx:pt idx="16">Q</cx:pt>
          <cx:pt idx="17">R</cx:pt>
          <cx:pt idx="18">S</cx:pt>
          <cx:pt idx="19">T</cx:pt>
        </cx:lvl>
      </cx:strDim>
      <cx:numDim type="size">
        <cx:f>Sheet1!$B$1:$B$20</cx:f>
        <cx:lvl ptCount="20" formatCode="General">
          <cx:pt idx="0">3000000</cx:pt>
          <cx:pt idx="1">2000000</cx:pt>
          <cx:pt idx="2">1500000</cx:pt>
          <cx:pt idx="3">1250000</cx:pt>
          <cx:pt idx="4">1100000</cx:pt>
          <cx:pt idx="5">1000000</cx:pt>
          <cx:pt idx="6">900000</cx:pt>
          <cx:pt idx="7">850000</cx:pt>
          <cx:pt idx="8">775000</cx:pt>
          <cx:pt idx="9">700000</cx:pt>
          <cx:pt idx="10">650000</cx:pt>
          <cx:pt idx="11">550000</cx:pt>
          <cx:pt idx="12">500000</cx:pt>
          <cx:pt idx="13">425000</cx:pt>
          <cx:pt idx="14">400000</cx:pt>
          <cx:pt idx="15">375000</cx:pt>
          <cx:pt idx="16">300000</cx:pt>
          <cx:pt idx="17">225000</cx:pt>
          <cx:pt idx="18">125000</cx:pt>
          <cx:pt idx="19">50000</cx:pt>
        </cx:lvl>
      </cx:numDim>
    </cx:data>
  </cx:chartData>
  <cx:chart>
    <cx:plotArea>
      <cx:plotAreaRegion>
        <cx:series layoutId="treemap" uniqueId="{A2AC34B9-999D-4573-B0A7-A039E24A8198}">
          <cx:dataId val="0"/>
          <cx:layoutPr>
            <cx:parentLabelLayout val="overlapping"/>
          </cx:layoutPr>
        </cx:series>
      </cx:plotAreaRegion>
    </cx:plotArea>
  </cx:chart>
  <cx:spPr>
    <a:ln>
      <a:solidFill>
        <a:schemeClr val="accent1">
          <a:alpha val="66000"/>
        </a:schemeClr>
      </a:solidFill>
    </a:ln>
  </cx:spPr>
</cx: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149519-BFD9-4F10-AF2A-810A3FC8725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95976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149519-BFD9-4F10-AF2A-810A3FC8725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322580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149519-BFD9-4F10-AF2A-810A3FC8725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378089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149519-BFD9-4F10-AF2A-810A3FC8725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191850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49519-BFD9-4F10-AF2A-810A3FC87250}"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303132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149519-BFD9-4F10-AF2A-810A3FC8725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412431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49519-BFD9-4F10-AF2A-810A3FC87250}"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49878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149519-BFD9-4F10-AF2A-810A3FC87250}"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389835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49519-BFD9-4F10-AF2A-810A3FC87250}"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118385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49519-BFD9-4F10-AF2A-810A3FC8725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35213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149519-BFD9-4F10-AF2A-810A3FC87250}"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7B29-4C9B-4F61-BC21-8FD66DD93540}" type="slidenum">
              <a:rPr lang="en-US" smtClean="0"/>
              <a:t>‹#›</a:t>
            </a:fld>
            <a:endParaRPr lang="en-US"/>
          </a:p>
        </p:txBody>
      </p:sp>
    </p:spTree>
    <p:extLst>
      <p:ext uri="{BB962C8B-B14F-4D97-AF65-F5344CB8AC3E}">
        <p14:creationId xmlns:p14="http://schemas.microsoft.com/office/powerpoint/2010/main" val="131270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49519-BFD9-4F10-AF2A-810A3FC87250}"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A7B29-4C9B-4F61-BC21-8FD66DD93540}" type="slidenum">
              <a:rPr lang="en-US" smtClean="0"/>
              <a:t>‹#›</a:t>
            </a:fld>
            <a:endParaRPr lang="en-US"/>
          </a:p>
        </p:txBody>
      </p:sp>
    </p:spTree>
    <p:extLst>
      <p:ext uri="{BB962C8B-B14F-4D97-AF65-F5344CB8AC3E}">
        <p14:creationId xmlns:p14="http://schemas.microsoft.com/office/powerpoint/2010/main" val="363127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chart" Target="../charts/chart18.xml"/></Relationships>
</file>

<file path=ppt/slides/_rels/slide11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12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12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12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xml"/><Relationship Id="rId5" Type="http://schemas.openxmlformats.org/officeDocument/2006/relationships/chart" Target="../charts/chart45.xml"/><Relationship Id="rId4" Type="http://schemas.openxmlformats.org/officeDocument/2006/relationships/chart" Target="../charts/chart44.xml"/></Relationships>
</file>

<file path=ppt/slides/_rels/slide12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xml"/><Relationship Id="rId5" Type="http://schemas.openxmlformats.org/officeDocument/2006/relationships/chart" Target="../charts/chart49.xml"/><Relationship Id="rId4" Type="http://schemas.openxmlformats.org/officeDocument/2006/relationships/chart" Target="../charts/chart48.xml"/></Relationships>
</file>

<file path=ppt/slides/_rels/slide12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13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xml"/><Relationship Id="rId4" Type="http://schemas.openxmlformats.org/officeDocument/2006/relationships/chart" Target="../charts/chart80.xml"/></Relationships>
</file>

<file path=ppt/slides/_rels/slide146.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1.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167.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NULL"/><Relationship Id="rId2" Type="http://schemas.microsoft.com/office/2014/relationships/chartEx" Target="../charts/chartEx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52768-1C7C-4839-9C95-061125A5B150}"/>
              </a:ext>
            </a:extLst>
          </p:cNvPr>
          <p:cNvSpPr txBox="1"/>
          <p:nvPr/>
        </p:nvSpPr>
        <p:spPr>
          <a:xfrm>
            <a:off x="248218" y="807180"/>
            <a:ext cx="11695564" cy="5632311"/>
          </a:xfrm>
          <a:prstGeom prst="rect">
            <a:avLst/>
          </a:prstGeom>
          <a:noFill/>
        </p:spPr>
        <p:txBody>
          <a:bodyPr wrap="square" rtlCol="0">
            <a:spAutoFit/>
          </a:bodyPr>
          <a:lstStyle/>
          <a:p>
            <a:pPr algn="ctr"/>
            <a:r>
              <a:rPr lang="en-US" sz="7200" dirty="0">
                <a:solidFill>
                  <a:schemeClr val="accent2">
                    <a:lumMod val="40000"/>
                    <a:lumOff val="60000"/>
                  </a:schemeClr>
                </a:solidFill>
              </a:rPr>
              <a:t>DEMYSTIFYING THE TRIBAL TRANSPORTATION PROGRAM FUNDING FORMULA</a:t>
            </a:r>
          </a:p>
          <a:p>
            <a:pPr algn="ctr"/>
            <a:endParaRPr lang="en-US" sz="7200" dirty="0">
              <a:solidFill>
                <a:schemeClr val="accent2">
                  <a:lumMod val="40000"/>
                  <a:lumOff val="60000"/>
                </a:schemeClr>
              </a:solidFill>
            </a:endParaRPr>
          </a:p>
          <a:p>
            <a:pPr algn="ctr"/>
            <a:r>
              <a:rPr lang="en-US" sz="7200" dirty="0">
                <a:solidFill>
                  <a:schemeClr val="accent2">
                    <a:lumMod val="40000"/>
                    <a:lumOff val="60000"/>
                  </a:schemeClr>
                </a:solidFill>
              </a:rPr>
              <a:t>ALASKA EDITION</a:t>
            </a:r>
            <a:endParaRPr lang="en-US" sz="7200" dirty="0">
              <a:solidFill>
                <a:srgbClr val="3C3B45"/>
              </a:solidFill>
            </a:endParaRPr>
          </a:p>
        </p:txBody>
      </p:sp>
    </p:spTree>
    <p:extLst>
      <p:ext uri="{BB962C8B-B14F-4D97-AF65-F5344CB8AC3E}">
        <p14:creationId xmlns:p14="http://schemas.microsoft.com/office/powerpoint/2010/main" val="410163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Pie 9"/>
          <p:cNvSpPr/>
          <p:nvPr/>
        </p:nvSpPr>
        <p:spPr>
          <a:xfrm>
            <a:off x="5348427" y="1234440"/>
            <a:ext cx="1857109" cy="2199322"/>
          </a:xfrm>
          <a:custGeom>
            <a:avLst/>
            <a:gdLst>
              <a:gd name="connsiteX0" fmla="*/ 337451 w 4389120"/>
              <a:gd name="connsiteY0" fmla="*/ 1025269 h 4389120"/>
              <a:gd name="connsiteX1" fmla="*/ 2194560 w 4389120"/>
              <a:gd name="connsiteY1" fmla="*/ 0 h 4389120"/>
              <a:gd name="connsiteX2" fmla="*/ 2194560 w 4389120"/>
              <a:gd name="connsiteY2" fmla="*/ 2194560 h 4389120"/>
              <a:gd name="connsiteX3" fmla="*/ 337451 w 4389120"/>
              <a:gd name="connsiteY3" fmla="*/ 1025269 h 4389120"/>
              <a:gd name="connsiteX0" fmla="*/ 0 w 1857109"/>
              <a:gd name="connsiteY0" fmla="*/ 1025269 h 2199322"/>
              <a:gd name="connsiteX1" fmla="*/ 1857109 w 1857109"/>
              <a:gd name="connsiteY1" fmla="*/ 0 h 2199322"/>
              <a:gd name="connsiteX2" fmla="*/ 1857109 w 1857109"/>
              <a:gd name="connsiteY2" fmla="*/ 2199322 h 2199322"/>
              <a:gd name="connsiteX3" fmla="*/ 0 w 1857109"/>
              <a:gd name="connsiteY3" fmla="*/ 1025269 h 2199322"/>
            </a:gdLst>
            <a:ahLst/>
            <a:cxnLst>
              <a:cxn ang="0">
                <a:pos x="connsiteX0" y="connsiteY0"/>
              </a:cxn>
              <a:cxn ang="0">
                <a:pos x="connsiteX1" y="connsiteY1"/>
              </a:cxn>
              <a:cxn ang="0">
                <a:pos x="connsiteX2" y="connsiteY2"/>
              </a:cxn>
              <a:cxn ang="0">
                <a:pos x="connsiteX3" y="connsiteY3"/>
              </a:cxn>
            </a:cxnLst>
            <a:rect l="l" t="t" r="r" b="b"/>
            <a:pathLst>
              <a:path w="1857109" h="2199322">
                <a:moveTo>
                  <a:pt x="0" y="1025269"/>
                </a:moveTo>
                <a:cubicBezTo>
                  <a:pt x="401779" y="387150"/>
                  <a:pt x="1103039" y="0"/>
                  <a:pt x="1857109" y="0"/>
                </a:cubicBezTo>
                <a:lnTo>
                  <a:pt x="1857109" y="2199322"/>
                </a:lnTo>
                <a:lnTo>
                  <a:pt x="0" y="1025269"/>
                </a:lnTo>
                <a:close/>
              </a:path>
            </a:pathLst>
          </a:cu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4" name="TextBox 23"/>
          <p:cNvSpPr txBox="1"/>
          <p:nvPr/>
        </p:nvSpPr>
        <p:spPr>
          <a:xfrm>
            <a:off x="5735133" y="1304010"/>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1" name="Pie 10"/>
          <p:cNvSpPr/>
          <p:nvPr/>
        </p:nvSpPr>
        <p:spPr>
          <a:xfrm rot="5400000">
            <a:off x="5525102" y="1748979"/>
            <a:ext cx="3360573" cy="4388838"/>
          </a:xfrm>
          <a:custGeom>
            <a:avLst/>
            <a:gdLst>
              <a:gd name="connsiteX0" fmla="*/ 2230143 w 4389120"/>
              <a:gd name="connsiteY0" fmla="*/ 288 h 4389120"/>
              <a:gd name="connsiteX1" fmla="*/ 4273470 w 4389120"/>
              <a:gd name="connsiteY1" fmla="*/ 1491546 h 4389120"/>
              <a:gd name="connsiteX2" fmla="*/ 3554595 w 4389120"/>
              <a:gd name="connsiteY2" fmla="*/ 3916883 h 4389120"/>
              <a:gd name="connsiteX3" fmla="*/ 1028671 w 4389120"/>
              <a:gd name="connsiteY3" fmla="*/ 4053805 h 4389120"/>
              <a:gd name="connsiteX4" fmla="*/ 2194560 w 4389120"/>
              <a:gd name="connsiteY4" fmla="*/ 2194560 h 4389120"/>
              <a:gd name="connsiteX5" fmla="*/ 2230143 w 4389120"/>
              <a:gd name="connsiteY5" fmla="*/ 288 h 4389120"/>
              <a:gd name="connsiteX0" fmla="*/ 1201472 w 3360573"/>
              <a:gd name="connsiteY0" fmla="*/ 0 h 4388838"/>
              <a:gd name="connsiteX1" fmla="*/ 3244799 w 3360573"/>
              <a:gd name="connsiteY1" fmla="*/ 1491258 h 4388838"/>
              <a:gd name="connsiteX2" fmla="*/ 2525924 w 3360573"/>
              <a:gd name="connsiteY2" fmla="*/ 3916595 h 4388838"/>
              <a:gd name="connsiteX3" fmla="*/ 0 w 3360573"/>
              <a:gd name="connsiteY3" fmla="*/ 4053517 h 4388838"/>
              <a:gd name="connsiteX4" fmla="*/ 1163508 w 3360573"/>
              <a:gd name="connsiteY4" fmla="*/ 2191891 h 4388838"/>
              <a:gd name="connsiteX5" fmla="*/ 1201472 w 3360573"/>
              <a:gd name="connsiteY5" fmla="*/ 0 h 438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0573" h="4388838">
                <a:moveTo>
                  <a:pt x="1201472" y="0"/>
                </a:moveTo>
                <a:cubicBezTo>
                  <a:pt x="2129378" y="15047"/>
                  <a:pt x="2947511" y="612136"/>
                  <a:pt x="3244799" y="1491258"/>
                </a:cubicBezTo>
                <a:cubicBezTo>
                  <a:pt x="3542087" y="2370381"/>
                  <a:pt x="3254255" y="3341467"/>
                  <a:pt x="2525924" y="3916595"/>
                </a:cubicBezTo>
                <a:cubicBezTo>
                  <a:pt x="1797593" y="4491722"/>
                  <a:pt x="786232" y="4546545"/>
                  <a:pt x="0" y="4053517"/>
                </a:cubicBezTo>
                <a:lnTo>
                  <a:pt x="1163508" y="2191891"/>
                </a:lnTo>
                <a:cubicBezTo>
                  <a:pt x="1175369" y="1460467"/>
                  <a:pt x="1189611" y="731424"/>
                  <a:pt x="1201472" y="0"/>
                </a:cubicBezTo>
                <a:close/>
              </a:path>
            </a:pathLst>
          </a:cu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6" name="TextBox 25"/>
          <p:cNvSpPr txBox="1"/>
          <p:nvPr/>
        </p:nvSpPr>
        <p:spPr>
          <a:xfrm>
            <a:off x="6190071" y="3675735"/>
            <a:ext cx="1610056"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TRIBAL SHARES</a:t>
            </a:r>
          </a:p>
        </p:txBody>
      </p:sp>
      <p:sp>
        <p:nvSpPr>
          <p:cNvPr id="9" name="Pie 8"/>
          <p:cNvSpPr/>
          <p:nvPr/>
        </p:nvSpPr>
        <p:spPr>
          <a:xfrm rot="8941174">
            <a:off x="6858862" y="1021184"/>
            <a:ext cx="2200285" cy="3045948"/>
          </a:xfrm>
          <a:custGeom>
            <a:avLst/>
            <a:gdLst>
              <a:gd name="connsiteX0" fmla="*/ 1065836 w 4389120"/>
              <a:gd name="connsiteY0" fmla="*/ 4076600 h 4389120"/>
              <a:gd name="connsiteX1" fmla="*/ 60715 w 4389120"/>
              <a:gd name="connsiteY1" fmla="*/ 2707198 h 4389120"/>
              <a:gd name="connsiteX2" fmla="*/ 334073 w 4389120"/>
              <a:gd name="connsiteY2" fmla="*/ 1030652 h 4389120"/>
              <a:gd name="connsiteX3" fmla="*/ 2194560 w 4389120"/>
              <a:gd name="connsiteY3" fmla="*/ 2194560 h 4389120"/>
              <a:gd name="connsiteX4" fmla="*/ 1065836 w 4389120"/>
              <a:gd name="connsiteY4" fmla="*/ 4076600 h 4389120"/>
              <a:gd name="connsiteX0" fmla="*/ 1065843 w 2200285"/>
              <a:gd name="connsiteY0" fmla="*/ 3045948 h 3045948"/>
              <a:gd name="connsiteX1" fmla="*/ 60722 w 2200285"/>
              <a:gd name="connsiteY1" fmla="*/ 1676546 h 3045948"/>
              <a:gd name="connsiteX2" fmla="*/ 334080 w 2200285"/>
              <a:gd name="connsiteY2" fmla="*/ 0 h 3045948"/>
              <a:gd name="connsiteX3" fmla="*/ 2200285 w 2200285"/>
              <a:gd name="connsiteY3" fmla="*/ 1159010 h 3045948"/>
              <a:gd name="connsiteX4" fmla="*/ 1065843 w 2200285"/>
              <a:gd name="connsiteY4" fmla="*/ 3045948 h 3045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85" h="3045948">
                <a:moveTo>
                  <a:pt x="1065843" y="3045948"/>
                </a:moveTo>
                <a:cubicBezTo>
                  <a:pt x="560561" y="2742913"/>
                  <a:pt x="198353" y="2249431"/>
                  <a:pt x="60722" y="1676546"/>
                </a:cubicBezTo>
                <a:cubicBezTo>
                  <a:pt x="-76909" y="1103661"/>
                  <a:pt x="21599" y="499496"/>
                  <a:pt x="334080" y="0"/>
                </a:cubicBezTo>
                <a:lnTo>
                  <a:pt x="2200285" y="1159010"/>
                </a:lnTo>
                <a:lnTo>
                  <a:pt x="1065843" y="3045948"/>
                </a:ln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7" name="TextBox 26"/>
          <p:cNvSpPr txBox="1"/>
          <p:nvPr/>
        </p:nvSpPr>
        <p:spPr>
          <a:xfrm>
            <a:off x="7354987" y="1784070"/>
            <a:ext cx="1686680"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a:extLst>
              <a:ext uri="{FF2B5EF4-FFF2-40B4-BE49-F238E27FC236}">
                <a16:creationId xmlns:a16="http://schemas.microsoft.com/office/drawing/2014/main" id="{2D8FE788-8944-4E57-86CD-06FD02648ACA}"/>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9" name="!!Safety">
            <a:extLst>
              <a:ext uri="{FF2B5EF4-FFF2-40B4-BE49-F238E27FC236}">
                <a16:creationId xmlns:a16="http://schemas.microsoft.com/office/drawing/2014/main" id="{C303D4C3-0439-4A78-8D10-A1751D00650D}"/>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PP">
            <a:extLst>
              <a:ext uri="{FF2B5EF4-FFF2-40B4-BE49-F238E27FC236}">
                <a16:creationId xmlns:a16="http://schemas.microsoft.com/office/drawing/2014/main" id="{BBCD300D-6D32-41CE-A9A8-DBDF1AC0A205}"/>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nning">
            <a:extLst>
              <a:ext uri="{FF2B5EF4-FFF2-40B4-BE49-F238E27FC236}">
                <a16:creationId xmlns:a16="http://schemas.microsoft.com/office/drawing/2014/main" id="{68E0E531-8514-4A7B-9272-B96C39B5169F}"/>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MO">
            <a:extLst>
              <a:ext uri="{FF2B5EF4-FFF2-40B4-BE49-F238E27FC236}">
                <a16:creationId xmlns:a16="http://schemas.microsoft.com/office/drawing/2014/main" id="{E101619C-AEF2-48AB-9125-A84D6486737D}"/>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354D49E8-639F-403B-898C-82CC93697C5B}"/>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4" name="TextBox 33">
            <a:extLst>
              <a:ext uri="{FF2B5EF4-FFF2-40B4-BE49-F238E27FC236}">
                <a16:creationId xmlns:a16="http://schemas.microsoft.com/office/drawing/2014/main" id="{0420C6F0-EF84-486C-98A8-8A4EA55B72A5}"/>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35" name="TextBox 34">
            <a:extLst>
              <a:ext uri="{FF2B5EF4-FFF2-40B4-BE49-F238E27FC236}">
                <a16:creationId xmlns:a16="http://schemas.microsoft.com/office/drawing/2014/main" id="{049B6757-AC47-4E13-9A4C-1AF3B9D16A52}"/>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6" name="TextBox 35">
            <a:extLst>
              <a:ext uri="{FF2B5EF4-FFF2-40B4-BE49-F238E27FC236}">
                <a16:creationId xmlns:a16="http://schemas.microsoft.com/office/drawing/2014/main" id="{9310B6AD-22E3-4980-8FAA-0C2B5BF30C48}"/>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28" name="Rectangle 27"/>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87620610"/>
      </p:ext>
    </p:extLst>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6" name="Oval 55"/>
          <p:cNvSpPr/>
          <p:nvPr/>
        </p:nvSpPr>
        <p:spPr>
          <a:xfrm>
            <a:off x="1568175" y="403707"/>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829721" y="858416"/>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4" name="Rectangle: Rounded Corners 5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1</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637097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8" name="Oval 47"/>
          <p:cNvSpPr/>
          <p:nvPr/>
        </p:nvSpPr>
        <p:spPr>
          <a:xfrm>
            <a:off x="3519481" y="3111499"/>
            <a:ext cx="2050819" cy="2057400"/>
          </a:xfrm>
          <a:prstGeom prst="ellipse">
            <a:avLst/>
          </a:prstGeom>
          <a:scene3d>
            <a:camera prst="orthographicFront"/>
            <a:lightRig rig="threePt" dir="t"/>
          </a:scene3d>
          <a:sp3d prstMaterial="dkEdge">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Partial Circle 46"/>
          <p:cNvSpPr/>
          <p:nvPr/>
        </p:nvSpPr>
        <p:spPr>
          <a:xfrm>
            <a:off x="3526062" y="3111499"/>
            <a:ext cx="2050819" cy="2057400"/>
          </a:xfrm>
          <a:prstGeom prst="pie">
            <a:avLst>
              <a:gd name="adj1" fmla="val 16215751"/>
              <a:gd name="adj2" fmla="val 10904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0" name="Oval 49"/>
          <p:cNvSpPr/>
          <p:nvPr/>
        </p:nvSpPr>
        <p:spPr>
          <a:xfrm>
            <a:off x="7436393" y="3111499"/>
            <a:ext cx="1686229" cy="1691640"/>
          </a:xfrm>
          <a:prstGeom prst="ellipse">
            <a:avLst/>
          </a:prstGeom>
          <a:scene3d>
            <a:camera prst="orthographicFront"/>
            <a:lightRig rig="threePt" dir="t"/>
          </a:scene3d>
          <a:sp3d prstMaterial="dkEdge">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Partial Circle 50"/>
          <p:cNvSpPr/>
          <p:nvPr/>
        </p:nvSpPr>
        <p:spPr>
          <a:xfrm>
            <a:off x="7441804" y="3111499"/>
            <a:ext cx="1686229" cy="1691640"/>
          </a:xfrm>
          <a:prstGeom prst="pie">
            <a:avLst>
              <a:gd name="adj1" fmla="val 16215751"/>
              <a:gd name="adj2" fmla="val 1936814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6" name="Oval 55"/>
          <p:cNvSpPr/>
          <p:nvPr/>
        </p:nvSpPr>
        <p:spPr>
          <a:xfrm>
            <a:off x="1568175" y="403707"/>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829721" y="858416"/>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9" name="TextBox 58"/>
          <p:cNvSpPr txBox="1"/>
          <p:nvPr/>
        </p:nvSpPr>
        <p:spPr>
          <a:xfrm>
            <a:off x="419100" y="3107542"/>
            <a:ext cx="29971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IF THE TOTAL TRIBAL TRANSPORTATION PROGRAM ALLOCATION IS $600,000,000</a:t>
            </a:r>
          </a:p>
        </p:txBody>
      </p:sp>
      <p:sp>
        <p:nvSpPr>
          <p:cNvPr id="61" name="Rectangle 60"/>
          <p:cNvSpPr/>
          <p:nvPr/>
        </p:nvSpPr>
        <p:spPr>
          <a:xfrm>
            <a:off x="3796083" y="5260891"/>
            <a:ext cx="147027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$275,000,000</a:t>
            </a:r>
          </a:p>
        </p:txBody>
      </p:sp>
      <p:sp>
        <p:nvSpPr>
          <p:cNvPr id="63" name="Rectangle 62"/>
          <p:cNvSpPr/>
          <p:nvPr/>
        </p:nvSpPr>
        <p:spPr>
          <a:xfrm>
            <a:off x="6896884" y="5260891"/>
            <a:ext cx="27652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EXCESS OVER $275,000,000</a:t>
            </a:r>
          </a:p>
        </p:txBody>
      </p:sp>
      <p:sp>
        <p:nvSpPr>
          <p:cNvPr id="53" name="Rectangle 52"/>
          <p:cNvSpPr/>
          <p:nvPr/>
        </p:nvSpPr>
        <p:spPr>
          <a:xfrm>
            <a:off x="4611836" y="3719939"/>
            <a:ext cx="90762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rPr>
              <a:t>$82.5M</a:t>
            </a:r>
          </a:p>
        </p:txBody>
      </p:sp>
      <p:sp>
        <p:nvSpPr>
          <p:cNvPr id="65" name="TextBox 64"/>
          <p:cNvSpPr txBox="1"/>
          <p:nvPr/>
        </p:nvSpPr>
        <p:spPr>
          <a:xfrm>
            <a:off x="4551471" y="3445321"/>
            <a:ext cx="101882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rPr>
              <a:t>30% =</a:t>
            </a:r>
          </a:p>
        </p:txBody>
      </p:sp>
      <p:sp>
        <p:nvSpPr>
          <p:cNvPr id="54" name="Rectangle: Rounded Corners 5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1</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8" name="Rectangle 17"/>
          <p:cNvSpPr/>
          <p:nvPr/>
        </p:nvSpPr>
        <p:spPr>
          <a:xfrm>
            <a:off x="8209058" y="3246041"/>
            <a:ext cx="75854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rPr>
              <a:t>12.5%</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05281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56204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4"/>
          <p:cNvSpPr/>
          <p:nvPr/>
        </p:nvSpPr>
        <p:spPr>
          <a:xfrm>
            <a:off x="7679569" y="5287904"/>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$40,625,000</a:t>
            </a:r>
          </a:p>
        </p:txBody>
      </p:sp>
      <p:sp>
        <p:nvSpPr>
          <p:cNvPr id="64" name="TextBox 63"/>
          <p:cNvSpPr txBox="1"/>
          <p:nvPr/>
        </p:nvSpPr>
        <p:spPr>
          <a:xfrm>
            <a:off x="256428" y="4225128"/>
            <a:ext cx="3411805"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THEN THE SUPPLEMENTAL AMOUNT IS $82,500,000 PLUS 12.5% OF THE ALLOCATION IN EXCESS OF $275,000,000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1C0EB"/>
              </a:solidFill>
              <a:effectLst/>
              <a:uLnTx/>
              <a:uFillTx/>
            </a:endParaRP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Partial Circle 46"/>
          <p:cNvSpPr/>
          <p:nvPr/>
        </p:nvSpPr>
        <p:spPr>
          <a:xfrm>
            <a:off x="3526062" y="3111499"/>
            <a:ext cx="2050819" cy="2057400"/>
          </a:xfrm>
          <a:prstGeom prst="pie">
            <a:avLst>
              <a:gd name="adj1" fmla="val 16215751"/>
              <a:gd name="adj2" fmla="val 10904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1" name="Partial Circle 50"/>
          <p:cNvSpPr/>
          <p:nvPr/>
        </p:nvSpPr>
        <p:spPr>
          <a:xfrm>
            <a:off x="7420747" y="3454700"/>
            <a:ext cx="1686229" cy="1691640"/>
          </a:xfrm>
          <a:prstGeom prst="pie">
            <a:avLst>
              <a:gd name="adj1" fmla="val 16215751"/>
              <a:gd name="adj2" fmla="val 1936814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6" name="Oval 55"/>
          <p:cNvSpPr/>
          <p:nvPr/>
        </p:nvSpPr>
        <p:spPr>
          <a:xfrm>
            <a:off x="1568175" y="403707"/>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829721" y="858416"/>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4" name="Rectangle: Rounded Corners 5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1</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67" name="TextBox 66"/>
          <p:cNvSpPr txBox="1"/>
          <p:nvPr/>
        </p:nvSpPr>
        <p:spPr>
          <a:xfrm>
            <a:off x="419100" y="3107542"/>
            <a:ext cx="29971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IF THE TOTAL TRIBAL TRANSPORTATION PROGRAM ALLOCATION IS $600,000,000</a:t>
            </a:r>
          </a:p>
        </p:txBody>
      </p:sp>
      <p:sp>
        <p:nvSpPr>
          <p:cNvPr id="16" name="TextBox 15"/>
          <p:cNvSpPr txBox="1"/>
          <p:nvPr/>
        </p:nvSpPr>
        <p:spPr>
          <a:xfrm>
            <a:off x="1822848" y="858416"/>
            <a:ext cx="1686680"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3" name="!! 82.5M"/>
          <p:cNvSpPr/>
          <p:nvPr/>
        </p:nvSpPr>
        <p:spPr>
          <a:xfrm>
            <a:off x="4223625" y="5288982"/>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$82,500,000</a:t>
            </a:r>
          </a:p>
        </p:txBody>
      </p:sp>
    </p:spTree>
    <p:extLst>
      <p:ext uri="{BB962C8B-B14F-4D97-AF65-F5344CB8AC3E}">
        <p14:creationId xmlns:p14="http://schemas.microsoft.com/office/powerpoint/2010/main" val="1011202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9170044" y="4688907"/>
            <a:ext cx="1609736"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91C0EB"/>
                </a:solidFill>
                <a:effectLst/>
                <a:uLnTx/>
                <a:uFillTx/>
              </a:rPr>
              <a:t>$40,625,000</a:t>
            </a:r>
          </a:p>
        </p:txBody>
      </p:sp>
      <p:sp>
        <p:nvSpPr>
          <p:cNvPr id="64" name="TextBox 63"/>
          <p:cNvSpPr txBox="1"/>
          <p:nvPr/>
        </p:nvSpPr>
        <p:spPr>
          <a:xfrm>
            <a:off x="256428" y="4225128"/>
            <a:ext cx="3411805"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THEN THE SUPPLEMENTAL AMOUNT IS $82,500,000 PLUS 12.5% OF THE ALLOCATION IN EXCESS OF $275,000,000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1C0EB"/>
              </a:solidFill>
              <a:effectLst/>
              <a:uLnTx/>
              <a:uFillTx/>
            </a:endParaRP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Partial Circle 46"/>
          <p:cNvSpPr/>
          <p:nvPr/>
        </p:nvSpPr>
        <p:spPr>
          <a:xfrm>
            <a:off x="6212112" y="3111499"/>
            <a:ext cx="2050819" cy="2057400"/>
          </a:xfrm>
          <a:prstGeom prst="pie">
            <a:avLst>
              <a:gd name="adj1" fmla="val 16215751"/>
              <a:gd name="adj2" fmla="val 10904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1" name="Partial Circle 50"/>
          <p:cNvSpPr/>
          <p:nvPr/>
        </p:nvSpPr>
        <p:spPr>
          <a:xfrm>
            <a:off x="8668522" y="3454700"/>
            <a:ext cx="1686229" cy="1691640"/>
          </a:xfrm>
          <a:prstGeom prst="pie">
            <a:avLst>
              <a:gd name="adj1" fmla="val 16215751"/>
              <a:gd name="adj2" fmla="val 1936814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6" name="Oval 55"/>
          <p:cNvSpPr/>
          <p:nvPr/>
        </p:nvSpPr>
        <p:spPr>
          <a:xfrm>
            <a:off x="1568175" y="403707"/>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829721" y="858416"/>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4" name="Rectangle: Rounded Corners 5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1</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67" name="TextBox 66"/>
          <p:cNvSpPr txBox="1"/>
          <p:nvPr/>
        </p:nvSpPr>
        <p:spPr>
          <a:xfrm>
            <a:off x="419100" y="3107542"/>
            <a:ext cx="29971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IF THE TOTAL TRIBAL TRANSPORTATION PROGRAM ALLOCATION IS $600,000,000</a:t>
            </a:r>
          </a:p>
        </p:txBody>
      </p:sp>
      <p:sp>
        <p:nvSpPr>
          <p:cNvPr id="53" name="!! 82.5M"/>
          <p:cNvSpPr/>
          <p:nvPr/>
        </p:nvSpPr>
        <p:spPr>
          <a:xfrm>
            <a:off x="6904089" y="4688907"/>
            <a:ext cx="1609736"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91C0EB"/>
                </a:solidFill>
                <a:effectLst/>
                <a:uLnTx/>
                <a:uFillTx/>
              </a:rPr>
              <a:t>$82,500,000</a:t>
            </a:r>
          </a:p>
        </p:txBody>
      </p:sp>
      <p:sp>
        <p:nvSpPr>
          <p:cNvPr id="48" name="TextBox 47"/>
          <p:cNvSpPr txBox="1"/>
          <p:nvPr/>
        </p:nvSpPr>
        <p:spPr>
          <a:xfrm>
            <a:off x="8728268" y="3465389"/>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49" name="TextBox 48"/>
          <p:cNvSpPr txBox="1"/>
          <p:nvPr/>
        </p:nvSpPr>
        <p:spPr>
          <a:xfrm>
            <a:off x="6187081" y="3484612"/>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50" name="Oval 49"/>
          <p:cNvSpPr/>
          <p:nvPr/>
        </p:nvSpPr>
        <p:spPr>
          <a:xfrm>
            <a:off x="4109820" y="3382892"/>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Box 51"/>
          <p:cNvSpPr txBox="1"/>
          <p:nvPr/>
        </p:nvSpPr>
        <p:spPr>
          <a:xfrm>
            <a:off x="4206773" y="3459932"/>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60" name="!! C"/>
          <p:cNvSpPr txBox="1"/>
          <p:nvPr/>
        </p:nvSpPr>
        <p:spPr>
          <a:xfrm>
            <a:off x="10300731" y="3164914"/>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noFill/>
                <a:effectLst>
                  <a:glow rad="63500">
                    <a:schemeClr val="tx1">
                      <a:lumMod val="65000"/>
                      <a:lumOff val="35000"/>
                      <a:alpha val="40000"/>
                    </a:schemeClr>
                  </a:glow>
                </a:effectLst>
                <a:uLnTx/>
                <a:uFillTx/>
              </a:rPr>
              <a:t>c</a:t>
            </a:r>
          </a:p>
        </p:txBody>
      </p:sp>
      <p:sp>
        <p:nvSpPr>
          <p:cNvPr id="22" name="!! C"/>
          <p:cNvSpPr txBox="1"/>
          <p:nvPr/>
        </p:nvSpPr>
        <p:spPr>
          <a:xfrm>
            <a:off x="4676884" y="326901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Tree>
    <p:extLst>
      <p:ext uri="{BB962C8B-B14F-4D97-AF65-F5344CB8AC3E}">
        <p14:creationId xmlns:p14="http://schemas.microsoft.com/office/powerpoint/2010/main" val="3714461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256428" y="4225128"/>
            <a:ext cx="3411805"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THEN THE SUPPLEMENTAL AMOUNT IS $82,500,000 PLUS 12.5% OF THE ALLOCATION IN EXCESS OF $275,000,000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1C0EB"/>
              </a:solidFill>
              <a:effectLst/>
              <a:uLnTx/>
              <a:uFillTx/>
            </a:endParaRP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6" name="Oval 55"/>
          <p:cNvSpPr/>
          <p:nvPr/>
        </p:nvSpPr>
        <p:spPr>
          <a:xfrm>
            <a:off x="1568175" y="403707"/>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Box 56"/>
          <p:cNvSpPr txBox="1"/>
          <p:nvPr/>
        </p:nvSpPr>
        <p:spPr>
          <a:xfrm>
            <a:off x="1829721" y="858416"/>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4" name="Rectangle: Rounded Corners 5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1</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67" name="TextBox 66"/>
          <p:cNvSpPr txBox="1"/>
          <p:nvPr/>
        </p:nvSpPr>
        <p:spPr>
          <a:xfrm>
            <a:off x="419100" y="3107542"/>
            <a:ext cx="299713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IF THE TOTAL TRIBAL TRANSPORTATION PROGRAM ALLOCATION IS $500,000,000</a:t>
            </a:r>
          </a:p>
        </p:txBody>
      </p:sp>
      <p:sp>
        <p:nvSpPr>
          <p:cNvPr id="62" name="!! C"/>
          <p:cNvSpPr txBox="1"/>
          <p:nvPr/>
        </p:nvSpPr>
        <p:spPr>
          <a:xfrm>
            <a:off x="5359704" y="4611286"/>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17" name="Rectangle 16"/>
          <p:cNvSpPr/>
          <p:nvPr/>
        </p:nvSpPr>
        <p:spPr>
          <a:xfrm>
            <a:off x="5780172" y="4900419"/>
            <a:ext cx="38985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91C0EB"/>
                </a:solidFill>
                <a:effectLst/>
                <a:uLnTx/>
                <a:uFillTx/>
              </a:rPr>
              <a:t>=</a:t>
            </a:r>
          </a:p>
        </p:txBody>
      </p:sp>
      <p:sp>
        <p:nvSpPr>
          <p:cNvPr id="18" name="Rectangle 17"/>
          <p:cNvSpPr/>
          <p:nvPr/>
        </p:nvSpPr>
        <p:spPr>
          <a:xfrm>
            <a:off x="6214072" y="4978920"/>
            <a:ext cx="1752403"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91C0EB"/>
                </a:solidFill>
                <a:effectLst/>
                <a:uLnTx/>
                <a:uFillTx/>
              </a:rPr>
              <a:t>$123,125,000</a:t>
            </a:r>
          </a:p>
        </p:txBody>
      </p:sp>
    </p:spTree>
    <p:extLst>
      <p:ext uri="{BB962C8B-B14F-4D97-AF65-F5344CB8AC3E}">
        <p14:creationId xmlns:p14="http://schemas.microsoft.com/office/powerpoint/2010/main" val="2978181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Tree>
    <p:extLst>
      <p:ext uri="{BB962C8B-B14F-4D97-AF65-F5344CB8AC3E}">
        <p14:creationId xmlns:p14="http://schemas.microsoft.com/office/powerpoint/2010/main" val="3136570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338576" y="2619688"/>
            <a:ext cx="944867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45" name="TextBox 44"/>
          <p:cNvSpPr txBox="1"/>
          <p:nvPr/>
        </p:nvSpPr>
        <p:spPr>
          <a:xfrm>
            <a:off x="9884602" y="1261643"/>
            <a:ext cx="198651" cy="33457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Tree>
    <p:extLst>
      <p:ext uri="{BB962C8B-B14F-4D97-AF65-F5344CB8AC3E}">
        <p14:creationId xmlns:p14="http://schemas.microsoft.com/office/powerpoint/2010/main" val="42776957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8516020" y="398048"/>
            <a:ext cx="3258982" cy="1828800"/>
            <a:chOff x="2051720" y="395000"/>
            <a:chExt cx="9893357" cy="5551724"/>
          </a:xfrm>
        </p:grpSpPr>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6" name="Straight Arrow Connector 5"/>
            <p:cNvCxnSpPr>
              <a:stCxn id="4" idx="0"/>
              <a:endCxn id="28"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a:endCxn id="28"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28"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6" name="TextBox 35"/>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338576" y="2619688"/>
            <a:ext cx="944867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45" name="TextBox 44"/>
          <p:cNvSpPr txBox="1"/>
          <p:nvPr/>
        </p:nvSpPr>
        <p:spPr>
          <a:xfrm>
            <a:off x="8046279" y="2619688"/>
            <a:ext cx="198651" cy="33457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Tree>
    <p:extLst>
      <p:ext uri="{BB962C8B-B14F-4D97-AF65-F5344CB8AC3E}">
        <p14:creationId xmlns:p14="http://schemas.microsoft.com/office/powerpoint/2010/main" val="31084035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ext uri="{D42A27DB-BD31-4B8C-83A1-F6EECF244321}">
                <p14:modId xmlns:p14="http://schemas.microsoft.com/office/powerpoint/2010/main" val="1394689926"/>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46" name="Pie 3"/>
          <p:cNvSpPr/>
          <p:nvPr/>
        </p:nvSpPr>
        <p:spPr>
          <a:xfrm>
            <a:off x="5926730" y="2584787"/>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TextBox 46"/>
          <p:cNvSpPr txBox="1"/>
          <p:nvPr/>
        </p:nvSpPr>
        <p:spPr>
          <a:xfrm>
            <a:off x="6043471" y="3057303"/>
            <a:ext cx="1522166" cy="993636"/>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Tree>
    <p:extLst>
      <p:ext uri="{BB962C8B-B14F-4D97-AF65-F5344CB8AC3E}">
        <p14:creationId xmlns:p14="http://schemas.microsoft.com/office/powerpoint/2010/main" val="14110832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743477127"/>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a:graphicFrameLocks/>
          </p:cNvGraphicFramePr>
          <p:nvPr>
            <p:extLst>
              <p:ext uri="{D42A27DB-BD31-4B8C-83A1-F6EECF244321}">
                <p14:modId xmlns:p14="http://schemas.microsoft.com/office/powerpoint/2010/main" val="348753172"/>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22" name="Pie 2"/>
          <p:cNvSpPr/>
          <p:nvPr/>
        </p:nvSpPr>
        <p:spPr>
          <a:xfrm>
            <a:off x="9637533" y="401261"/>
            <a:ext cx="692791" cy="692791"/>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3" name="TextBox 22"/>
          <p:cNvSpPr txBox="1"/>
          <p:nvPr/>
        </p:nvSpPr>
        <p:spPr>
          <a:xfrm>
            <a:off x="9682402" y="610787"/>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Tree>
    <p:extLst>
      <p:ext uri="{BB962C8B-B14F-4D97-AF65-F5344CB8AC3E}">
        <p14:creationId xmlns:p14="http://schemas.microsoft.com/office/powerpoint/2010/main" val="1118982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Pie 9"/>
          <p:cNvSpPr/>
          <p:nvPr/>
        </p:nvSpPr>
        <p:spPr>
          <a:xfrm>
            <a:off x="5348427" y="1234440"/>
            <a:ext cx="1857109" cy="2199322"/>
          </a:xfrm>
          <a:custGeom>
            <a:avLst/>
            <a:gdLst>
              <a:gd name="connsiteX0" fmla="*/ 337451 w 4389120"/>
              <a:gd name="connsiteY0" fmla="*/ 1025269 h 4389120"/>
              <a:gd name="connsiteX1" fmla="*/ 2194560 w 4389120"/>
              <a:gd name="connsiteY1" fmla="*/ 0 h 4389120"/>
              <a:gd name="connsiteX2" fmla="*/ 2194560 w 4389120"/>
              <a:gd name="connsiteY2" fmla="*/ 2194560 h 4389120"/>
              <a:gd name="connsiteX3" fmla="*/ 337451 w 4389120"/>
              <a:gd name="connsiteY3" fmla="*/ 1025269 h 4389120"/>
              <a:gd name="connsiteX0" fmla="*/ 0 w 1857109"/>
              <a:gd name="connsiteY0" fmla="*/ 1025269 h 2199322"/>
              <a:gd name="connsiteX1" fmla="*/ 1857109 w 1857109"/>
              <a:gd name="connsiteY1" fmla="*/ 0 h 2199322"/>
              <a:gd name="connsiteX2" fmla="*/ 1857109 w 1857109"/>
              <a:gd name="connsiteY2" fmla="*/ 2199322 h 2199322"/>
              <a:gd name="connsiteX3" fmla="*/ 0 w 1857109"/>
              <a:gd name="connsiteY3" fmla="*/ 1025269 h 2199322"/>
            </a:gdLst>
            <a:ahLst/>
            <a:cxnLst>
              <a:cxn ang="0">
                <a:pos x="connsiteX0" y="connsiteY0"/>
              </a:cxn>
              <a:cxn ang="0">
                <a:pos x="connsiteX1" y="connsiteY1"/>
              </a:cxn>
              <a:cxn ang="0">
                <a:pos x="connsiteX2" y="connsiteY2"/>
              </a:cxn>
              <a:cxn ang="0">
                <a:pos x="connsiteX3" y="connsiteY3"/>
              </a:cxn>
            </a:cxnLst>
            <a:rect l="l" t="t" r="r" b="b"/>
            <a:pathLst>
              <a:path w="1857109" h="2199322">
                <a:moveTo>
                  <a:pt x="0" y="1025269"/>
                </a:moveTo>
                <a:cubicBezTo>
                  <a:pt x="401779" y="387150"/>
                  <a:pt x="1103039" y="0"/>
                  <a:pt x="1857109" y="0"/>
                </a:cubicBezTo>
                <a:lnTo>
                  <a:pt x="1857109" y="2199322"/>
                </a:lnTo>
                <a:lnTo>
                  <a:pt x="0" y="1025269"/>
                </a:lnTo>
                <a:close/>
              </a:path>
            </a:pathLst>
          </a:cu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4" name="TextBox 23"/>
          <p:cNvSpPr txBox="1"/>
          <p:nvPr/>
        </p:nvSpPr>
        <p:spPr>
          <a:xfrm>
            <a:off x="5735133" y="1304010"/>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1" name="Pie 10"/>
          <p:cNvSpPr/>
          <p:nvPr/>
        </p:nvSpPr>
        <p:spPr>
          <a:xfrm rot="5400000">
            <a:off x="5525102" y="1748979"/>
            <a:ext cx="3360573" cy="4388838"/>
          </a:xfrm>
          <a:custGeom>
            <a:avLst/>
            <a:gdLst>
              <a:gd name="connsiteX0" fmla="*/ 2230143 w 4389120"/>
              <a:gd name="connsiteY0" fmla="*/ 288 h 4389120"/>
              <a:gd name="connsiteX1" fmla="*/ 4273470 w 4389120"/>
              <a:gd name="connsiteY1" fmla="*/ 1491546 h 4389120"/>
              <a:gd name="connsiteX2" fmla="*/ 3554595 w 4389120"/>
              <a:gd name="connsiteY2" fmla="*/ 3916883 h 4389120"/>
              <a:gd name="connsiteX3" fmla="*/ 1028671 w 4389120"/>
              <a:gd name="connsiteY3" fmla="*/ 4053805 h 4389120"/>
              <a:gd name="connsiteX4" fmla="*/ 2194560 w 4389120"/>
              <a:gd name="connsiteY4" fmla="*/ 2194560 h 4389120"/>
              <a:gd name="connsiteX5" fmla="*/ 2230143 w 4389120"/>
              <a:gd name="connsiteY5" fmla="*/ 288 h 4389120"/>
              <a:gd name="connsiteX0" fmla="*/ 1201472 w 3360573"/>
              <a:gd name="connsiteY0" fmla="*/ 0 h 4388838"/>
              <a:gd name="connsiteX1" fmla="*/ 3244799 w 3360573"/>
              <a:gd name="connsiteY1" fmla="*/ 1491258 h 4388838"/>
              <a:gd name="connsiteX2" fmla="*/ 2525924 w 3360573"/>
              <a:gd name="connsiteY2" fmla="*/ 3916595 h 4388838"/>
              <a:gd name="connsiteX3" fmla="*/ 0 w 3360573"/>
              <a:gd name="connsiteY3" fmla="*/ 4053517 h 4388838"/>
              <a:gd name="connsiteX4" fmla="*/ 1163508 w 3360573"/>
              <a:gd name="connsiteY4" fmla="*/ 2191891 h 4388838"/>
              <a:gd name="connsiteX5" fmla="*/ 1201472 w 3360573"/>
              <a:gd name="connsiteY5" fmla="*/ 0 h 438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0573" h="4388838">
                <a:moveTo>
                  <a:pt x="1201472" y="0"/>
                </a:moveTo>
                <a:cubicBezTo>
                  <a:pt x="2129378" y="15047"/>
                  <a:pt x="2947511" y="612136"/>
                  <a:pt x="3244799" y="1491258"/>
                </a:cubicBezTo>
                <a:cubicBezTo>
                  <a:pt x="3542087" y="2370381"/>
                  <a:pt x="3254255" y="3341467"/>
                  <a:pt x="2525924" y="3916595"/>
                </a:cubicBezTo>
                <a:cubicBezTo>
                  <a:pt x="1797593" y="4491722"/>
                  <a:pt x="786232" y="4546545"/>
                  <a:pt x="0" y="4053517"/>
                </a:cubicBezTo>
                <a:lnTo>
                  <a:pt x="1163508" y="2191891"/>
                </a:lnTo>
                <a:cubicBezTo>
                  <a:pt x="1175369" y="1460467"/>
                  <a:pt x="1189611" y="731424"/>
                  <a:pt x="1201472" y="0"/>
                </a:cubicBezTo>
                <a:close/>
              </a:path>
            </a:pathLst>
          </a:cu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6" name="TextBox 25"/>
          <p:cNvSpPr txBox="1"/>
          <p:nvPr/>
        </p:nvSpPr>
        <p:spPr>
          <a:xfrm>
            <a:off x="6190071" y="3675735"/>
            <a:ext cx="1610056"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TRIBAL SHARES</a:t>
            </a:r>
          </a:p>
        </p:txBody>
      </p:sp>
      <p:sp>
        <p:nvSpPr>
          <p:cNvPr id="9" name="Pie 8"/>
          <p:cNvSpPr/>
          <p:nvPr/>
        </p:nvSpPr>
        <p:spPr>
          <a:xfrm rot="8941174">
            <a:off x="6858862" y="1021184"/>
            <a:ext cx="2200285" cy="3045948"/>
          </a:xfrm>
          <a:custGeom>
            <a:avLst/>
            <a:gdLst>
              <a:gd name="connsiteX0" fmla="*/ 1065836 w 4389120"/>
              <a:gd name="connsiteY0" fmla="*/ 4076600 h 4389120"/>
              <a:gd name="connsiteX1" fmla="*/ 60715 w 4389120"/>
              <a:gd name="connsiteY1" fmla="*/ 2707198 h 4389120"/>
              <a:gd name="connsiteX2" fmla="*/ 334073 w 4389120"/>
              <a:gd name="connsiteY2" fmla="*/ 1030652 h 4389120"/>
              <a:gd name="connsiteX3" fmla="*/ 2194560 w 4389120"/>
              <a:gd name="connsiteY3" fmla="*/ 2194560 h 4389120"/>
              <a:gd name="connsiteX4" fmla="*/ 1065836 w 4389120"/>
              <a:gd name="connsiteY4" fmla="*/ 4076600 h 4389120"/>
              <a:gd name="connsiteX0" fmla="*/ 1065843 w 2200285"/>
              <a:gd name="connsiteY0" fmla="*/ 3045948 h 3045948"/>
              <a:gd name="connsiteX1" fmla="*/ 60722 w 2200285"/>
              <a:gd name="connsiteY1" fmla="*/ 1676546 h 3045948"/>
              <a:gd name="connsiteX2" fmla="*/ 334080 w 2200285"/>
              <a:gd name="connsiteY2" fmla="*/ 0 h 3045948"/>
              <a:gd name="connsiteX3" fmla="*/ 2200285 w 2200285"/>
              <a:gd name="connsiteY3" fmla="*/ 1159010 h 3045948"/>
              <a:gd name="connsiteX4" fmla="*/ 1065843 w 2200285"/>
              <a:gd name="connsiteY4" fmla="*/ 3045948 h 3045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85" h="3045948">
                <a:moveTo>
                  <a:pt x="1065843" y="3045948"/>
                </a:moveTo>
                <a:cubicBezTo>
                  <a:pt x="560561" y="2742913"/>
                  <a:pt x="198353" y="2249431"/>
                  <a:pt x="60722" y="1676546"/>
                </a:cubicBezTo>
                <a:cubicBezTo>
                  <a:pt x="-76909" y="1103661"/>
                  <a:pt x="21599" y="499496"/>
                  <a:pt x="334080" y="0"/>
                </a:cubicBezTo>
                <a:lnTo>
                  <a:pt x="2200285" y="1159010"/>
                </a:lnTo>
                <a:lnTo>
                  <a:pt x="1065843" y="3045948"/>
                </a:ln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7" name="TextBox 26"/>
          <p:cNvSpPr txBox="1"/>
          <p:nvPr/>
        </p:nvSpPr>
        <p:spPr>
          <a:xfrm>
            <a:off x="7363995" y="1784070"/>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0" name="TextBox 29">
            <a:extLst>
              <a:ext uri="{FF2B5EF4-FFF2-40B4-BE49-F238E27FC236}">
                <a16:creationId xmlns:a16="http://schemas.microsoft.com/office/drawing/2014/main" id="{BBD2157E-1E39-43D2-82B0-2795691456CA}"/>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5" name="!!Safety">
            <a:extLst>
              <a:ext uri="{FF2B5EF4-FFF2-40B4-BE49-F238E27FC236}">
                <a16:creationId xmlns:a16="http://schemas.microsoft.com/office/drawing/2014/main" id="{0E3CC2B4-EEBD-412D-A4C7-BD27EB9AFCEA}"/>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PP">
            <a:extLst>
              <a:ext uri="{FF2B5EF4-FFF2-40B4-BE49-F238E27FC236}">
                <a16:creationId xmlns:a16="http://schemas.microsoft.com/office/drawing/2014/main" id="{242488DF-7E2C-489B-9B84-3C229EFBA016}"/>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nning">
            <a:extLst>
              <a:ext uri="{FF2B5EF4-FFF2-40B4-BE49-F238E27FC236}">
                <a16:creationId xmlns:a16="http://schemas.microsoft.com/office/drawing/2014/main" id="{D62CBC0F-1BBF-404B-AC11-D1B212098B11}"/>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MO">
            <a:extLst>
              <a:ext uri="{FF2B5EF4-FFF2-40B4-BE49-F238E27FC236}">
                <a16:creationId xmlns:a16="http://schemas.microsoft.com/office/drawing/2014/main" id="{2424627E-46B7-4297-8CA6-52E5FEA4F977}"/>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B6075FFB-3BB8-4C45-9410-B880E9101C9E}"/>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5" name="TextBox 34">
            <a:extLst>
              <a:ext uri="{FF2B5EF4-FFF2-40B4-BE49-F238E27FC236}">
                <a16:creationId xmlns:a16="http://schemas.microsoft.com/office/drawing/2014/main" id="{A6F723EF-1C5E-4BE5-B3D7-DC9FB54CD975}"/>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36" name="TextBox 35">
            <a:extLst>
              <a:ext uri="{FF2B5EF4-FFF2-40B4-BE49-F238E27FC236}">
                <a16:creationId xmlns:a16="http://schemas.microsoft.com/office/drawing/2014/main" id="{F0A6076F-7049-48BF-BC10-206C5B61B64E}"/>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7" name="TextBox 36">
            <a:extLst>
              <a:ext uri="{FF2B5EF4-FFF2-40B4-BE49-F238E27FC236}">
                <a16:creationId xmlns:a16="http://schemas.microsoft.com/office/drawing/2014/main" id="{549B2D21-7937-47F0-89C1-B8CAC2AA4A23}"/>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28" name="Rectangle 27"/>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TextBox 30">
            <a:extLst>
              <a:ext uri="{FF2B5EF4-FFF2-40B4-BE49-F238E27FC236}">
                <a16:creationId xmlns:a16="http://schemas.microsoft.com/office/drawing/2014/main" id="{9D126458-0477-42AC-ADB0-0F32A4615800}"/>
              </a:ext>
            </a:extLst>
          </p:cNvPr>
          <p:cNvSpPr txBox="1"/>
          <p:nvPr/>
        </p:nvSpPr>
        <p:spPr>
          <a:xfrm>
            <a:off x="1841353" y="2541219"/>
            <a:ext cx="3166045" cy="2308324"/>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SHARES INCLUDE </a:t>
            </a:r>
            <a:r>
              <a:rPr lang="en-US" sz="2400" dirty="0">
                <a:solidFill>
                  <a:srgbClr val="E0A4BE"/>
                </a:solidFill>
                <a:effectLst>
                  <a:glow rad="139700">
                    <a:srgbClr val="3C3B45">
                      <a:alpha val="60000"/>
                    </a:srgbClr>
                  </a:glow>
                </a:effectLst>
              </a:rPr>
              <a:t>TRANSITION FUNDING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FDA66B"/>
                </a:solidFill>
                <a:effectLst>
                  <a:glow rad="139700">
                    <a:srgbClr val="3C3B45">
                      <a:alpha val="60000"/>
                    </a:srgbClr>
                  </a:glow>
                </a:effectLst>
              </a:rPr>
              <a:t>FORMULA TRIBAL SHARES</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95C2EB"/>
                </a:solidFill>
                <a:effectLst>
                  <a:glow rad="139700">
                    <a:srgbClr val="3C3B45">
                      <a:alpha val="60000"/>
                    </a:srgbClr>
                  </a:glow>
                </a:effectLst>
              </a:rPr>
              <a:t>TRIBAL SUPPLEMENTAL FUNDING</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2067675081"/>
      </p:ext>
    </p:ext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4165803117"/>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a:graphicFrameLocks/>
          </p:cNvGraphicFramePr>
          <p:nvPr>
            <p:extLst>
              <p:ext uri="{D42A27DB-BD31-4B8C-83A1-F6EECF244321}">
                <p14:modId xmlns:p14="http://schemas.microsoft.com/office/powerpoint/2010/main" val="3642663167"/>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60" name="Pie 2"/>
          <p:cNvSpPr/>
          <p:nvPr/>
        </p:nvSpPr>
        <p:spPr>
          <a:xfrm>
            <a:off x="5752994" y="23368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1" name="TextBox 60"/>
          <p:cNvSpPr txBox="1"/>
          <p:nvPr/>
        </p:nvSpPr>
        <p:spPr>
          <a:xfrm>
            <a:off x="5863320" y="3056539"/>
            <a:ext cx="1882468" cy="138338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Tree>
    <p:extLst>
      <p:ext uri="{BB962C8B-B14F-4D97-AF65-F5344CB8AC3E}">
        <p14:creationId xmlns:p14="http://schemas.microsoft.com/office/powerpoint/2010/main" val="25960316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02553541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122952712"/>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a:graphicFrameLocks/>
          </p:cNvGraphicFramePr>
          <p:nvPr>
            <p:extLst>
              <p:ext uri="{D42A27DB-BD31-4B8C-83A1-F6EECF244321}">
                <p14:modId xmlns:p14="http://schemas.microsoft.com/office/powerpoint/2010/main" val="3543876648"/>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23"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37897423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993335026"/>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391683094"/>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a:graphicFrameLocks/>
          </p:cNvGraphicFramePr>
          <p:nvPr>
            <p:extLst>
              <p:ext uri="{D42A27DB-BD31-4B8C-83A1-F6EECF244321}">
                <p14:modId xmlns:p14="http://schemas.microsoft.com/office/powerpoint/2010/main" val="3533037809"/>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46" name="Pie 1"/>
          <p:cNvSpPr/>
          <p:nvPr/>
        </p:nvSpPr>
        <p:spPr>
          <a:xfrm>
            <a:off x="6098891" y="2589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1"/>
          <p:cNvSpPr/>
          <p:nvPr/>
        </p:nvSpPr>
        <p:spPr>
          <a:xfrm>
            <a:off x="6251291" y="2741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1"/>
          <p:cNvSpPr/>
          <p:nvPr/>
        </p:nvSpPr>
        <p:spPr>
          <a:xfrm>
            <a:off x="6403691" y="2894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1"/>
          <p:cNvSpPr/>
          <p:nvPr/>
        </p:nvSpPr>
        <p:spPr>
          <a:xfrm>
            <a:off x="6556091" y="30467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1"/>
          <p:cNvSpPr/>
          <p:nvPr/>
        </p:nvSpPr>
        <p:spPr>
          <a:xfrm>
            <a:off x="6708491" y="31991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Pie 1"/>
          <p:cNvSpPr/>
          <p:nvPr/>
        </p:nvSpPr>
        <p:spPr>
          <a:xfrm>
            <a:off x="6860891" y="3351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Pie 1"/>
          <p:cNvSpPr/>
          <p:nvPr/>
        </p:nvSpPr>
        <p:spPr>
          <a:xfrm>
            <a:off x="7013291" y="3503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3" name="Pie 1"/>
          <p:cNvSpPr/>
          <p:nvPr/>
        </p:nvSpPr>
        <p:spPr>
          <a:xfrm>
            <a:off x="7165691" y="3656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4" name="Pie 1"/>
          <p:cNvSpPr/>
          <p:nvPr/>
        </p:nvSpPr>
        <p:spPr>
          <a:xfrm>
            <a:off x="6793729" y="2642566"/>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5" name="Pie 1"/>
          <p:cNvSpPr/>
          <p:nvPr/>
        </p:nvSpPr>
        <p:spPr>
          <a:xfrm>
            <a:off x="6886604" y="27779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6" name="Pie 1"/>
          <p:cNvSpPr/>
          <p:nvPr/>
        </p:nvSpPr>
        <p:spPr>
          <a:xfrm>
            <a:off x="7013291" y="29303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7" name="Pie 1"/>
          <p:cNvSpPr/>
          <p:nvPr/>
        </p:nvSpPr>
        <p:spPr>
          <a:xfrm>
            <a:off x="7139978" y="3071778"/>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8" name="Pie 1"/>
          <p:cNvSpPr/>
          <p:nvPr/>
        </p:nvSpPr>
        <p:spPr>
          <a:xfrm>
            <a:off x="5821574" y="2290296"/>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0" name="TextBox 59"/>
          <p:cNvSpPr txBox="1"/>
          <p:nvPr/>
        </p:nvSpPr>
        <p:spPr>
          <a:xfrm>
            <a:off x="5981992" y="2816862"/>
            <a:ext cx="1655856" cy="88781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2023523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44598926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977508870"/>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42919099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Chart 44"/>
          <p:cNvGraphicFramePr>
            <a:graphicFrameLocks/>
          </p:cNvGraphicFramePr>
          <p:nvPr>
            <p:extLst>
              <p:ext uri="{D42A27DB-BD31-4B8C-83A1-F6EECF244321}">
                <p14:modId xmlns:p14="http://schemas.microsoft.com/office/powerpoint/2010/main" val="1993075738"/>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5"/>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Tree>
    <p:extLst>
      <p:ext uri="{BB962C8B-B14F-4D97-AF65-F5344CB8AC3E}">
        <p14:creationId xmlns:p14="http://schemas.microsoft.com/office/powerpoint/2010/main" val="2937505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054111202"/>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713263"/>
      </p:ext>
    </p:extLst>
  </p:cSld>
  <p:clrMapOvr>
    <a:masterClrMapping/>
  </p:clrMapOvr>
  <mc:AlternateContent xmlns:mc="http://schemas.openxmlformats.org/markup-compatibility/2006">
    <mc:Choice xmlns:p14="http://schemas.microsoft.com/office/powerpoint/2010/main" Requires="p14">
      <p:transition spd="slow" p14:dur="6000">
        <p:fade/>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946760953"/>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sp>
        <p:nvSpPr>
          <p:cNvPr id="46" name="Oval 45"/>
          <p:cNvSpPr/>
          <p:nvPr/>
        </p:nvSpPr>
        <p:spPr>
          <a:xfrm>
            <a:off x="6015326" y="2858019"/>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Box 46"/>
          <p:cNvSpPr txBox="1"/>
          <p:nvPr/>
        </p:nvSpPr>
        <p:spPr>
          <a:xfrm>
            <a:off x="6112279" y="2935059"/>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Tree>
    <p:extLst>
      <p:ext uri="{BB962C8B-B14F-4D97-AF65-F5344CB8AC3E}">
        <p14:creationId xmlns:p14="http://schemas.microsoft.com/office/powerpoint/2010/main" val="7576758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Chart 4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620557766"/>
              </p:ext>
            </p:extLst>
          </p:nvPr>
        </p:nvGraphicFramePr>
        <p:xfrm>
          <a:off x="2743200" y="2216857"/>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46" name="Oval 45"/>
          <p:cNvSpPr/>
          <p:nvPr/>
        </p:nvSpPr>
        <p:spPr>
          <a:xfrm>
            <a:off x="6015326" y="2858019"/>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Box 46"/>
          <p:cNvSpPr txBox="1"/>
          <p:nvPr/>
        </p:nvSpPr>
        <p:spPr>
          <a:xfrm>
            <a:off x="6112279" y="2935059"/>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Tree>
    <p:extLst>
      <p:ext uri="{BB962C8B-B14F-4D97-AF65-F5344CB8AC3E}">
        <p14:creationId xmlns:p14="http://schemas.microsoft.com/office/powerpoint/2010/main" val="3710078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8">
                                            <p:graphicEl>
                                              <a:chart seriesIdx="-3" categoryIdx="-3" bldStep="gridLegend"/>
                                            </p:graphicEl>
                                          </p:spTgt>
                                        </p:tgtEl>
                                        <p:attrNameLst>
                                          <p:attrName>style.visibility</p:attrName>
                                        </p:attrNameLst>
                                      </p:cBhvr>
                                      <p:to>
                                        <p:strVal val="visible"/>
                                      </p:to>
                                    </p:set>
                                    <p:animEffect transition="in" filter="wipe(down)">
                                      <p:cBhvr>
                                        <p:cTn id="7" dur="1500"/>
                                        <p:tgtEl>
                                          <p:spTgt spid="48">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graphicEl>
                                              <a:chart seriesIdx="0" categoryIdx="-4" bldStep="series"/>
                                            </p:graphicEl>
                                          </p:spTgt>
                                        </p:tgtEl>
                                        <p:attrNameLst>
                                          <p:attrName>style.visibility</p:attrName>
                                        </p:attrNameLst>
                                      </p:cBhvr>
                                      <p:to>
                                        <p:strVal val="visible"/>
                                      </p:to>
                                    </p:set>
                                    <p:animEffect transition="in" filter="wipe(down)">
                                      <p:cBhvr>
                                        <p:cTn id="10" dur="1500"/>
                                        <p:tgtEl>
                                          <p:spTgt spid="48">
                                            <p:graphicEl>
                                              <a:chart seriesIdx="0" categoryIdx="-4" bldStep="series"/>
                                            </p:graphicEl>
                                          </p:spTgt>
                                        </p:tgtEl>
                                      </p:cBhvr>
                                    </p:animEffect>
                                  </p:childTnLst>
                                </p:cTn>
                              </p:par>
                              <p:par>
                                <p:cTn id="11" presetID="53" presetClass="exit" presetSubtype="32" fill="hold" grpId="0" nodeType="withEffect">
                                  <p:stCondLst>
                                    <p:cond delay="0"/>
                                  </p:stCondLst>
                                  <p:childTnLst>
                                    <p:anim calcmode="lin" valueType="num">
                                      <p:cBhvr>
                                        <p:cTn id="12" dur="1500"/>
                                        <p:tgtEl>
                                          <p:spTgt spid="47"/>
                                        </p:tgtEl>
                                        <p:attrNameLst>
                                          <p:attrName>ppt_w</p:attrName>
                                        </p:attrNameLst>
                                      </p:cBhvr>
                                      <p:tavLst>
                                        <p:tav tm="0">
                                          <p:val>
                                            <p:strVal val="ppt_w"/>
                                          </p:val>
                                        </p:tav>
                                        <p:tav tm="100000">
                                          <p:val>
                                            <p:fltVal val="0"/>
                                          </p:val>
                                        </p:tav>
                                      </p:tavLst>
                                    </p:anim>
                                    <p:anim calcmode="lin" valueType="num">
                                      <p:cBhvr>
                                        <p:cTn id="13" dur="1500"/>
                                        <p:tgtEl>
                                          <p:spTgt spid="47"/>
                                        </p:tgtEl>
                                        <p:attrNameLst>
                                          <p:attrName>ppt_h</p:attrName>
                                        </p:attrNameLst>
                                      </p:cBhvr>
                                      <p:tavLst>
                                        <p:tav tm="0">
                                          <p:val>
                                            <p:strVal val="ppt_h"/>
                                          </p:val>
                                        </p:tav>
                                        <p:tav tm="100000">
                                          <p:val>
                                            <p:fltVal val="0"/>
                                          </p:val>
                                        </p:tav>
                                      </p:tavLst>
                                    </p:anim>
                                    <p:animEffect transition="out" filter="fade">
                                      <p:cBhvr>
                                        <p:cTn id="14" dur="1500"/>
                                        <p:tgtEl>
                                          <p:spTgt spid="47"/>
                                        </p:tgtEl>
                                      </p:cBhvr>
                                    </p:animEffect>
                                    <p:set>
                                      <p:cBhvr>
                                        <p:cTn id="15" dur="1" fill="hold">
                                          <p:stCondLst>
                                            <p:cond delay="1499"/>
                                          </p:stCondLst>
                                        </p:cTn>
                                        <p:tgtEl>
                                          <p:spTgt spid="4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1500"/>
                                        <p:tgtEl>
                                          <p:spTgt spid="46"/>
                                        </p:tgtEl>
                                        <p:attrNameLst>
                                          <p:attrName>ppt_w</p:attrName>
                                        </p:attrNameLst>
                                      </p:cBhvr>
                                      <p:tavLst>
                                        <p:tav tm="0">
                                          <p:val>
                                            <p:strVal val="ppt_w"/>
                                          </p:val>
                                        </p:tav>
                                        <p:tav tm="100000">
                                          <p:val>
                                            <p:fltVal val="0"/>
                                          </p:val>
                                        </p:tav>
                                      </p:tavLst>
                                    </p:anim>
                                    <p:anim calcmode="lin" valueType="num">
                                      <p:cBhvr>
                                        <p:cTn id="18" dur="1500"/>
                                        <p:tgtEl>
                                          <p:spTgt spid="46"/>
                                        </p:tgtEl>
                                        <p:attrNameLst>
                                          <p:attrName>ppt_h</p:attrName>
                                        </p:attrNameLst>
                                      </p:cBhvr>
                                      <p:tavLst>
                                        <p:tav tm="0">
                                          <p:val>
                                            <p:strVal val="ppt_h"/>
                                          </p:val>
                                        </p:tav>
                                        <p:tav tm="100000">
                                          <p:val>
                                            <p:fltVal val="0"/>
                                          </p:val>
                                        </p:tav>
                                      </p:tavLst>
                                    </p:anim>
                                    <p:animEffect transition="out" filter="fade">
                                      <p:cBhvr>
                                        <p:cTn id="19" dur="1500"/>
                                        <p:tgtEl>
                                          <p:spTgt spid="46"/>
                                        </p:tgtEl>
                                      </p:cBhvr>
                                    </p:animEffect>
                                    <p:set>
                                      <p:cBhvr>
                                        <p:cTn id="20" dur="1" fill="hold">
                                          <p:stCondLst>
                                            <p:cond delay="1499"/>
                                          </p:stCondLst>
                                        </p:cTn>
                                        <p:tgtEl>
                                          <p:spTgt spid="46"/>
                                        </p:tgtEl>
                                        <p:attrNameLst>
                                          <p:attrName>style.visibility</p:attrName>
                                        </p:attrNameLst>
                                      </p:cBhvr>
                                      <p:to>
                                        <p:strVal val="hidden"/>
                                      </p:to>
                                    </p:set>
                                  </p:childTnLst>
                                </p:cTn>
                              </p:par>
                              <p:par>
                                <p:cTn id="21" presetID="22" presetClass="exit" presetSubtype="1" fill="hold" grpId="0" nodeType="withEffect">
                                  <p:stCondLst>
                                    <p:cond delay="0"/>
                                  </p:stCondLst>
                                  <p:childTnLst>
                                    <p:animEffect transition="out" filter="wipe(up)">
                                      <p:cBhvr>
                                        <p:cTn id="22" dur="1500"/>
                                        <p:tgtEl>
                                          <p:spTgt spid="58"/>
                                        </p:tgtEl>
                                      </p:cBhvr>
                                    </p:animEffect>
                                    <p:set>
                                      <p:cBhvr>
                                        <p:cTn id="23" dur="1" fill="hold">
                                          <p:stCondLst>
                                            <p:cond delay="1499"/>
                                          </p:stCondLst>
                                        </p:cTn>
                                        <p:tgtEl>
                                          <p:spTgt spid="58"/>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3000"/>
                                        <p:tgtEl>
                                          <p:spTgt spid="47"/>
                                        </p:tgtEl>
                                        <p:attrNameLst>
                                          <p:attrName>ppt_x</p:attrName>
                                        </p:attrNameLst>
                                      </p:cBhvr>
                                      <p:tavLst>
                                        <p:tav tm="0">
                                          <p:val>
                                            <p:strVal val="ppt_x"/>
                                          </p:val>
                                        </p:tav>
                                        <p:tav tm="100000">
                                          <p:val>
                                            <p:strVal val="ppt_x"/>
                                          </p:val>
                                        </p:tav>
                                      </p:tavLst>
                                    </p:anim>
                                    <p:anim calcmode="lin" valueType="num">
                                      <p:cBhvr additive="base">
                                        <p:cTn id="26" dur="3000"/>
                                        <p:tgtEl>
                                          <p:spTgt spid="47"/>
                                        </p:tgtEl>
                                        <p:attrNameLst>
                                          <p:attrName>ppt_y</p:attrName>
                                        </p:attrNameLst>
                                      </p:cBhvr>
                                      <p:tavLst>
                                        <p:tav tm="0">
                                          <p:val>
                                            <p:strVal val="ppt_y"/>
                                          </p:val>
                                        </p:tav>
                                        <p:tav tm="100000">
                                          <p:val>
                                            <p:strVal val="1+ppt_h/2"/>
                                          </p:val>
                                        </p:tav>
                                      </p:tavLst>
                                    </p:anim>
                                    <p:set>
                                      <p:cBhvr>
                                        <p:cTn id="27" dur="1" fill="hold">
                                          <p:stCondLst>
                                            <p:cond delay="2999"/>
                                          </p:stCondLst>
                                        </p:cTn>
                                        <p:tgtEl>
                                          <p:spTgt spid="47"/>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3000"/>
                                        <p:tgtEl>
                                          <p:spTgt spid="46"/>
                                        </p:tgtEl>
                                        <p:attrNameLst>
                                          <p:attrName>ppt_x</p:attrName>
                                        </p:attrNameLst>
                                      </p:cBhvr>
                                      <p:tavLst>
                                        <p:tav tm="0">
                                          <p:val>
                                            <p:strVal val="ppt_x"/>
                                          </p:val>
                                        </p:tav>
                                        <p:tav tm="100000">
                                          <p:val>
                                            <p:strVal val="ppt_x"/>
                                          </p:val>
                                        </p:tav>
                                      </p:tavLst>
                                    </p:anim>
                                    <p:anim calcmode="lin" valueType="num">
                                      <p:cBhvr additive="base">
                                        <p:cTn id="30" dur="3000"/>
                                        <p:tgtEl>
                                          <p:spTgt spid="46"/>
                                        </p:tgtEl>
                                        <p:attrNameLst>
                                          <p:attrName>ppt_y</p:attrName>
                                        </p:attrNameLst>
                                      </p:cBhvr>
                                      <p:tavLst>
                                        <p:tav tm="0">
                                          <p:val>
                                            <p:strVal val="ppt_y"/>
                                          </p:val>
                                        </p:tav>
                                        <p:tav tm="100000">
                                          <p:val>
                                            <p:strVal val="1+ppt_h/2"/>
                                          </p:val>
                                        </p:tav>
                                      </p:tavLst>
                                    </p:anim>
                                    <p:set>
                                      <p:cBhvr>
                                        <p:cTn id="31" dur="1" fill="hold">
                                          <p:stCondLst>
                                            <p:cond delay="29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p:bldAsOne/>
      </p:bldGraphic>
      <p:bldGraphic spid="48" grpId="0">
        <p:bldSub>
          <a:bldChart bld="series"/>
        </p:bldSub>
      </p:bldGraphic>
      <p:bldP spid="46" grpId="0" animBg="1"/>
      <p:bldP spid="46" grpId="1" animBg="1"/>
      <p:bldP spid="47" grpId="0"/>
      <p:bldP spid="47"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4" name="TextBox 43"/>
          <p:cNvSpPr txBox="1"/>
          <p:nvPr/>
        </p:nvSpPr>
        <p:spPr>
          <a:xfrm>
            <a:off x="4622129" y="961569"/>
            <a:ext cx="3152914"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AMONG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BIA REGIONS</a:t>
            </a:r>
          </a:p>
        </p:txBody>
      </p:sp>
      <p:graphicFrame>
        <p:nvGraphicFramePr>
          <p:cNvPr id="48" name="Chart 47">
            <a:extLst>
              <a:ext uri="{FF2B5EF4-FFF2-40B4-BE49-F238E27FC236}">
                <a16:creationId xmlns:a16="http://schemas.microsoft.com/office/drawing/2014/main" id="{84025340-36D9-494F-97A1-31F290026870}"/>
              </a:ext>
            </a:extLst>
          </p:cNvPr>
          <p:cNvGraphicFramePr>
            <a:graphicFrameLocks/>
          </p:cNvGraphicFramePr>
          <p:nvPr/>
        </p:nvGraphicFramePr>
        <p:xfrm>
          <a:off x="2743200" y="2216857"/>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Tree>
    <p:extLst>
      <p:ext uri="{BB962C8B-B14F-4D97-AF65-F5344CB8AC3E}">
        <p14:creationId xmlns:p14="http://schemas.microsoft.com/office/powerpoint/2010/main" val="2077155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338576" y="2619688"/>
            <a:ext cx="10390986"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IF THE TOTAL TRIBAL TRANSPORTATION PROGRAM ALLOCATION IS $600,000,000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THE SUPPLEMENTAL FUNDING SET ASIDE IS $123,125,000. </a:t>
            </a:r>
          </a:p>
        </p:txBody>
      </p:sp>
      <p:sp>
        <p:nvSpPr>
          <p:cNvPr id="43" name="Rectangle: Rounded Corners 42">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5350510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ext uri="{D42A27DB-BD31-4B8C-83A1-F6EECF244321}">
                <p14:modId xmlns:p14="http://schemas.microsoft.com/office/powerpoint/2010/main" val="4253284742"/>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Pie 3"/>
          <p:cNvSpPr/>
          <p:nvPr/>
        </p:nvSpPr>
        <p:spPr>
          <a:xfrm>
            <a:off x="5926730" y="2584787"/>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TextBox 46"/>
          <p:cNvSpPr txBox="1"/>
          <p:nvPr/>
        </p:nvSpPr>
        <p:spPr>
          <a:xfrm>
            <a:off x="6043471" y="3057303"/>
            <a:ext cx="1522166" cy="993636"/>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43" name="TextBox 42"/>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8" name="Rectangle: Rounded Corners 47">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1" name="Pie 2"/>
          <p:cNvSpPr/>
          <p:nvPr/>
        </p:nvSpPr>
        <p:spPr>
          <a:xfrm>
            <a:off x="9637533" y="401261"/>
            <a:ext cx="692791" cy="692791"/>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2" name="TextBox 11"/>
          <p:cNvSpPr txBox="1"/>
          <p:nvPr/>
        </p:nvSpPr>
        <p:spPr>
          <a:xfrm>
            <a:off x="9682402" y="610787"/>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13"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4" name="TextBox 13"/>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36574902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10" name="Pie 9"/>
          <p:cNvSpPr/>
          <p:nvPr/>
        </p:nvSpPr>
        <p:spPr>
          <a:xfrm>
            <a:off x="2381362" y="396188"/>
            <a:ext cx="1755882" cy="1755879"/>
          </a:xfrm>
          <a:custGeom>
            <a:avLst/>
            <a:gdLst>
              <a:gd name="connsiteX0" fmla="*/ 134980 w 1755648"/>
              <a:gd name="connsiteY0" fmla="*/ 410108 h 1755648"/>
              <a:gd name="connsiteX1" fmla="*/ 1344328 w 1755648"/>
              <a:gd name="connsiteY1" fmla="*/ 134219 h 1755648"/>
              <a:gd name="connsiteX2" fmla="*/ 1622188 w 1755648"/>
              <a:gd name="connsiteY2" fmla="*/ 1343116 h 1755648"/>
              <a:gd name="connsiteX3" fmla="*/ 413746 w 1755648"/>
              <a:gd name="connsiteY3" fmla="*/ 1622946 h 1755648"/>
              <a:gd name="connsiteX4" fmla="*/ 131946 w 1755648"/>
              <a:gd name="connsiteY4" fmla="*/ 414962 h 1755648"/>
              <a:gd name="connsiteX5" fmla="*/ 877824 w 1755648"/>
              <a:gd name="connsiteY5" fmla="*/ 877824 h 1755648"/>
              <a:gd name="connsiteX6" fmla="*/ 134980 w 1755648"/>
              <a:gd name="connsiteY6" fmla="*/ 410108 h 1755648"/>
              <a:gd name="connsiteX0" fmla="*/ 135099 w 1755882"/>
              <a:gd name="connsiteY0" fmla="*/ 410222 h 1755879"/>
              <a:gd name="connsiteX1" fmla="*/ 1344447 w 1755882"/>
              <a:gd name="connsiteY1" fmla="*/ 134333 h 1755879"/>
              <a:gd name="connsiteX2" fmla="*/ 1622307 w 1755882"/>
              <a:gd name="connsiteY2" fmla="*/ 1343230 h 1755879"/>
              <a:gd name="connsiteX3" fmla="*/ 413865 w 1755882"/>
              <a:gd name="connsiteY3" fmla="*/ 1623060 h 1755879"/>
              <a:gd name="connsiteX4" fmla="*/ 132065 w 1755882"/>
              <a:gd name="connsiteY4" fmla="*/ 415076 h 1755879"/>
              <a:gd name="connsiteX5" fmla="*/ 877943 w 1755882"/>
              <a:gd name="connsiteY5" fmla="*/ 877938 h 1755879"/>
              <a:gd name="connsiteX6" fmla="*/ 135099 w 1755882"/>
              <a:gd name="connsiteY6" fmla="*/ 410222 h 1755879"/>
              <a:gd name="connsiteX0" fmla="*/ 135099 w 1755882"/>
              <a:gd name="connsiteY0" fmla="*/ 410222 h 1755879"/>
              <a:gd name="connsiteX1" fmla="*/ 1344447 w 1755882"/>
              <a:gd name="connsiteY1" fmla="*/ 134333 h 1755879"/>
              <a:gd name="connsiteX2" fmla="*/ 1622307 w 1755882"/>
              <a:gd name="connsiteY2" fmla="*/ 1343230 h 1755879"/>
              <a:gd name="connsiteX3" fmla="*/ 413865 w 1755882"/>
              <a:gd name="connsiteY3" fmla="*/ 1623060 h 1755879"/>
              <a:gd name="connsiteX4" fmla="*/ 132065 w 1755882"/>
              <a:gd name="connsiteY4" fmla="*/ 415076 h 1755879"/>
              <a:gd name="connsiteX5" fmla="*/ 877943 w 1755882"/>
              <a:gd name="connsiteY5" fmla="*/ 877938 h 1755879"/>
              <a:gd name="connsiteX6" fmla="*/ 135099 w 1755882"/>
              <a:gd name="connsiteY6" fmla="*/ 410222 h 1755879"/>
              <a:gd name="connsiteX0" fmla="*/ 135099 w 1755882"/>
              <a:gd name="connsiteY0" fmla="*/ 410222 h 1755879"/>
              <a:gd name="connsiteX1" fmla="*/ 1344447 w 1755882"/>
              <a:gd name="connsiteY1" fmla="*/ 134333 h 1755879"/>
              <a:gd name="connsiteX2" fmla="*/ 1622307 w 1755882"/>
              <a:gd name="connsiteY2" fmla="*/ 1343230 h 1755879"/>
              <a:gd name="connsiteX3" fmla="*/ 413865 w 1755882"/>
              <a:gd name="connsiteY3" fmla="*/ 1623060 h 1755879"/>
              <a:gd name="connsiteX4" fmla="*/ 132065 w 1755882"/>
              <a:gd name="connsiteY4" fmla="*/ 415076 h 1755879"/>
              <a:gd name="connsiteX5" fmla="*/ 135099 w 1755882"/>
              <a:gd name="connsiteY5" fmla="*/ 410222 h 175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82" h="1755879">
                <a:moveTo>
                  <a:pt x="135099" y="410222"/>
                </a:moveTo>
                <a:cubicBezTo>
                  <a:pt x="393114" y="434"/>
                  <a:pt x="934239" y="-123013"/>
                  <a:pt x="1344447" y="134333"/>
                </a:cubicBezTo>
                <a:cubicBezTo>
                  <a:pt x="1754655" y="391680"/>
                  <a:pt x="1878984" y="932603"/>
                  <a:pt x="1622307" y="1343230"/>
                </a:cubicBezTo>
                <a:cubicBezTo>
                  <a:pt x="1365630" y="1753857"/>
                  <a:pt x="824910" y="1879068"/>
                  <a:pt x="413865" y="1623060"/>
                </a:cubicBezTo>
                <a:cubicBezTo>
                  <a:pt x="2820" y="1367052"/>
                  <a:pt x="-123272" y="826538"/>
                  <a:pt x="132065" y="415076"/>
                </a:cubicBezTo>
                <a:lnTo>
                  <a:pt x="135099" y="410222"/>
                </a:lnTo>
                <a:close/>
              </a:path>
            </a:pathLst>
          </a:cu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11" name="Pie 10"/>
          <p:cNvSpPr/>
          <p:nvPr/>
        </p:nvSpPr>
        <p:spPr>
          <a:xfrm rot="5400000">
            <a:off x="4702741" y="396303"/>
            <a:ext cx="3383282" cy="3383280"/>
          </a:xfrm>
          <a:custGeom>
            <a:avLst/>
            <a:gdLst>
              <a:gd name="connsiteX0" fmla="*/ 1719068 w 3383280"/>
              <a:gd name="connsiteY0" fmla="*/ 222 h 3383280"/>
              <a:gd name="connsiteX1" fmla="*/ 3383139 w 3383280"/>
              <a:gd name="connsiteY1" fmla="*/ 1713474 h 3383280"/>
              <a:gd name="connsiteX2" fmla="*/ 1675399 w 3383280"/>
              <a:gd name="connsiteY2" fmla="*/ 3383201 h 3383280"/>
              <a:gd name="connsiteX3" fmla="*/ 34 w 3383280"/>
              <a:gd name="connsiteY3" fmla="*/ 1680991 h 3383280"/>
              <a:gd name="connsiteX4" fmla="*/ 1696695 w 3383280"/>
              <a:gd name="connsiteY4" fmla="*/ 7 h 3383280"/>
              <a:gd name="connsiteX5" fmla="*/ 1691640 w 3383280"/>
              <a:gd name="connsiteY5" fmla="*/ 1691640 h 3383280"/>
              <a:gd name="connsiteX6" fmla="*/ 1719068 w 3383280"/>
              <a:gd name="connsiteY6" fmla="*/ 222 h 3383280"/>
              <a:gd name="connsiteX0" fmla="*/ 1719068 w 3383282"/>
              <a:gd name="connsiteY0" fmla="*/ 222 h 3383280"/>
              <a:gd name="connsiteX1" fmla="*/ 3383139 w 3383282"/>
              <a:gd name="connsiteY1" fmla="*/ 1713474 h 3383280"/>
              <a:gd name="connsiteX2" fmla="*/ 1675399 w 3383282"/>
              <a:gd name="connsiteY2" fmla="*/ 3383201 h 3383280"/>
              <a:gd name="connsiteX3" fmla="*/ 34 w 3383282"/>
              <a:gd name="connsiteY3" fmla="*/ 1680991 h 3383280"/>
              <a:gd name="connsiteX4" fmla="*/ 1696695 w 3383282"/>
              <a:gd name="connsiteY4" fmla="*/ 7 h 3383280"/>
              <a:gd name="connsiteX5" fmla="*/ 1719068 w 3383282"/>
              <a:gd name="connsiteY5" fmla="*/ 222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282" h="3383280">
                <a:moveTo>
                  <a:pt x="1719068" y="222"/>
                </a:moveTo>
                <a:cubicBezTo>
                  <a:pt x="2651029" y="15335"/>
                  <a:pt x="3395170" y="781469"/>
                  <a:pt x="3383139" y="1713474"/>
                </a:cubicBezTo>
                <a:cubicBezTo>
                  <a:pt x="3371108" y="2645480"/>
                  <a:pt x="2607439" y="3392150"/>
                  <a:pt x="1675399" y="3383201"/>
                </a:cubicBezTo>
                <a:cubicBezTo>
                  <a:pt x="743359" y="3374252"/>
                  <a:pt x="-5833" y="2613056"/>
                  <a:pt x="34" y="1680991"/>
                </a:cubicBezTo>
                <a:cubicBezTo>
                  <a:pt x="5901" y="748926"/>
                  <a:pt x="764616" y="-2778"/>
                  <a:pt x="1696695" y="7"/>
                </a:cubicBezTo>
                <a:lnTo>
                  <a:pt x="1719068" y="222"/>
                </a:lnTo>
                <a:close/>
              </a:path>
            </a:pathLst>
          </a:custGeom>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9" name="Pie 8"/>
          <p:cNvSpPr/>
          <p:nvPr/>
        </p:nvSpPr>
        <p:spPr>
          <a:xfrm rot="8941174">
            <a:off x="8875552" y="398589"/>
            <a:ext cx="2194896" cy="2194902"/>
          </a:xfrm>
          <a:custGeom>
            <a:avLst/>
            <a:gdLst>
              <a:gd name="connsiteX0" fmla="*/ 532918 w 2194560"/>
              <a:gd name="connsiteY0" fmla="*/ 2038300 h 2194560"/>
              <a:gd name="connsiteX1" fmla="*/ 154702 w 2194560"/>
              <a:gd name="connsiteY1" fmla="*/ 535524 h 2194560"/>
              <a:gd name="connsiteX2" fmla="*/ 1656425 w 2194560"/>
              <a:gd name="connsiteY2" fmla="*/ 153150 h 2194560"/>
              <a:gd name="connsiteX3" fmla="*/ 2042953 w 2194560"/>
              <a:gd name="connsiteY3" fmla="*/ 1653809 h 2194560"/>
              <a:gd name="connsiteX4" fmla="*/ 543369 w 2194560"/>
              <a:gd name="connsiteY4" fmla="*/ 2044489 h 2194560"/>
              <a:gd name="connsiteX5" fmla="*/ 1097280 w 2194560"/>
              <a:gd name="connsiteY5" fmla="*/ 1097280 h 2194560"/>
              <a:gd name="connsiteX6" fmla="*/ 532918 w 2194560"/>
              <a:gd name="connsiteY6" fmla="*/ 2038300 h 2194560"/>
              <a:gd name="connsiteX0" fmla="*/ 533083 w 2194896"/>
              <a:gd name="connsiteY0" fmla="*/ 2038469 h 2194902"/>
              <a:gd name="connsiteX1" fmla="*/ 154867 w 2194896"/>
              <a:gd name="connsiteY1" fmla="*/ 535693 h 2194902"/>
              <a:gd name="connsiteX2" fmla="*/ 1656590 w 2194896"/>
              <a:gd name="connsiteY2" fmla="*/ 153319 h 2194902"/>
              <a:gd name="connsiteX3" fmla="*/ 2043118 w 2194896"/>
              <a:gd name="connsiteY3" fmla="*/ 1653978 h 2194902"/>
              <a:gd name="connsiteX4" fmla="*/ 543534 w 2194896"/>
              <a:gd name="connsiteY4" fmla="*/ 2044658 h 2194902"/>
              <a:gd name="connsiteX5" fmla="*/ 533083 w 2194896"/>
              <a:gd name="connsiteY5" fmla="*/ 2038469 h 2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896" h="2194902">
                <a:moveTo>
                  <a:pt x="533083" y="2038469"/>
                </a:moveTo>
                <a:cubicBezTo>
                  <a:pt x="14389" y="1727390"/>
                  <a:pt x="-154775" y="1055246"/>
                  <a:pt x="154867" y="535693"/>
                </a:cubicBezTo>
                <a:cubicBezTo>
                  <a:pt x="464509" y="16140"/>
                  <a:pt x="1136182" y="-154884"/>
                  <a:pt x="1656590" y="153319"/>
                </a:cubicBezTo>
                <a:cubicBezTo>
                  <a:pt x="2176998" y="461522"/>
                  <a:pt x="2349880" y="1132719"/>
                  <a:pt x="2043118" y="1653978"/>
                </a:cubicBezTo>
                <a:cubicBezTo>
                  <a:pt x="1736356" y="2175237"/>
                  <a:pt x="1065640" y="2349976"/>
                  <a:pt x="543534" y="2044658"/>
                </a:cubicBezTo>
                <a:lnTo>
                  <a:pt x="533083" y="2038469"/>
                </a:lnTo>
                <a:close/>
              </a:path>
            </a:pathLst>
          </a:custGeom>
          <a:ln>
            <a:noFill/>
          </a:ln>
          <a:scene3d>
            <a:camera prst="orthographicFront"/>
            <a:lightRig rig="threePt" dir="t">
              <a:rot lat="0" lon="0" rev="126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chemeClr val="lt1"/>
              </a:solidFill>
              <a:effectLst/>
              <a:uLnTx/>
              <a:uFillTx/>
              <a:latin typeface="+mn-lt"/>
              <a:ea typeface="+mn-ea"/>
              <a:cs typeface="+mn-cs"/>
            </a:endParaRPr>
          </a:p>
        </p:txBody>
      </p:sp>
      <p:sp>
        <p:nvSpPr>
          <p:cNvPr id="20" name="TextBox 19"/>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1" name="TextBox 20"/>
          <p:cNvSpPr txBox="1"/>
          <p:nvPr/>
        </p:nvSpPr>
        <p:spPr>
          <a:xfrm>
            <a:off x="5589354" y="1441611"/>
            <a:ext cx="1610056"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TRIBAL SHARES</a:t>
            </a:r>
          </a:p>
        </p:txBody>
      </p:sp>
      <p:sp>
        <p:nvSpPr>
          <p:cNvPr id="23" name="TextBox 22"/>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4" name="TextBox 23">
            <a:extLst>
              <a:ext uri="{FF2B5EF4-FFF2-40B4-BE49-F238E27FC236}">
                <a16:creationId xmlns:a16="http://schemas.microsoft.com/office/drawing/2014/main" id="{078E994A-27E0-469A-AD8C-B32980FF46D9}"/>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7" name="!!Safety">
            <a:extLst>
              <a:ext uri="{FF2B5EF4-FFF2-40B4-BE49-F238E27FC236}">
                <a16:creationId xmlns:a16="http://schemas.microsoft.com/office/drawing/2014/main" id="{2C62DBCB-994C-441C-9C08-436CD7D031BE}"/>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PP">
            <a:extLst>
              <a:ext uri="{FF2B5EF4-FFF2-40B4-BE49-F238E27FC236}">
                <a16:creationId xmlns:a16="http://schemas.microsoft.com/office/drawing/2014/main" id="{8A52BB34-96E2-4AAC-8F5E-2851E102D561}"/>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nning">
            <a:extLst>
              <a:ext uri="{FF2B5EF4-FFF2-40B4-BE49-F238E27FC236}">
                <a16:creationId xmlns:a16="http://schemas.microsoft.com/office/drawing/2014/main" id="{AA39AF30-A524-45F2-8BA7-9FA381B040CD}"/>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MO">
            <a:extLst>
              <a:ext uri="{FF2B5EF4-FFF2-40B4-BE49-F238E27FC236}">
                <a16:creationId xmlns:a16="http://schemas.microsoft.com/office/drawing/2014/main" id="{E93ECB84-212A-4334-A368-BA1C668EE726}"/>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2B336151-464C-4C58-B7F1-583A6AAF9F41}"/>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3" name="TextBox 32">
            <a:extLst>
              <a:ext uri="{FF2B5EF4-FFF2-40B4-BE49-F238E27FC236}">
                <a16:creationId xmlns:a16="http://schemas.microsoft.com/office/drawing/2014/main" id="{952429AE-F85E-4F70-AB98-94D359EC88A1}"/>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34" name="TextBox 33">
            <a:extLst>
              <a:ext uri="{FF2B5EF4-FFF2-40B4-BE49-F238E27FC236}">
                <a16:creationId xmlns:a16="http://schemas.microsoft.com/office/drawing/2014/main" id="{C8078DF2-D51A-4C89-8FE7-F1DCCE848629}"/>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5" name="TextBox 34">
            <a:extLst>
              <a:ext uri="{FF2B5EF4-FFF2-40B4-BE49-F238E27FC236}">
                <a16:creationId xmlns:a16="http://schemas.microsoft.com/office/drawing/2014/main" id="{ACC97CBB-8540-45F1-851E-EDE91EABCCB2}"/>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28" name="Rectangle 27"/>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TextBox 25">
            <a:extLst>
              <a:ext uri="{FF2B5EF4-FFF2-40B4-BE49-F238E27FC236}">
                <a16:creationId xmlns:a16="http://schemas.microsoft.com/office/drawing/2014/main" id="{16AEAE26-739B-4568-919D-7C322A4EDAF6}"/>
              </a:ext>
            </a:extLst>
          </p:cNvPr>
          <p:cNvSpPr txBox="1"/>
          <p:nvPr/>
        </p:nvSpPr>
        <p:spPr>
          <a:xfrm>
            <a:off x="1841353" y="2541219"/>
            <a:ext cx="3166045" cy="2308324"/>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SHARES INCLUDE </a:t>
            </a:r>
            <a:r>
              <a:rPr lang="en-US" sz="2400" dirty="0">
                <a:solidFill>
                  <a:srgbClr val="E0A4BE"/>
                </a:solidFill>
                <a:effectLst>
                  <a:glow rad="139700">
                    <a:srgbClr val="3C3B45">
                      <a:alpha val="60000"/>
                    </a:srgbClr>
                  </a:glow>
                </a:effectLst>
              </a:rPr>
              <a:t>TRANSITION FUNDING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FDA66B"/>
                </a:solidFill>
                <a:effectLst>
                  <a:glow rad="139700">
                    <a:srgbClr val="3C3B45">
                      <a:alpha val="60000"/>
                    </a:srgbClr>
                  </a:glow>
                </a:effectLst>
              </a:rPr>
              <a:t>FORMULA TRIBAL SHARES</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95C2EB"/>
                </a:solidFill>
                <a:effectLst>
                  <a:glow rad="139700">
                    <a:srgbClr val="3C3B45">
                      <a:alpha val="60000"/>
                    </a:srgbClr>
                  </a:glow>
                </a:effectLst>
              </a:rPr>
              <a:t>TRIBAL SUPPLEMENTAL FUNDING</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21417172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ext uri="{D42A27DB-BD31-4B8C-83A1-F6EECF244321}">
                <p14:modId xmlns:p14="http://schemas.microsoft.com/office/powerpoint/2010/main" val="18292391"/>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3" name="Pie 3"/>
          <p:cNvSpPr/>
          <p:nvPr/>
        </p:nvSpPr>
        <p:spPr>
          <a:xfrm>
            <a:off x="5969402" y="3319071"/>
            <a:ext cx="219456" cy="219456"/>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3"/>
          <p:cNvSpPr/>
          <p:nvPr/>
        </p:nvSpPr>
        <p:spPr>
          <a:xfrm>
            <a:off x="6094829" y="3087247"/>
            <a:ext cx="118872" cy="118872"/>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3"/>
          <p:cNvSpPr/>
          <p:nvPr/>
        </p:nvSpPr>
        <p:spPr>
          <a:xfrm>
            <a:off x="6328890" y="2784864"/>
            <a:ext cx="347472" cy="347472"/>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6224125" y="3206119"/>
            <a:ext cx="749808" cy="74980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Pie 3"/>
          <p:cNvSpPr/>
          <p:nvPr/>
        </p:nvSpPr>
        <p:spPr>
          <a:xfrm>
            <a:off x="6754262" y="2869561"/>
            <a:ext cx="173736" cy="173736"/>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Pie 3"/>
          <p:cNvSpPr/>
          <p:nvPr/>
        </p:nvSpPr>
        <p:spPr>
          <a:xfrm>
            <a:off x="6947418" y="3109720"/>
            <a:ext cx="100584" cy="100584"/>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3" name="Pie 3"/>
          <p:cNvSpPr/>
          <p:nvPr/>
        </p:nvSpPr>
        <p:spPr>
          <a:xfrm>
            <a:off x="7066506" y="2802180"/>
            <a:ext cx="438912" cy="438912"/>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4" name="Pie 3"/>
          <p:cNvSpPr/>
          <p:nvPr/>
        </p:nvSpPr>
        <p:spPr>
          <a:xfrm>
            <a:off x="7039074" y="3441867"/>
            <a:ext cx="54864" cy="54864"/>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5" name="Pie 3"/>
          <p:cNvSpPr/>
          <p:nvPr/>
        </p:nvSpPr>
        <p:spPr>
          <a:xfrm>
            <a:off x="7183222" y="3307609"/>
            <a:ext cx="301752" cy="301752"/>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6" name="Pie 3"/>
          <p:cNvSpPr/>
          <p:nvPr/>
        </p:nvSpPr>
        <p:spPr>
          <a:xfrm>
            <a:off x="6847050" y="3501024"/>
            <a:ext cx="658368" cy="65836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7" name="Pie 3"/>
          <p:cNvSpPr/>
          <p:nvPr/>
        </p:nvSpPr>
        <p:spPr>
          <a:xfrm>
            <a:off x="7392718" y="3135434"/>
            <a:ext cx="265176" cy="265176"/>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8" name="Pie 3"/>
          <p:cNvSpPr/>
          <p:nvPr/>
        </p:nvSpPr>
        <p:spPr>
          <a:xfrm>
            <a:off x="7500030" y="3517921"/>
            <a:ext cx="91440" cy="91440"/>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3"/>
          <p:cNvSpPr/>
          <p:nvPr/>
        </p:nvSpPr>
        <p:spPr>
          <a:xfrm>
            <a:off x="5926730" y="2584787"/>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TextBox 46"/>
          <p:cNvSpPr txBox="1"/>
          <p:nvPr/>
        </p:nvSpPr>
        <p:spPr>
          <a:xfrm>
            <a:off x="5926322" y="3211761"/>
            <a:ext cx="1731572" cy="993636"/>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$89,100,000</a:t>
            </a:r>
          </a:p>
        </p:txBody>
      </p:sp>
      <p:sp>
        <p:nvSpPr>
          <p:cNvPr id="59" name="TextBox 58"/>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60" name="Rectangle: Rounded Corners 59">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5" name="Pie 2"/>
          <p:cNvSpPr/>
          <p:nvPr/>
        </p:nvSpPr>
        <p:spPr>
          <a:xfrm>
            <a:off x="9637533" y="401261"/>
            <a:ext cx="692791" cy="692791"/>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6" name="TextBox 25"/>
          <p:cNvSpPr txBox="1"/>
          <p:nvPr/>
        </p:nvSpPr>
        <p:spPr>
          <a:xfrm>
            <a:off x="9682402" y="610787"/>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7"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8" name="TextBox 27"/>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3194075738"/>
      </p:ext>
    </p:extLst>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15875346"/>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a:graphicFrameLocks/>
          </p:cNvGraphicFramePr>
          <p:nvPr>
            <p:extLst>
              <p:ext uri="{D42A27DB-BD31-4B8C-83A1-F6EECF244321}">
                <p14:modId xmlns:p14="http://schemas.microsoft.com/office/powerpoint/2010/main" val="4145999007"/>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60" name="Rectangle: Rounded Corners 59">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0" name="Pie 2"/>
          <p:cNvSpPr/>
          <p:nvPr/>
        </p:nvSpPr>
        <p:spPr>
          <a:xfrm>
            <a:off x="9637533" y="401261"/>
            <a:ext cx="692791" cy="692791"/>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9682402" y="610787"/>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12"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3" name="TextBox 12"/>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 name="TextBox 1">
            <a:extLst>
              <a:ext uri="{FF2B5EF4-FFF2-40B4-BE49-F238E27FC236}">
                <a16:creationId xmlns:a16="http://schemas.microsoft.com/office/drawing/2014/main" id="{CBC3EF70-6560-C157-6D66-C8D89724278E}"/>
              </a:ext>
            </a:extLst>
          </p:cNvPr>
          <p:cNvSpPr txBox="1"/>
          <p:nvPr/>
        </p:nvSpPr>
        <p:spPr>
          <a:xfrm>
            <a:off x="2874285" y="492385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$5.6M</a:t>
            </a:r>
          </a:p>
        </p:txBody>
      </p:sp>
      <p:sp>
        <p:nvSpPr>
          <p:cNvPr id="3" name="TextBox 2">
            <a:extLst>
              <a:ext uri="{FF2B5EF4-FFF2-40B4-BE49-F238E27FC236}">
                <a16:creationId xmlns:a16="http://schemas.microsoft.com/office/drawing/2014/main" id="{1E2D77D2-ED2C-9187-D7B0-F72707197452}"/>
              </a:ext>
            </a:extLst>
          </p:cNvPr>
          <p:cNvSpPr txBox="1"/>
          <p:nvPr/>
        </p:nvSpPr>
        <p:spPr>
          <a:xfrm>
            <a:off x="3492049" y="5132767"/>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$3.0M</a:t>
            </a:r>
          </a:p>
        </p:txBody>
      </p:sp>
      <p:sp>
        <p:nvSpPr>
          <p:cNvPr id="4" name="TextBox 3">
            <a:extLst>
              <a:ext uri="{FF2B5EF4-FFF2-40B4-BE49-F238E27FC236}">
                <a16:creationId xmlns:a16="http://schemas.microsoft.com/office/drawing/2014/main" id="{B59271FB-4F2B-9D97-EE43-5CBCCCBEBEFF}"/>
              </a:ext>
            </a:extLst>
          </p:cNvPr>
          <p:cNvSpPr txBox="1"/>
          <p:nvPr/>
        </p:nvSpPr>
        <p:spPr>
          <a:xfrm>
            <a:off x="4121300" y="4726652"/>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8.8</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5" name="TextBox 4">
            <a:extLst>
              <a:ext uri="{FF2B5EF4-FFF2-40B4-BE49-F238E27FC236}">
                <a16:creationId xmlns:a16="http://schemas.microsoft.com/office/drawing/2014/main" id="{C630574B-A200-CE71-05AA-7AA5E467AFD9}"/>
              </a:ext>
            </a:extLst>
          </p:cNvPr>
          <p:cNvSpPr txBox="1"/>
          <p:nvPr/>
        </p:nvSpPr>
        <p:spPr>
          <a:xfrm>
            <a:off x="4727553" y="3950396"/>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19.2</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6" name="TextBox 5">
            <a:extLst>
              <a:ext uri="{FF2B5EF4-FFF2-40B4-BE49-F238E27FC236}">
                <a16:creationId xmlns:a16="http://schemas.microsoft.com/office/drawing/2014/main" id="{C030A15E-9D66-19E5-0972-77B6CDEBDE9E}"/>
              </a:ext>
            </a:extLst>
          </p:cNvPr>
          <p:cNvSpPr txBox="1"/>
          <p:nvPr/>
        </p:nvSpPr>
        <p:spPr>
          <a:xfrm>
            <a:off x="5421774" y="5030507"/>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4.3</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7" name="TextBox 6">
            <a:extLst>
              <a:ext uri="{FF2B5EF4-FFF2-40B4-BE49-F238E27FC236}">
                <a16:creationId xmlns:a16="http://schemas.microsoft.com/office/drawing/2014/main" id="{9408AB7E-F3D1-7C99-B52F-D632A89C9F04}"/>
              </a:ext>
            </a:extLst>
          </p:cNvPr>
          <p:cNvSpPr txBox="1"/>
          <p:nvPr/>
        </p:nvSpPr>
        <p:spPr>
          <a:xfrm>
            <a:off x="6064696" y="5170659"/>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2.5</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8" name="TextBox 7">
            <a:extLst>
              <a:ext uri="{FF2B5EF4-FFF2-40B4-BE49-F238E27FC236}">
                <a16:creationId xmlns:a16="http://schemas.microsoft.com/office/drawing/2014/main" id="{4C88E972-68A5-341E-2A37-0CB223478368}"/>
              </a:ext>
            </a:extLst>
          </p:cNvPr>
          <p:cNvSpPr txBox="1"/>
          <p:nvPr/>
        </p:nvSpPr>
        <p:spPr>
          <a:xfrm>
            <a:off x="6632031" y="4548506"/>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11.0</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9" name="TextBox 8">
            <a:extLst>
              <a:ext uri="{FF2B5EF4-FFF2-40B4-BE49-F238E27FC236}">
                <a16:creationId xmlns:a16="http://schemas.microsoft.com/office/drawing/2014/main" id="{81A19978-6DB9-FE76-5F1F-A6864622B4BE}"/>
              </a:ext>
            </a:extLst>
          </p:cNvPr>
          <p:cNvSpPr txBox="1"/>
          <p:nvPr/>
        </p:nvSpPr>
        <p:spPr>
          <a:xfrm>
            <a:off x="7284917" y="5250152"/>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1.4</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14" name="TextBox 13">
            <a:extLst>
              <a:ext uri="{FF2B5EF4-FFF2-40B4-BE49-F238E27FC236}">
                <a16:creationId xmlns:a16="http://schemas.microsoft.com/office/drawing/2014/main" id="{288E9A75-DE3D-038B-C611-2105547C5E67}"/>
              </a:ext>
            </a:extLst>
          </p:cNvPr>
          <p:cNvSpPr txBox="1"/>
          <p:nvPr/>
        </p:nvSpPr>
        <p:spPr>
          <a:xfrm>
            <a:off x="7919166" y="4796915"/>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7.6</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15" name="TextBox 14">
            <a:extLst>
              <a:ext uri="{FF2B5EF4-FFF2-40B4-BE49-F238E27FC236}">
                <a16:creationId xmlns:a16="http://schemas.microsoft.com/office/drawing/2014/main" id="{69ECF1DB-7171-8DAA-64FB-63975F5A1BE6}"/>
              </a:ext>
            </a:extLst>
          </p:cNvPr>
          <p:cNvSpPr txBox="1"/>
          <p:nvPr/>
        </p:nvSpPr>
        <p:spPr>
          <a:xfrm>
            <a:off x="8558502" y="4125084"/>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16.6</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16" name="TextBox 15">
            <a:extLst>
              <a:ext uri="{FF2B5EF4-FFF2-40B4-BE49-F238E27FC236}">
                <a16:creationId xmlns:a16="http://schemas.microsoft.com/office/drawing/2014/main" id="{FA6A726D-22F0-44D6-64BD-85B581A81E94}"/>
              </a:ext>
            </a:extLst>
          </p:cNvPr>
          <p:cNvSpPr txBox="1"/>
          <p:nvPr/>
        </p:nvSpPr>
        <p:spPr>
          <a:xfrm>
            <a:off x="9235052" y="485995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6.7</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
        <p:nvSpPr>
          <p:cNvPr id="17" name="TextBox 16">
            <a:extLst>
              <a:ext uri="{FF2B5EF4-FFF2-40B4-BE49-F238E27FC236}">
                <a16:creationId xmlns:a16="http://schemas.microsoft.com/office/drawing/2014/main" id="{C96BC740-E881-3525-F980-64222140328E}"/>
              </a:ext>
            </a:extLst>
          </p:cNvPr>
          <p:cNvSpPr txBox="1"/>
          <p:nvPr/>
        </p:nvSpPr>
        <p:spPr>
          <a:xfrm>
            <a:off x="9860909" y="518241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a:t>
            </a:r>
            <a:r>
              <a:rPr lang="en-US" sz="1400" kern="0" dirty="0">
                <a:solidFill>
                  <a:srgbClr val="FF8D65"/>
                </a:solidFill>
                <a:effectLst>
                  <a:outerShdw blurRad="50800" dist="38100" dir="2700000" algn="tl" rotWithShape="0">
                    <a:prstClr val="black"/>
                  </a:outerShdw>
                </a:effectLst>
              </a:rPr>
              <a:t>2.3</a:t>
            </a:r>
            <a:r>
              <a:rPr kumimoji="0" lang="en-US" sz="1400" b="0" i="0" u="none" strike="noStrike" kern="0" cap="none" spc="0" normalizeH="0" baseline="0" noProof="0" dirty="0">
                <a:ln>
                  <a:noFill/>
                </a:ln>
                <a:solidFill>
                  <a:srgbClr val="FF8D65"/>
                </a:solidFill>
                <a:effectLst>
                  <a:outerShdw blurRad="50800" dist="38100" dir="2700000" algn="tl" rotWithShape="0">
                    <a:prstClr val="black"/>
                  </a:outerShdw>
                </a:effectLst>
                <a:uLnTx/>
                <a:uFillTx/>
              </a:rPr>
              <a:t>M</a:t>
            </a:r>
          </a:p>
        </p:txBody>
      </p:sp>
    </p:spTree>
    <p:extLst>
      <p:ext uri="{BB962C8B-B14F-4D97-AF65-F5344CB8AC3E}">
        <p14:creationId xmlns:p14="http://schemas.microsoft.com/office/powerpoint/2010/main" val="4040457957"/>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447714083"/>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a:graphicFrameLocks/>
          </p:cNvGraphicFramePr>
          <p:nvPr>
            <p:extLst>
              <p:ext uri="{D42A27DB-BD31-4B8C-83A1-F6EECF244321}">
                <p14:modId xmlns:p14="http://schemas.microsoft.com/office/powerpoint/2010/main" val="562958379"/>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60" name="Pie 2"/>
          <p:cNvSpPr/>
          <p:nvPr/>
        </p:nvSpPr>
        <p:spPr>
          <a:xfrm>
            <a:off x="5752994" y="23368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1" name="TextBox 60"/>
          <p:cNvSpPr txBox="1"/>
          <p:nvPr/>
        </p:nvSpPr>
        <p:spPr>
          <a:xfrm>
            <a:off x="5863320" y="3056539"/>
            <a:ext cx="1882468" cy="138338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46" name="Rectangle: Rounded Corners 45">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4"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31567278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4290859916"/>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Chart 44"/>
          <p:cNvGraphicFramePr>
            <a:graphicFrameLocks/>
          </p:cNvGraphicFramePr>
          <p:nvPr>
            <p:extLst>
              <p:ext uri="{D42A27DB-BD31-4B8C-83A1-F6EECF244321}">
                <p14:modId xmlns:p14="http://schemas.microsoft.com/office/powerpoint/2010/main" val="3694784665"/>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6" name="Pie 2"/>
          <p:cNvSpPr/>
          <p:nvPr/>
        </p:nvSpPr>
        <p:spPr>
          <a:xfrm>
            <a:off x="5828072" y="3013456"/>
            <a:ext cx="237744" cy="237744"/>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p:cNvSpPr/>
          <p:nvPr/>
        </p:nvSpPr>
        <p:spPr>
          <a:xfrm>
            <a:off x="6057794" y="2641600"/>
            <a:ext cx="265176" cy="26517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2"/>
          <p:cNvSpPr/>
          <p:nvPr/>
        </p:nvSpPr>
        <p:spPr>
          <a:xfrm>
            <a:off x="6410748" y="2526792"/>
            <a:ext cx="128016" cy="12801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6362594" y="2946400"/>
            <a:ext cx="219456" cy="21945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2"/>
          <p:cNvSpPr/>
          <p:nvPr/>
        </p:nvSpPr>
        <p:spPr>
          <a:xfrm>
            <a:off x="6004336" y="3351784"/>
            <a:ext cx="356616" cy="35661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Pie 2"/>
          <p:cNvSpPr/>
          <p:nvPr/>
        </p:nvSpPr>
        <p:spPr>
          <a:xfrm>
            <a:off x="6575954" y="2438400"/>
            <a:ext cx="1005840" cy="100584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Pie 2"/>
          <p:cNvSpPr/>
          <p:nvPr/>
        </p:nvSpPr>
        <p:spPr>
          <a:xfrm>
            <a:off x="6463996" y="3400552"/>
            <a:ext cx="402336" cy="40233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3" name="Pie 2"/>
          <p:cNvSpPr/>
          <p:nvPr/>
        </p:nvSpPr>
        <p:spPr>
          <a:xfrm>
            <a:off x="6303433" y="3835550"/>
            <a:ext cx="265176" cy="265176"/>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4" name="Pie 2"/>
          <p:cNvSpPr/>
          <p:nvPr/>
        </p:nvSpPr>
        <p:spPr>
          <a:xfrm>
            <a:off x="6721009" y="3920631"/>
            <a:ext cx="164592" cy="164592"/>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5" name="Pie 2"/>
          <p:cNvSpPr/>
          <p:nvPr/>
        </p:nvSpPr>
        <p:spPr>
          <a:xfrm>
            <a:off x="6872023" y="3417711"/>
            <a:ext cx="502920" cy="5029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6" name="Pie 2"/>
          <p:cNvSpPr/>
          <p:nvPr/>
        </p:nvSpPr>
        <p:spPr>
          <a:xfrm>
            <a:off x="7354242" y="3239158"/>
            <a:ext cx="475488" cy="475488"/>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7" name="Pie 2"/>
          <p:cNvSpPr/>
          <p:nvPr/>
        </p:nvSpPr>
        <p:spPr>
          <a:xfrm>
            <a:off x="7377485" y="3820734"/>
            <a:ext cx="182880" cy="18288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0" name="Pie 2"/>
          <p:cNvSpPr/>
          <p:nvPr/>
        </p:nvSpPr>
        <p:spPr>
          <a:xfrm>
            <a:off x="5752994" y="23368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1" name="TextBox 60"/>
          <p:cNvSpPr txBox="1"/>
          <p:nvPr/>
        </p:nvSpPr>
        <p:spPr>
          <a:xfrm>
            <a:off x="5862071" y="3170481"/>
            <a:ext cx="1882468" cy="57362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$128,700,000</a:t>
            </a:r>
          </a:p>
        </p:txBody>
      </p:sp>
      <p:sp>
        <p:nvSpPr>
          <p:cNvPr id="58" name="Rectangle: Rounded Corners 57">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6"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7" name="TextBox 26"/>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Tree>
    <p:extLst>
      <p:ext uri="{BB962C8B-B14F-4D97-AF65-F5344CB8AC3E}">
        <p14:creationId xmlns:p14="http://schemas.microsoft.com/office/powerpoint/2010/main" val="1234655213"/>
      </p:ext>
    </p:extLst>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764484234"/>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899586014"/>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a:graphicFrameLocks/>
          </p:cNvGraphicFramePr>
          <p:nvPr>
            <p:extLst>
              <p:ext uri="{D42A27DB-BD31-4B8C-83A1-F6EECF244321}">
                <p14:modId xmlns:p14="http://schemas.microsoft.com/office/powerpoint/2010/main" val="180640036"/>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58" name="Rectangle: Rounded Corners 57">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1" name="Pie 1"/>
          <p:cNvSpPr/>
          <p:nvPr/>
        </p:nvSpPr>
        <p:spPr>
          <a:xfrm>
            <a:off x="10225805" y="981543"/>
            <a:ext cx="647609" cy="647609"/>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2" name="TextBox 11"/>
          <p:cNvSpPr txBox="1"/>
          <p:nvPr/>
        </p:nvSpPr>
        <p:spPr>
          <a:xfrm>
            <a:off x="10306823" y="1162045"/>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 name="TextBox 1">
            <a:extLst>
              <a:ext uri="{FF2B5EF4-FFF2-40B4-BE49-F238E27FC236}">
                <a16:creationId xmlns:a16="http://schemas.microsoft.com/office/drawing/2014/main" id="{851F2069-6F13-7EA4-6423-3D6C106789AE}"/>
              </a:ext>
            </a:extLst>
          </p:cNvPr>
          <p:cNvSpPr txBox="1"/>
          <p:nvPr/>
        </p:nvSpPr>
        <p:spPr>
          <a:xfrm>
            <a:off x="2855526" y="440435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7.4</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3" name="TextBox 2">
            <a:extLst>
              <a:ext uri="{FF2B5EF4-FFF2-40B4-BE49-F238E27FC236}">
                <a16:creationId xmlns:a16="http://schemas.microsoft.com/office/drawing/2014/main" id="{28B33022-040F-8D41-6A67-5BC43099AB98}"/>
              </a:ext>
            </a:extLst>
          </p:cNvPr>
          <p:cNvSpPr txBox="1"/>
          <p:nvPr/>
        </p:nvSpPr>
        <p:spPr>
          <a:xfrm>
            <a:off x="3494898" y="453114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$8.1M</a:t>
            </a:r>
          </a:p>
        </p:txBody>
      </p:sp>
      <p:sp>
        <p:nvSpPr>
          <p:cNvPr id="4" name="TextBox 3">
            <a:extLst>
              <a:ext uri="{FF2B5EF4-FFF2-40B4-BE49-F238E27FC236}">
                <a16:creationId xmlns:a16="http://schemas.microsoft.com/office/drawing/2014/main" id="{94C08D08-FA38-36C1-FCB4-32CB46EF4AD1}"/>
              </a:ext>
            </a:extLst>
          </p:cNvPr>
          <p:cNvSpPr txBox="1"/>
          <p:nvPr/>
        </p:nvSpPr>
        <p:spPr>
          <a:xfrm>
            <a:off x="4127934" y="4462140"/>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3.8</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 name="TextBox 4">
            <a:extLst>
              <a:ext uri="{FF2B5EF4-FFF2-40B4-BE49-F238E27FC236}">
                <a16:creationId xmlns:a16="http://schemas.microsoft.com/office/drawing/2014/main" id="{A132E876-FDF1-F8AE-A0E4-000803CDF0E2}"/>
              </a:ext>
            </a:extLst>
          </p:cNvPr>
          <p:cNvSpPr txBox="1"/>
          <p:nvPr/>
        </p:nvSpPr>
        <p:spPr>
          <a:xfrm>
            <a:off x="4776836" y="3445193"/>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6.9</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6" name="TextBox 5">
            <a:extLst>
              <a:ext uri="{FF2B5EF4-FFF2-40B4-BE49-F238E27FC236}">
                <a16:creationId xmlns:a16="http://schemas.microsoft.com/office/drawing/2014/main" id="{1AB4ABD4-F66F-4D72-0ACC-D3E467597B4B}"/>
              </a:ext>
            </a:extLst>
          </p:cNvPr>
          <p:cNvSpPr txBox="1"/>
          <p:nvPr/>
        </p:nvSpPr>
        <p:spPr>
          <a:xfrm>
            <a:off x="5296963" y="4254465"/>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$10.8M</a:t>
            </a:r>
          </a:p>
        </p:txBody>
      </p:sp>
      <p:sp>
        <p:nvSpPr>
          <p:cNvPr id="7" name="TextBox 6">
            <a:extLst>
              <a:ext uri="{FF2B5EF4-FFF2-40B4-BE49-F238E27FC236}">
                <a16:creationId xmlns:a16="http://schemas.microsoft.com/office/drawing/2014/main" id="{AA502906-5DF2-076E-33A9-D5B1E362ACF5}"/>
              </a:ext>
            </a:extLst>
          </p:cNvPr>
          <p:cNvSpPr txBox="1"/>
          <p:nvPr/>
        </p:nvSpPr>
        <p:spPr>
          <a:xfrm>
            <a:off x="6018928" y="2921907"/>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30.7</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8" name="TextBox 7">
            <a:extLst>
              <a:ext uri="{FF2B5EF4-FFF2-40B4-BE49-F238E27FC236}">
                <a16:creationId xmlns:a16="http://schemas.microsoft.com/office/drawing/2014/main" id="{B141AC23-CEB4-112E-D31F-450791E0C0EF}"/>
              </a:ext>
            </a:extLst>
          </p:cNvPr>
          <p:cNvSpPr txBox="1"/>
          <p:nvPr/>
        </p:nvSpPr>
        <p:spPr>
          <a:xfrm>
            <a:off x="6697664" y="3646538"/>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12.3</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9" name="TextBox 8">
            <a:extLst>
              <a:ext uri="{FF2B5EF4-FFF2-40B4-BE49-F238E27FC236}">
                <a16:creationId xmlns:a16="http://schemas.microsoft.com/office/drawing/2014/main" id="{3659777F-BF6C-508D-A993-323A9EE19FAB}"/>
              </a:ext>
            </a:extLst>
          </p:cNvPr>
          <p:cNvSpPr txBox="1"/>
          <p:nvPr/>
        </p:nvSpPr>
        <p:spPr>
          <a:xfrm>
            <a:off x="7299035" y="4669370"/>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8.3</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10" name="TextBox 9">
            <a:extLst>
              <a:ext uri="{FF2B5EF4-FFF2-40B4-BE49-F238E27FC236}">
                <a16:creationId xmlns:a16="http://schemas.microsoft.com/office/drawing/2014/main" id="{62456CF6-1C3C-2F05-4673-D4D328143B0D}"/>
              </a:ext>
            </a:extLst>
          </p:cNvPr>
          <p:cNvSpPr txBox="1"/>
          <p:nvPr/>
        </p:nvSpPr>
        <p:spPr>
          <a:xfrm>
            <a:off x="7941143" y="4443509"/>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5.0</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13" name="TextBox 12">
            <a:extLst>
              <a:ext uri="{FF2B5EF4-FFF2-40B4-BE49-F238E27FC236}">
                <a16:creationId xmlns:a16="http://schemas.microsoft.com/office/drawing/2014/main" id="{CB5C2DE2-C943-461D-4DD0-5303085377E3}"/>
              </a:ext>
            </a:extLst>
          </p:cNvPr>
          <p:cNvSpPr txBox="1"/>
          <p:nvPr/>
        </p:nvSpPr>
        <p:spPr>
          <a:xfrm>
            <a:off x="8539350" y="3031592"/>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15.2</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14" name="TextBox 13">
            <a:extLst>
              <a:ext uri="{FF2B5EF4-FFF2-40B4-BE49-F238E27FC236}">
                <a16:creationId xmlns:a16="http://schemas.microsoft.com/office/drawing/2014/main" id="{11558F4E-83AD-964B-0506-C948BB4834A0}"/>
              </a:ext>
            </a:extLst>
          </p:cNvPr>
          <p:cNvSpPr txBox="1"/>
          <p:nvPr/>
        </p:nvSpPr>
        <p:spPr>
          <a:xfrm>
            <a:off x="9169780" y="3794282"/>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14.6</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15" name="TextBox 14">
            <a:extLst>
              <a:ext uri="{FF2B5EF4-FFF2-40B4-BE49-F238E27FC236}">
                <a16:creationId xmlns:a16="http://schemas.microsoft.com/office/drawing/2014/main" id="{6C079D49-9E19-8316-91E3-3C65F286BA8D}"/>
              </a:ext>
            </a:extLst>
          </p:cNvPr>
          <p:cNvSpPr txBox="1"/>
          <p:nvPr/>
        </p:nvSpPr>
        <p:spPr>
          <a:xfrm>
            <a:off x="9863496" y="4774865"/>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5.7</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Tree>
    <p:extLst>
      <p:ext uri="{BB962C8B-B14F-4D97-AF65-F5344CB8AC3E}">
        <p14:creationId xmlns:p14="http://schemas.microsoft.com/office/powerpoint/2010/main" val="4210423648"/>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21518643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505269108"/>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a:graphicFrameLocks/>
          </p:cNvGraphicFramePr>
          <p:nvPr>
            <p:extLst>
              <p:ext uri="{D42A27DB-BD31-4B8C-83A1-F6EECF244321}">
                <p14:modId xmlns:p14="http://schemas.microsoft.com/office/powerpoint/2010/main" val="2092446190"/>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6" name="Pie 1"/>
          <p:cNvSpPr/>
          <p:nvPr/>
        </p:nvSpPr>
        <p:spPr>
          <a:xfrm>
            <a:off x="6098891" y="2589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1"/>
          <p:cNvSpPr/>
          <p:nvPr/>
        </p:nvSpPr>
        <p:spPr>
          <a:xfrm>
            <a:off x="6251291" y="2741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1"/>
          <p:cNvSpPr/>
          <p:nvPr/>
        </p:nvSpPr>
        <p:spPr>
          <a:xfrm>
            <a:off x="6403691" y="2894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1"/>
          <p:cNvSpPr/>
          <p:nvPr/>
        </p:nvSpPr>
        <p:spPr>
          <a:xfrm>
            <a:off x="6556091" y="30467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1"/>
          <p:cNvSpPr/>
          <p:nvPr/>
        </p:nvSpPr>
        <p:spPr>
          <a:xfrm>
            <a:off x="6708491" y="31991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Pie 1"/>
          <p:cNvSpPr/>
          <p:nvPr/>
        </p:nvSpPr>
        <p:spPr>
          <a:xfrm>
            <a:off x="6860891" y="3351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Pie 1"/>
          <p:cNvSpPr/>
          <p:nvPr/>
        </p:nvSpPr>
        <p:spPr>
          <a:xfrm>
            <a:off x="7013291" y="3503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3" name="Pie 1"/>
          <p:cNvSpPr/>
          <p:nvPr/>
        </p:nvSpPr>
        <p:spPr>
          <a:xfrm>
            <a:off x="7165691" y="3656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4" name="Pie 1"/>
          <p:cNvSpPr/>
          <p:nvPr/>
        </p:nvSpPr>
        <p:spPr>
          <a:xfrm>
            <a:off x="6793729" y="2642566"/>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5" name="Pie 1"/>
          <p:cNvSpPr/>
          <p:nvPr/>
        </p:nvSpPr>
        <p:spPr>
          <a:xfrm>
            <a:off x="6886604" y="27779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6" name="Pie 1"/>
          <p:cNvSpPr/>
          <p:nvPr/>
        </p:nvSpPr>
        <p:spPr>
          <a:xfrm>
            <a:off x="7013291" y="29303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7" name="Pie 1"/>
          <p:cNvSpPr/>
          <p:nvPr/>
        </p:nvSpPr>
        <p:spPr>
          <a:xfrm>
            <a:off x="7139978" y="3071778"/>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8" name="Pie 1"/>
          <p:cNvSpPr/>
          <p:nvPr/>
        </p:nvSpPr>
        <p:spPr>
          <a:xfrm>
            <a:off x="5821574" y="2290296"/>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0" name="TextBox 59"/>
          <p:cNvSpPr txBox="1"/>
          <p:nvPr/>
        </p:nvSpPr>
        <p:spPr>
          <a:xfrm>
            <a:off x="5981992" y="2816862"/>
            <a:ext cx="1655856" cy="88781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61" name="Rectangle: Rounded Corners 6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2321770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41506375"/>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702651472"/>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a:graphicFrameLocks/>
          </p:cNvGraphicFramePr>
          <p:nvPr>
            <p:extLst>
              <p:ext uri="{D42A27DB-BD31-4B8C-83A1-F6EECF244321}">
                <p14:modId xmlns:p14="http://schemas.microsoft.com/office/powerpoint/2010/main" val="624513218"/>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6" name="Pie 1"/>
          <p:cNvSpPr/>
          <p:nvPr/>
        </p:nvSpPr>
        <p:spPr>
          <a:xfrm>
            <a:off x="6098891" y="2589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1"/>
          <p:cNvSpPr/>
          <p:nvPr/>
        </p:nvSpPr>
        <p:spPr>
          <a:xfrm>
            <a:off x="6251291" y="2741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1"/>
          <p:cNvSpPr/>
          <p:nvPr/>
        </p:nvSpPr>
        <p:spPr>
          <a:xfrm>
            <a:off x="6403691" y="2894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1"/>
          <p:cNvSpPr/>
          <p:nvPr/>
        </p:nvSpPr>
        <p:spPr>
          <a:xfrm>
            <a:off x="6556091" y="30467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1"/>
          <p:cNvSpPr/>
          <p:nvPr/>
        </p:nvSpPr>
        <p:spPr>
          <a:xfrm>
            <a:off x="6708491" y="31991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Pie 1"/>
          <p:cNvSpPr/>
          <p:nvPr/>
        </p:nvSpPr>
        <p:spPr>
          <a:xfrm>
            <a:off x="6860891" y="33515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Pie 1"/>
          <p:cNvSpPr/>
          <p:nvPr/>
        </p:nvSpPr>
        <p:spPr>
          <a:xfrm>
            <a:off x="7013291" y="35039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3" name="Pie 1"/>
          <p:cNvSpPr/>
          <p:nvPr/>
        </p:nvSpPr>
        <p:spPr>
          <a:xfrm>
            <a:off x="7165691" y="3656360"/>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4" name="Pie 1"/>
          <p:cNvSpPr/>
          <p:nvPr/>
        </p:nvSpPr>
        <p:spPr>
          <a:xfrm>
            <a:off x="6793729" y="2642566"/>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5" name="Pie 1"/>
          <p:cNvSpPr/>
          <p:nvPr/>
        </p:nvSpPr>
        <p:spPr>
          <a:xfrm>
            <a:off x="6886604" y="27779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6" name="Pie 1"/>
          <p:cNvSpPr/>
          <p:nvPr/>
        </p:nvSpPr>
        <p:spPr>
          <a:xfrm>
            <a:off x="7013291" y="2930322"/>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7" name="Pie 1"/>
          <p:cNvSpPr/>
          <p:nvPr/>
        </p:nvSpPr>
        <p:spPr>
          <a:xfrm>
            <a:off x="7139978" y="3071778"/>
            <a:ext cx="329184" cy="329184"/>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8" name="Pie 1"/>
          <p:cNvSpPr/>
          <p:nvPr/>
        </p:nvSpPr>
        <p:spPr>
          <a:xfrm>
            <a:off x="5821574" y="2290296"/>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0" name="TextBox 59"/>
          <p:cNvSpPr txBox="1"/>
          <p:nvPr/>
        </p:nvSpPr>
        <p:spPr>
          <a:xfrm>
            <a:off x="5845131" y="3029987"/>
            <a:ext cx="1891117" cy="88781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$112,200,000</a:t>
            </a:r>
          </a:p>
        </p:txBody>
      </p:sp>
      <p:sp>
        <p:nvSpPr>
          <p:cNvPr id="61" name="Rectangle: Rounded Corners 6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12850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400279942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380195040"/>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678034967"/>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Chart 44"/>
          <p:cNvGraphicFramePr>
            <a:graphicFrameLocks/>
          </p:cNvGraphicFramePr>
          <p:nvPr>
            <p:extLst>
              <p:ext uri="{D42A27DB-BD31-4B8C-83A1-F6EECF244321}">
                <p14:modId xmlns:p14="http://schemas.microsoft.com/office/powerpoint/2010/main" val="2255539921"/>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5"/>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58" name="Rectangle: Rounded Corners 57">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 name="TextBox 1">
            <a:extLst>
              <a:ext uri="{FF2B5EF4-FFF2-40B4-BE49-F238E27FC236}">
                <a16:creationId xmlns:a16="http://schemas.microsoft.com/office/drawing/2014/main" id="{1EA68AC9-06F2-A111-A03E-7076E6F246AF}"/>
              </a:ext>
            </a:extLst>
          </p:cNvPr>
          <p:cNvSpPr txBox="1"/>
          <p:nvPr/>
        </p:nvSpPr>
        <p:spPr>
          <a:xfrm>
            <a:off x="2852841" y="371129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3" name="TextBox 2">
            <a:extLst>
              <a:ext uri="{FF2B5EF4-FFF2-40B4-BE49-F238E27FC236}">
                <a16:creationId xmlns:a16="http://schemas.microsoft.com/office/drawing/2014/main" id="{28DFEC2E-0D60-AF27-621D-A10562F64ED8}"/>
              </a:ext>
            </a:extLst>
          </p:cNvPr>
          <p:cNvSpPr txBox="1"/>
          <p:nvPr/>
        </p:nvSpPr>
        <p:spPr>
          <a:xfrm>
            <a:off x="3454453" y="384196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4" name="TextBox 3">
            <a:extLst>
              <a:ext uri="{FF2B5EF4-FFF2-40B4-BE49-F238E27FC236}">
                <a16:creationId xmlns:a16="http://schemas.microsoft.com/office/drawing/2014/main" id="{116A885E-4B02-43DA-BB31-4A6B32BDE6DB}"/>
              </a:ext>
            </a:extLst>
          </p:cNvPr>
          <p:cNvSpPr txBox="1"/>
          <p:nvPr/>
        </p:nvSpPr>
        <p:spPr>
          <a:xfrm>
            <a:off x="4139908" y="375552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5" name="TextBox 4">
            <a:extLst>
              <a:ext uri="{FF2B5EF4-FFF2-40B4-BE49-F238E27FC236}">
                <a16:creationId xmlns:a16="http://schemas.microsoft.com/office/drawing/2014/main" id="{5B93C44F-A298-34B1-EB6C-CB1A5FD1E192}"/>
              </a:ext>
            </a:extLst>
          </p:cNvPr>
          <p:cNvSpPr txBox="1"/>
          <p:nvPr/>
        </p:nvSpPr>
        <p:spPr>
          <a:xfrm>
            <a:off x="4739216" y="2745355"/>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6" name="TextBox 5">
            <a:extLst>
              <a:ext uri="{FF2B5EF4-FFF2-40B4-BE49-F238E27FC236}">
                <a16:creationId xmlns:a16="http://schemas.microsoft.com/office/drawing/2014/main" id="{8563033F-61F9-285D-887B-4006800186D3}"/>
              </a:ext>
            </a:extLst>
          </p:cNvPr>
          <p:cNvSpPr txBox="1"/>
          <p:nvPr/>
        </p:nvSpPr>
        <p:spPr>
          <a:xfrm>
            <a:off x="5395386" y="3544914"/>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7" name="TextBox 6">
            <a:extLst>
              <a:ext uri="{FF2B5EF4-FFF2-40B4-BE49-F238E27FC236}">
                <a16:creationId xmlns:a16="http://schemas.microsoft.com/office/drawing/2014/main" id="{7DB6CB54-5B12-30F6-1558-D10BAC5E82BF}"/>
              </a:ext>
            </a:extLst>
          </p:cNvPr>
          <p:cNvSpPr txBox="1"/>
          <p:nvPr/>
        </p:nvSpPr>
        <p:spPr>
          <a:xfrm>
            <a:off x="6052938" y="223827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8" name="TextBox 7">
            <a:extLst>
              <a:ext uri="{FF2B5EF4-FFF2-40B4-BE49-F238E27FC236}">
                <a16:creationId xmlns:a16="http://schemas.microsoft.com/office/drawing/2014/main" id="{CEA4ACAD-808E-8C07-390A-AE5C364EBD5C}"/>
              </a:ext>
            </a:extLst>
          </p:cNvPr>
          <p:cNvSpPr txBox="1"/>
          <p:nvPr/>
        </p:nvSpPr>
        <p:spPr>
          <a:xfrm>
            <a:off x="6702659" y="293182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9" name="TextBox 8">
            <a:extLst>
              <a:ext uri="{FF2B5EF4-FFF2-40B4-BE49-F238E27FC236}">
                <a16:creationId xmlns:a16="http://schemas.microsoft.com/office/drawing/2014/main" id="{D841B2B4-BBD8-6347-1586-FB6AE33FC458}"/>
              </a:ext>
            </a:extLst>
          </p:cNvPr>
          <p:cNvSpPr txBox="1"/>
          <p:nvPr/>
        </p:nvSpPr>
        <p:spPr>
          <a:xfrm>
            <a:off x="7306519" y="3962315"/>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10" name="TextBox 9">
            <a:extLst>
              <a:ext uri="{FF2B5EF4-FFF2-40B4-BE49-F238E27FC236}">
                <a16:creationId xmlns:a16="http://schemas.microsoft.com/office/drawing/2014/main" id="{737E8BC6-1E01-499A-27C0-14E4CCE2CC56}"/>
              </a:ext>
            </a:extLst>
          </p:cNvPr>
          <p:cNvSpPr txBox="1"/>
          <p:nvPr/>
        </p:nvSpPr>
        <p:spPr>
          <a:xfrm>
            <a:off x="7951879" y="3728637"/>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11" name="TextBox 10">
            <a:extLst>
              <a:ext uri="{FF2B5EF4-FFF2-40B4-BE49-F238E27FC236}">
                <a16:creationId xmlns:a16="http://schemas.microsoft.com/office/drawing/2014/main" id="{3E2FC645-460A-30C6-D0EE-6800F7202D13}"/>
              </a:ext>
            </a:extLst>
          </p:cNvPr>
          <p:cNvSpPr txBox="1"/>
          <p:nvPr/>
        </p:nvSpPr>
        <p:spPr>
          <a:xfrm>
            <a:off x="8585036" y="2282646"/>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14" name="TextBox 13">
            <a:extLst>
              <a:ext uri="{FF2B5EF4-FFF2-40B4-BE49-F238E27FC236}">
                <a16:creationId xmlns:a16="http://schemas.microsoft.com/office/drawing/2014/main" id="{DF2D946F-C55C-A6C1-07E4-056B24E8E11E}"/>
              </a:ext>
            </a:extLst>
          </p:cNvPr>
          <p:cNvSpPr txBox="1"/>
          <p:nvPr/>
        </p:nvSpPr>
        <p:spPr>
          <a:xfrm>
            <a:off x="9205944" y="3089832"/>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
        <p:nvSpPr>
          <p:cNvPr id="15" name="TextBox 14">
            <a:extLst>
              <a:ext uri="{FF2B5EF4-FFF2-40B4-BE49-F238E27FC236}">
                <a16:creationId xmlns:a16="http://schemas.microsoft.com/office/drawing/2014/main" id="{A0D5C509-C0AE-641D-A579-76FFD85F262C}"/>
              </a:ext>
            </a:extLst>
          </p:cNvPr>
          <p:cNvSpPr txBox="1"/>
          <p:nvPr/>
        </p:nvSpPr>
        <p:spPr>
          <a:xfrm>
            <a:off x="9863496" y="4066763"/>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$9.4M</a:t>
            </a:r>
          </a:p>
        </p:txBody>
      </p:sp>
    </p:spTree>
    <p:extLst>
      <p:ext uri="{BB962C8B-B14F-4D97-AF65-F5344CB8AC3E}">
        <p14:creationId xmlns:p14="http://schemas.microsoft.com/office/powerpoint/2010/main" val="1946800121"/>
      </p:ext>
    </p:extLst>
  </p:cSld>
  <p:clrMapOvr>
    <a:masterClrMapping/>
  </p:clrMapOvr>
  <mc:AlternateContent xmlns:mc="http://schemas.openxmlformats.org/markup-compatibility/2006">
    <mc:Choice xmlns:p14="http://schemas.microsoft.com/office/powerpoint/2010/main" Requires="p14">
      <p:transition spd="slow" p14:dur="2000">
        <p:zoom/>
      </p:transition>
    </mc:Choice>
    <mc:Fallback>
      <p:transition spd="slow">
        <p:zoom/>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559850415"/>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Chart 61">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556365973"/>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3988199742"/>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Chart 44"/>
          <p:cNvGraphicFramePr>
            <a:graphicFrameLocks/>
          </p:cNvGraphicFramePr>
          <p:nvPr>
            <p:extLst>
              <p:ext uri="{D42A27DB-BD31-4B8C-83A1-F6EECF244321}">
                <p14:modId xmlns:p14="http://schemas.microsoft.com/office/powerpoint/2010/main" val="454981905"/>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5"/>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46" name="Rectangle: Rounded Corners 45">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1009631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2142145614"/>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41" name="Rectangle: Rounded Corners 4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270818295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13" name="Oval 12"/>
          <p:cNvSpPr/>
          <p:nvPr/>
        </p:nvSpPr>
        <p:spPr>
          <a:xfrm>
            <a:off x="4701361" y="395000"/>
            <a:ext cx="3383280" cy="3383280"/>
          </a:xfrm>
          <a:prstGeom prst="ellipse">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9" name="Chart 8"/>
          <p:cNvGraphicFramePr>
            <a:graphicFrameLocks/>
          </p:cNvGraphicFramePr>
          <p:nvPr>
            <p:extLst>
              <p:ext uri="{D42A27DB-BD31-4B8C-83A1-F6EECF244321}">
                <p14:modId xmlns:p14="http://schemas.microsoft.com/office/powerpoint/2010/main" val="20573082"/>
              </p:ext>
            </p:extLst>
          </p:nvPr>
        </p:nvGraphicFramePr>
        <p:xfrm>
          <a:off x="4107001" y="251927"/>
          <a:ext cx="4572000" cy="3648269"/>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3" name="TextBox 22"/>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4" name="TextBox 23"/>
          <p:cNvSpPr txBox="1"/>
          <p:nvPr/>
        </p:nvSpPr>
        <p:spPr>
          <a:xfrm>
            <a:off x="4932329" y="108946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26" name="TextBox 25"/>
          <p:cNvSpPr txBox="1"/>
          <p:nvPr/>
        </p:nvSpPr>
        <p:spPr>
          <a:xfrm>
            <a:off x="6397902" y="107678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27" name="TextBox 26"/>
          <p:cNvSpPr txBox="1"/>
          <p:nvPr/>
        </p:nvSpPr>
        <p:spPr>
          <a:xfrm>
            <a:off x="5299851" y="2557169"/>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29" name="TextBox 28"/>
          <p:cNvSpPr txBox="1"/>
          <p:nvPr/>
        </p:nvSpPr>
        <p:spPr>
          <a:xfrm>
            <a:off x="6091476" y="1581009"/>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B</a:t>
            </a:r>
          </a:p>
        </p:txBody>
      </p:sp>
      <p:sp>
        <p:nvSpPr>
          <p:cNvPr id="25" name="TextBox 24">
            <a:extLst>
              <a:ext uri="{FF2B5EF4-FFF2-40B4-BE49-F238E27FC236}">
                <a16:creationId xmlns:a16="http://schemas.microsoft.com/office/drawing/2014/main" id="{BB430242-4E83-4BA6-86E0-2E487BBAED5F}"/>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0" name="!!Safety">
            <a:extLst>
              <a:ext uri="{FF2B5EF4-FFF2-40B4-BE49-F238E27FC236}">
                <a16:creationId xmlns:a16="http://schemas.microsoft.com/office/drawing/2014/main" id="{78374BD8-4935-47E4-B142-32169C6DA8EE}"/>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PP">
            <a:extLst>
              <a:ext uri="{FF2B5EF4-FFF2-40B4-BE49-F238E27FC236}">
                <a16:creationId xmlns:a16="http://schemas.microsoft.com/office/drawing/2014/main" id="{AEC2B9CD-4FDE-4B86-BAC7-0D8C04489A18}"/>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nning">
            <a:extLst>
              <a:ext uri="{FF2B5EF4-FFF2-40B4-BE49-F238E27FC236}">
                <a16:creationId xmlns:a16="http://schemas.microsoft.com/office/drawing/2014/main" id="{762332E0-CB8C-480E-BA4C-880612AA7FC1}"/>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MO">
            <a:extLst>
              <a:ext uri="{FF2B5EF4-FFF2-40B4-BE49-F238E27FC236}">
                <a16:creationId xmlns:a16="http://schemas.microsoft.com/office/drawing/2014/main" id="{7691C41F-33A0-4DDB-B2E6-58A195413FED}"/>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32717DCD-2AAC-44C8-AF38-F49EF3A3D616}"/>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5" name="TextBox 34">
            <a:extLst>
              <a:ext uri="{FF2B5EF4-FFF2-40B4-BE49-F238E27FC236}">
                <a16:creationId xmlns:a16="http://schemas.microsoft.com/office/drawing/2014/main" id="{3948CA7F-5147-4BA9-B134-5306EC8D11AD}"/>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36" name="TextBox 35">
            <a:extLst>
              <a:ext uri="{FF2B5EF4-FFF2-40B4-BE49-F238E27FC236}">
                <a16:creationId xmlns:a16="http://schemas.microsoft.com/office/drawing/2014/main" id="{FFF8BB39-C131-4093-89D4-C339821DE511}"/>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7" name="TextBox 36">
            <a:extLst>
              <a:ext uri="{FF2B5EF4-FFF2-40B4-BE49-F238E27FC236}">
                <a16:creationId xmlns:a16="http://schemas.microsoft.com/office/drawing/2014/main" id="{B64DEC1C-17A3-414F-BB90-CB0FFB4BCAF7}"/>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28" name="Rectangle 27"/>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6777532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35385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275768044"/>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41" name="Rectangle: Rounded Corners 4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43" name="TextBox 42"/>
          <p:cNvSpPr txBox="1"/>
          <p:nvPr/>
        </p:nvSpPr>
        <p:spPr>
          <a:xfrm>
            <a:off x="2818974" y="3637914"/>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$22.4M</a:t>
            </a:r>
          </a:p>
        </p:txBody>
      </p:sp>
      <p:sp>
        <p:nvSpPr>
          <p:cNvPr id="44" name="TextBox 43"/>
          <p:cNvSpPr txBox="1"/>
          <p:nvPr/>
        </p:nvSpPr>
        <p:spPr>
          <a:xfrm>
            <a:off x="3454453" y="3802452"/>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$20.5M</a:t>
            </a:r>
          </a:p>
        </p:txBody>
      </p:sp>
      <p:sp>
        <p:nvSpPr>
          <p:cNvPr id="45" name="TextBox 44"/>
          <p:cNvSpPr txBox="1"/>
          <p:nvPr/>
        </p:nvSpPr>
        <p:spPr>
          <a:xfrm>
            <a:off x="4106041" y="3682146"/>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22.0</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46" name="TextBox 45"/>
          <p:cNvSpPr txBox="1"/>
          <p:nvPr/>
        </p:nvSpPr>
        <p:spPr>
          <a:xfrm>
            <a:off x="4716638" y="2671975"/>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35.5</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47" name="TextBox 46"/>
          <p:cNvSpPr txBox="1"/>
          <p:nvPr/>
        </p:nvSpPr>
        <p:spPr>
          <a:xfrm>
            <a:off x="5361519" y="3488468"/>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24.5</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48" name="TextBox 47"/>
          <p:cNvSpPr txBox="1"/>
          <p:nvPr/>
        </p:nvSpPr>
        <p:spPr>
          <a:xfrm>
            <a:off x="5997070" y="2153543"/>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42.6</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49" name="TextBox 48"/>
          <p:cNvSpPr txBox="1"/>
          <p:nvPr/>
        </p:nvSpPr>
        <p:spPr>
          <a:xfrm>
            <a:off x="6634217" y="2858536"/>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32.7</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0" name="TextBox 49"/>
          <p:cNvSpPr txBox="1"/>
          <p:nvPr/>
        </p:nvSpPr>
        <p:spPr>
          <a:xfrm>
            <a:off x="7226002" y="3894682"/>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19.1</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1" name="TextBox 50"/>
          <p:cNvSpPr txBox="1"/>
          <p:nvPr/>
        </p:nvSpPr>
        <p:spPr>
          <a:xfrm>
            <a:off x="7885854" y="3678534"/>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22.0</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2" name="TextBox 51"/>
          <p:cNvSpPr txBox="1"/>
          <p:nvPr/>
        </p:nvSpPr>
        <p:spPr>
          <a:xfrm>
            <a:off x="8546110" y="2231520"/>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41.2</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3" name="TextBox 52"/>
          <p:cNvSpPr txBox="1"/>
          <p:nvPr/>
        </p:nvSpPr>
        <p:spPr>
          <a:xfrm>
            <a:off x="9162242" y="3012425"/>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30.7</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
        <p:nvSpPr>
          <p:cNvPr id="54" name="TextBox 53"/>
          <p:cNvSpPr txBox="1"/>
          <p:nvPr/>
        </p:nvSpPr>
        <p:spPr>
          <a:xfrm>
            <a:off x="9796987" y="3970683"/>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a:t>
            </a:r>
            <a:r>
              <a:rPr lang="en-US" sz="1400" kern="0" dirty="0">
                <a:solidFill>
                  <a:srgbClr val="FB6B09"/>
                </a:solidFill>
                <a:effectLst>
                  <a:outerShdw blurRad="50800" dist="38100" dir="2700000" algn="tl" rotWithShape="0">
                    <a:prstClr val="black"/>
                  </a:outerShdw>
                </a:effectLst>
              </a:rPr>
              <a:t>17.4</a:t>
            </a:r>
            <a:r>
              <a:rPr kumimoji="0" lang="en-US" sz="14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M</a:t>
            </a:r>
          </a:p>
        </p:txBody>
      </p:sp>
    </p:spTree>
    <p:extLst>
      <p:ext uri="{BB962C8B-B14F-4D97-AF65-F5344CB8AC3E}">
        <p14:creationId xmlns:p14="http://schemas.microsoft.com/office/powerpoint/2010/main" val="140040073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57">
            <a:extLst>
              <a:ext uri="{FF2B5EF4-FFF2-40B4-BE49-F238E27FC236}">
                <a16:creationId xmlns:a16="http://schemas.microsoft.com/office/drawing/2014/main" id="{84025340-36D9-494F-97A1-31F290026870}"/>
              </a:ext>
            </a:extLst>
          </p:cNvPr>
          <p:cNvGraphicFramePr>
            <a:graphicFrameLocks/>
          </p:cNvGraphicFramePr>
          <p:nvPr>
            <p:extLst>
              <p:ext uri="{D42A27DB-BD31-4B8C-83A1-F6EECF244321}">
                <p14:modId xmlns:p14="http://schemas.microsoft.com/office/powerpoint/2010/main" val="1363086469"/>
              </p:ext>
            </p:extLst>
          </p:nvPr>
        </p:nvGraphicFramePr>
        <p:xfrm>
          <a:off x="2743200" y="219456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a:graphicFrameLocks/>
          </p:cNvGraphicFramePr>
          <p:nvPr>
            <p:extLst>
              <p:ext uri="{D42A27DB-BD31-4B8C-83A1-F6EECF244321}">
                <p14:modId xmlns:p14="http://schemas.microsoft.com/office/powerpoint/2010/main" val="113143966"/>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
        <p:nvSpPr>
          <p:cNvPr id="45" name="TextBox 44"/>
          <p:cNvSpPr txBox="1"/>
          <p:nvPr/>
        </p:nvSpPr>
        <p:spPr>
          <a:xfrm>
            <a:off x="2837071" y="3588254"/>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6.8%</a:t>
            </a:r>
          </a:p>
        </p:txBody>
      </p:sp>
      <p:sp>
        <p:nvSpPr>
          <p:cNvPr id="46" name="TextBox 45"/>
          <p:cNvSpPr txBox="1"/>
          <p:nvPr/>
        </p:nvSpPr>
        <p:spPr>
          <a:xfrm>
            <a:off x="3488539" y="3723162"/>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6.2%</a:t>
            </a:r>
          </a:p>
        </p:txBody>
      </p:sp>
      <p:sp>
        <p:nvSpPr>
          <p:cNvPr id="47" name="TextBox 46"/>
          <p:cNvSpPr txBox="1"/>
          <p:nvPr/>
        </p:nvSpPr>
        <p:spPr>
          <a:xfrm>
            <a:off x="4106041" y="3682146"/>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6.6%</a:t>
            </a:r>
          </a:p>
        </p:txBody>
      </p:sp>
      <p:sp>
        <p:nvSpPr>
          <p:cNvPr id="51" name="TextBox 50"/>
          <p:cNvSpPr txBox="1"/>
          <p:nvPr/>
        </p:nvSpPr>
        <p:spPr>
          <a:xfrm>
            <a:off x="4716638" y="2671975"/>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10.7%</a:t>
            </a:r>
          </a:p>
        </p:txBody>
      </p:sp>
      <p:sp>
        <p:nvSpPr>
          <p:cNvPr id="52" name="TextBox 51"/>
          <p:cNvSpPr txBox="1"/>
          <p:nvPr/>
        </p:nvSpPr>
        <p:spPr>
          <a:xfrm>
            <a:off x="5404784" y="3456678"/>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7.4%</a:t>
            </a:r>
          </a:p>
        </p:txBody>
      </p:sp>
      <p:sp>
        <p:nvSpPr>
          <p:cNvPr id="53" name="TextBox 52"/>
          <p:cNvSpPr txBox="1"/>
          <p:nvPr/>
        </p:nvSpPr>
        <p:spPr>
          <a:xfrm>
            <a:off x="5997070" y="2153543"/>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12.9%</a:t>
            </a:r>
          </a:p>
        </p:txBody>
      </p:sp>
      <p:sp>
        <p:nvSpPr>
          <p:cNvPr id="54" name="TextBox 53"/>
          <p:cNvSpPr txBox="1"/>
          <p:nvPr/>
        </p:nvSpPr>
        <p:spPr>
          <a:xfrm>
            <a:off x="6658755" y="2812370"/>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9.9%</a:t>
            </a:r>
          </a:p>
        </p:txBody>
      </p:sp>
      <p:sp>
        <p:nvSpPr>
          <p:cNvPr id="55" name="TextBox 54"/>
          <p:cNvSpPr txBox="1"/>
          <p:nvPr/>
        </p:nvSpPr>
        <p:spPr>
          <a:xfrm>
            <a:off x="7305098" y="3814327"/>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5.7%</a:t>
            </a:r>
          </a:p>
        </p:txBody>
      </p:sp>
      <p:sp>
        <p:nvSpPr>
          <p:cNvPr id="56" name="TextBox 55"/>
          <p:cNvSpPr txBox="1"/>
          <p:nvPr/>
        </p:nvSpPr>
        <p:spPr>
          <a:xfrm>
            <a:off x="7933929" y="3636305"/>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6.6%</a:t>
            </a:r>
          </a:p>
        </p:txBody>
      </p:sp>
      <p:sp>
        <p:nvSpPr>
          <p:cNvPr id="57" name="TextBox 56"/>
          <p:cNvSpPr txBox="1"/>
          <p:nvPr/>
        </p:nvSpPr>
        <p:spPr>
          <a:xfrm>
            <a:off x="8523260" y="2208669"/>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12.5%</a:t>
            </a:r>
          </a:p>
        </p:txBody>
      </p:sp>
      <p:sp>
        <p:nvSpPr>
          <p:cNvPr id="59" name="TextBox 58"/>
          <p:cNvSpPr txBox="1"/>
          <p:nvPr/>
        </p:nvSpPr>
        <p:spPr>
          <a:xfrm>
            <a:off x="9195653" y="2993956"/>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9.3%</a:t>
            </a:r>
          </a:p>
        </p:txBody>
      </p:sp>
      <p:sp>
        <p:nvSpPr>
          <p:cNvPr id="60" name="TextBox 59"/>
          <p:cNvSpPr txBox="1"/>
          <p:nvPr/>
        </p:nvSpPr>
        <p:spPr>
          <a:xfrm>
            <a:off x="9854695" y="3934558"/>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B6B09"/>
                </a:solidFill>
                <a:effectLst>
                  <a:outerShdw blurRad="50800" dist="38100" dir="2700000" algn="tl" rotWithShape="0">
                    <a:prstClr val="black"/>
                  </a:outerShdw>
                </a:effectLst>
                <a:uLnTx/>
                <a:uFillTx/>
              </a:rPr>
              <a:t>5.3%</a:t>
            </a:r>
          </a:p>
        </p:txBody>
      </p:sp>
      <p:sp>
        <p:nvSpPr>
          <p:cNvPr id="61" name="Rectangle: Rounded Corners 6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8944045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a:graphicFrameLocks/>
          </p:cNvGraphicFramePr>
          <p:nvPr>
            <p:extLst>
              <p:ext uri="{D42A27DB-BD31-4B8C-83A1-F6EECF244321}">
                <p14:modId xmlns:p14="http://schemas.microsoft.com/office/powerpoint/2010/main" val="505796797"/>
              </p:ext>
            </p:extLst>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4" name="Chart 63"/>
          <p:cNvGraphicFramePr>
            <a:graphicFrameLocks/>
          </p:cNvGraphicFramePr>
          <p:nvPr>
            <p:extLst>
              <p:ext uri="{D42A27DB-BD31-4B8C-83A1-F6EECF244321}">
                <p14:modId xmlns:p14="http://schemas.microsoft.com/office/powerpoint/2010/main" val="797391319"/>
              </p:ext>
            </p:extLst>
          </p:nvPr>
        </p:nvGraphicFramePr>
        <p:xfrm>
          <a:off x="2743200" y="2216857"/>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
        <p:nvSpPr>
          <p:cNvPr id="61" name="Rectangle: Rounded Corners 6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2" name="TextBox 31"/>
          <p:cNvSpPr txBox="1"/>
          <p:nvPr/>
        </p:nvSpPr>
        <p:spPr>
          <a:xfrm>
            <a:off x="5895167" y="3026062"/>
            <a:ext cx="1611339" cy="4001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63A6E2"/>
                  </a:solidFill>
                </a:ln>
                <a:solidFill>
                  <a:schemeClr val="bg1">
                    <a:lumMod val="95000"/>
                  </a:schemeClr>
                </a:solidFill>
                <a:effectLst>
                  <a:glow rad="63500">
                    <a:schemeClr val="tx1">
                      <a:lumMod val="65000"/>
                      <a:lumOff val="35000"/>
                      <a:alpha val="40000"/>
                    </a:schemeClr>
                  </a:glow>
                </a:effectLst>
                <a:uLnTx/>
                <a:uFillTx/>
              </a:rPr>
              <a:t>$123,125,000</a:t>
            </a:r>
          </a:p>
        </p:txBody>
      </p:sp>
      <p:sp>
        <p:nvSpPr>
          <p:cNvPr id="2" name="TextBox 1">
            <a:extLst>
              <a:ext uri="{FF2B5EF4-FFF2-40B4-BE49-F238E27FC236}">
                <a16:creationId xmlns:a16="http://schemas.microsoft.com/office/drawing/2014/main" id="{9618FCD3-CC92-599E-6436-87F0E269B8AE}"/>
              </a:ext>
            </a:extLst>
          </p:cNvPr>
          <p:cNvSpPr txBox="1"/>
          <p:nvPr/>
        </p:nvSpPr>
        <p:spPr>
          <a:xfrm>
            <a:off x="2837071" y="4595791"/>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BB0F0"/>
                </a:solidFill>
                <a:effectLst>
                  <a:outerShdw blurRad="50800" dist="38100" dir="2700000" algn="tl" rotWithShape="0">
                    <a:prstClr val="black"/>
                  </a:outerShdw>
                </a:effectLst>
                <a:uLnTx/>
                <a:uFillTx/>
              </a:rPr>
              <a:t>6.8%</a:t>
            </a:r>
          </a:p>
        </p:txBody>
      </p:sp>
      <p:sp>
        <p:nvSpPr>
          <p:cNvPr id="3" name="TextBox 2">
            <a:extLst>
              <a:ext uri="{FF2B5EF4-FFF2-40B4-BE49-F238E27FC236}">
                <a16:creationId xmlns:a16="http://schemas.microsoft.com/office/drawing/2014/main" id="{1EBBE2A6-8F44-59C0-1419-32B97F37B7BF}"/>
              </a:ext>
            </a:extLst>
          </p:cNvPr>
          <p:cNvSpPr txBox="1"/>
          <p:nvPr/>
        </p:nvSpPr>
        <p:spPr>
          <a:xfrm>
            <a:off x="3488539" y="4650256"/>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6.2%</a:t>
            </a:r>
          </a:p>
        </p:txBody>
      </p:sp>
      <p:sp>
        <p:nvSpPr>
          <p:cNvPr id="4" name="TextBox 3">
            <a:extLst>
              <a:ext uri="{FF2B5EF4-FFF2-40B4-BE49-F238E27FC236}">
                <a16:creationId xmlns:a16="http://schemas.microsoft.com/office/drawing/2014/main" id="{8DE15614-7CB9-9279-45FE-AE4BE74DFE88}"/>
              </a:ext>
            </a:extLst>
          </p:cNvPr>
          <p:cNvSpPr txBox="1"/>
          <p:nvPr/>
        </p:nvSpPr>
        <p:spPr>
          <a:xfrm>
            <a:off x="4106041" y="4612764"/>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6.6%</a:t>
            </a:r>
          </a:p>
        </p:txBody>
      </p:sp>
      <p:sp>
        <p:nvSpPr>
          <p:cNvPr id="5" name="TextBox 4">
            <a:extLst>
              <a:ext uri="{FF2B5EF4-FFF2-40B4-BE49-F238E27FC236}">
                <a16:creationId xmlns:a16="http://schemas.microsoft.com/office/drawing/2014/main" id="{620A733E-3A4E-D02F-7CC3-AA9CC18467D7}"/>
              </a:ext>
            </a:extLst>
          </p:cNvPr>
          <p:cNvSpPr txBox="1"/>
          <p:nvPr/>
        </p:nvSpPr>
        <p:spPr>
          <a:xfrm>
            <a:off x="4716638" y="4189602"/>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10.7%</a:t>
            </a:r>
          </a:p>
        </p:txBody>
      </p:sp>
      <p:sp>
        <p:nvSpPr>
          <p:cNvPr id="6" name="TextBox 5">
            <a:extLst>
              <a:ext uri="{FF2B5EF4-FFF2-40B4-BE49-F238E27FC236}">
                <a16:creationId xmlns:a16="http://schemas.microsoft.com/office/drawing/2014/main" id="{37CC8F07-669A-639F-0867-11695FB5E1D7}"/>
              </a:ext>
            </a:extLst>
          </p:cNvPr>
          <p:cNvSpPr txBox="1"/>
          <p:nvPr/>
        </p:nvSpPr>
        <p:spPr>
          <a:xfrm>
            <a:off x="5404784" y="4523466"/>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7.4%</a:t>
            </a:r>
          </a:p>
        </p:txBody>
      </p:sp>
      <p:sp>
        <p:nvSpPr>
          <p:cNvPr id="7" name="TextBox 6">
            <a:extLst>
              <a:ext uri="{FF2B5EF4-FFF2-40B4-BE49-F238E27FC236}">
                <a16:creationId xmlns:a16="http://schemas.microsoft.com/office/drawing/2014/main" id="{91435533-DB1D-0D82-0EB0-12FF02DF455B}"/>
              </a:ext>
            </a:extLst>
          </p:cNvPr>
          <p:cNvSpPr txBox="1"/>
          <p:nvPr/>
        </p:nvSpPr>
        <p:spPr>
          <a:xfrm>
            <a:off x="5997070" y="3971733"/>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12.9%</a:t>
            </a:r>
          </a:p>
        </p:txBody>
      </p:sp>
      <p:sp>
        <p:nvSpPr>
          <p:cNvPr id="8" name="TextBox 7">
            <a:extLst>
              <a:ext uri="{FF2B5EF4-FFF2-40B4-BE49-F238E27FC236}">
                <a16:creationId xmlns:a16="http://schemas.microsoft.com/office/drawing/2014/main" id="{89701597-879B-51FA-483E-899B9D8F0DF4}"/>
              </a:ext>
            </a:extLst>
          </p:cNvPr>
          <p:cNvSpPr txBox="1"/>
          <p:nvPr/>
        </p:nvSpPr>
        <p:spPr>
          <a:xfrm>
            <a:off x="6658755" y="4274967"/>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9.9%</a:t>
            </a:r>
          </a:p>
        </p:txBody>
      </p:sp>
      <p:sp>
        <p:nvSpPr>
          <p:cNvPr id="9" name="TextBox 8">
            <a:extLst>
              <a:ext uri="{FF2B5EF4-FFF2-40B4-BE49-F238E27FC236}">
                <a16:creationId xmlns:a16="http://schemas.microsoft.com/office/drawing/2014/main" id="{6FBF009A-8600-4EAE-9D2E-C83521072DF4}"/>
              </a:ext>
            </a:extLst>
          </p:cNvPr>
          <p:cNvSpPr txBox="1"/>
          <p:nvPr/>
        </p:nvSpPr>
        <p:spPr>
          <a:xfrm>
            <a:off x="7305098" y="4705434"/>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5.7%</a:t>
            </a:r>
          </a:p>
        </p:txBody>
      </p:sp>
      <p:sp>
        <p:nvSpPr>
          <p:cNvPr id="10" name="TextBox 9">
            <a:extLst>
              <a:ext uri="{FF2B5EF4-FFF2-40B4-BE49-F238E27FC236}">
                <a16:creationId xmlns:a16="http://schemas.microsoft.com/office/drawing/2014/main" id="{C1E1A4B7-F448-C728-B837-AF3162FD836B}"/>
              </a:ext>
            </a:extLst>
          </p:cNvPr>
          <p:cNvSpPr txBox="1"/>
          <p:nvPr/>
        </p:nvSpPr>
        <p:spPr>
          <a:xfrm>
            <a:off x="7933929" y="4612075"/>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6.6%</a:t>
            </a:r>
          </a:p>
        </p:txBody>
      </p:sp>
      <p:sp>
        <p:nvSpPr>
          <p:cNvPr id="11" name="TextBox 10">
            <a:extLst>
              <a:ext uri="{FF2B5EF4-FFF2-40B4-BE49-F238E27FC236}">
                <a16:creationId xmlns:a16="http://schemas.microsoft.com/office/drawing/2014/main" id="{3E9A813D-D00C-2FE2-0D00-6276A61FF4A8}"/>
              </a:ext>
            </a:extLst>
          </p:cNvPr>
          <p:cNvSpPr txBox="1"/>
          <p:nvPr/>
        </p:nvSpPr>
        <p:spPr>
          <a:xfrm>
            <a:off x="8523260" y="4012044"/>
            <a:ext cx="82105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12.5%</a:t>
            </a:r>
          </a:p>
        </p:txBody>
      </p:sp>
      <p:sp>
        <p:nvSpPr>
          <p:cNvPr id="12" name="TextBox 11">
            <a:extLst>
              <a:ext uri="{FF2B5EF4-FFF2-40B4-BE49-F238E27FC236}">
                <a16:creationId xmlns:a16="http://schemas.microsoft.com/office/drawing/2014/main" id="{583E7B60-73EA-752F-6306-049C6B8E2F89}"/>
              </a:ext>
            </a:extLst>
          </p:cNvPr>
          <p:cNvSpPr txBox="1"/>
          <p:nvPr/>
        </p:nvSpPr>
        <p:spPr>
          <a:xfrm>
            <a:off x="9195653" y="4340139"/>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9.3%</a:t>
            </a:r>
          </a:p>
        </p:txBody>
      </p:sp>
      <p:sp>
        <p:nvSpPr>
          <p:cNvPr id="13" name="TextBox 12">
            <a:extLst>
              <a:ext uri="{FF2B5EF4-FFF2-40B4-BE49-F238E27FC236}">
                <a16:creationId xmlns:a16="http://schemas.microsoft.com/office/drawing/2014/main" id="{0A8E921C-693E-0955-35FE-9F7A6A090A0A}"/>
              </a:ext>
            </a:extLst>
          </p:cNvPr>
          <p:cNvSpPr txBox="1"/>
          <p:nvPr/>
        </p:nvSpPr>
        <p:spPr>
          <a:xfrm>
            <a:off x="9854695" y="4755817"/>
            <a:ext cx="69121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5.3%</a:t>
            </a:r>
          </a:p>
        </p:txBody>
      </p:sp>
    </p:spTree>
    <p:extLst>
      <p:ext uri="{BB962C8B-B14F-4D97-AF65-F5344CB8AC3E}">
        <p14:creationId xmlns:p14="http://schemas.microsoft.com/office/powerpoint/2010/main" val="3672171419"/>
      </p:ext>
    </p:extLst>
  </p:cSld>
  <p:clrMapOvr>
    <a:masterClrMapping/>
  </p:clrMapOvr>
  <mc:AlternateContent xmlns:mc="http://schemas.openxmlformats.org/markup-compatibility/2006">
    <mc:Choice xmlns:p14="http://schemas.microsoft.com/office/powerpoint/2010/main" Requires="p14">
      <p:transition spd="slow" p14:dur="2000">
        <p:zoom dir="in"/>
      </p:transition>
    </mc:Choice>
    <mc:Fallback>
      <p:transition spd="slow">
        <p:zoom dir="in"/>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a:graphicFrameLocks/>
          </p:cNvGraphicFramePr>
          <p:nvPr/>
        </p:nvGraphicFramePr>
        <p:xfrm>
          <a:off x="2743200" y="2286000"/>
          <a:ext cx="7915275" cy="386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4" name="Chart 63"/>
          <p:cNvGraphicFramePr>
            <a:graphicFrameLocks/>
          </p:cNvGraphicFramePr>
          <p:nvPr/>
        </p:nvGraphicFramePr>
        <p:xfrm>
          <a:off x="2743200" y="2216857"/>
          <a:ext cx="7915275" cy="3867150"/>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p:cNvSpPr/>
          <p:nvPr/>
        </p:nvSpPr>
        <p:spPr>
          <a:xfrm>
            <a:off x="2001793" y="835225"/>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2098746" y="912265"/>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786470" y="2636827"/>
            <a:ext cx="216416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TOTAL AMOUNT OF TRIBAL SHARES (B) FOR EACH REGION</a:t>
            </a:r>
          </a:p>
        </p:txBody>
      </p:sp>
      <p:sp>
        <p:nvSpPr>
          <p:cNvPr id="50" name="TextBox 49"/>
          <p:cNvSpPr txBox="1"/>
          <p:nvPr/>
        </p:nvSpPr>
        <p:spPr>
          <a:xfrm>
            <a:off x="597071" y="4163165"/>
            <a:ext cx="2096906" cy="1477328"/>
          </a:xfrm>
          <a:prstGeom prst="rect">
            <a:avLst/>
          </a:prstGeom>
          <a:no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DISTRIBUTE SUPPLEMENTAL FUNDING PROPORTIONALLY TO EACH REGION.                                                                 </a:t>
            </a:r>
          </a:p>
        </p:txBody>
      </p:sp>
      <p:sp>
        <p:nvSpPr>
          <p:cNvPr id="61" name="Rectangle: Rounded Corners 60">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2</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65" name="TextBox 64"/>
          <p:cNvSpPr txBox="1"/>
          <p:nvPr/>
        </p:nvSpPr>
        <p:spPr>
          <a:xfrm>
            <a:off x="2753714" y="4548840"/>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$8.4M</a:t>
            </a:r>
          </a:p>
        </p:txBody>
      </p:sp>
      <p:sp>
        <p:nvSpPr>
          <p:cNvPr id="77" name="TextBox 76"/>
          <p:cNvSpPr txBox="1"/>
          <p:nvPr/>
        </p:nvSpPr>
        <p:spPr>
          <a:xfrm>
            <a:off x="3403537" y="4615980"/>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$7.6M</a:t>
            </a:r>
          </a:p>
        </p:txBody>
      </p:sp>
      <p:sp>
        <p:nvSpPr>
          <p:cNvPr id="78" name="TextBox 77"/>
          <p:cNvSpPr txBox="1"/>
          <p:nvPr/>
        </p:nvSpPr>
        <p:spPr>
          <a:xfrm>
            <a:off x="4052276" y="4564671"/>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$8.1M</a:t>
            </a:r>
          </a:p>
        </p:txBody>
      </p:sp>
      <p:sp>
        <p:nvSpPr>
          <p:cNvPr id="79" name="TextBox 78"/>
          <p:cNvSpPr txBox="1"/>
          <p:nvPr/>
        </p:nvSpPr>
        <p:spPr>
          <a:xfrm>
            <a:off x="4659117" y="4158096"/>
            <a:ext cx="907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$13.2M</a:t>
            </a:r>
          </a:p>
        </p:txBody>
      </p:sp>
      <p:sp>
        <p:nvSpPr>
          <p:cNvPr id="80" name="TextBox 79"/>
          <p:cNvSpPr txBox="1"/>
          <p:nvPr/>
        </p:nvSpPr>
        <p:spPr>
          <a:xfrm>
            <a:off x="5328537" y="4493695"/>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$9.1M</a:t>
            </a:r>
          </a:p>
        </p:txBody>
      </p:sp>
      <p:sp>
        <p:nvSpPr>
          <p:cNvPr id="81" name="TextBox 80"/>
          <p:cNvSpPr txBox="1"/>
          <p:nvPr/>
        </p:nvSpPr>
        <p:spPr>
          <a:xfrm>
            <a:off x="5905139" y="3920368"/>
            <a:ext cx="907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$15.9M</a:t>
            </a:r>
          </a:p>
        </p:txBody>
      </p:sp>
      <p:sp>
        <p:nvSpPr>
          <p:cNvPr id="82" name="TextBox 81"/>
          <p:cNvSpPr txBox="1"/>
          <p:nvPr/>
        </p:nvSpPr>
        <p:spPr>
          <a:xfrm>
            <a:off x="6531241" y="4232880"/>
            <a:ext cx="907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$12.2M</a:t>
            </a:r>
          </a:p>
        </p:txBody>
      </p:sp>
      <p:sp>
        <p:nvSpPr>
          <p:cNvPr id="83" name="TextBox 82"/>
          <p:cNvSpPr txBox="1"/>
          <p:nvPr/>
        </p:nvSpPr>
        <p:spPr>
          <a:xfrm>
            <a:off x="7239926" y="4655688"/>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$7.0M</a:t>
            </a:r>
          </a:p>
        </p:txBody>
      </p:sp>
      <p:sp>
        <p:nvSpPr>
          <p:cNvPr id="84" name="TextBox 83"/>
          <p:cNvSpPr txBox="1"/>
          <p:nvPr/>
        </p:nvSpPr>
        <p:spPr>
          <a:xfrm>
            <a:off x="7880542" y="4567460"/>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$8.1M</a:t>
            </a:r>
          </a:p>
        </p:txBody>
      </p:sp>
      <p:sp>
        <p:nvSpPr>
          <p:cNvPr id="85" name="TextBox 84"/>
          <p:cNvSpPr txBox="1"/>
          <p:nvPr/>
        </p:nvSpPr>
        <p:spPr>
          <a:xfrm>
            <a:off x="8464440" y="3966291"/>
            <a:ext cx="907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$15.4M</a:t>
            </a:r>
          </a:p>
        </p:txBody>
      </p:sp>
      <p:sp>
        <p:nvSpPr>
          <p:cNvPr id="86" name="TextBox 85"/>
          <p:cNvSpPr txBox="1"/>
          <p:nvPr/>
        </p:nvSpPr>
        <p:spPr>
          <a:xfrm>
            <a:off x="9097823" y="4289700"/>
            <a:ext cx="90762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$11.5M</a:t>
            </a:r>
          </a:p>
        </p:txBody>
      </p:sp>
      <p:sp>
        <p:nvSpPr>
          <p:cNvPr id="87" name="TextBox 86"/>
          <p:cNvSpPr txBox="1"/>
          <p:nvPr/>
        </p:nvSpPr>
        <p:spPr>
          <a:xfrm>
            <a:off x="9803698" y="4706370"/>
            <a:ext cx="7906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63A6E2"/>
                </a:solidFill>
                <a:effectLst>
                  <a:outerShdw blurRad="50800" dist="38100" dir="2700000" algn="tl" rotWithShape="0">
                    <a:prstClr val="black"/>
                  </a:outerShdw>
                </a:effectLst>
                <a:uLnTx/>
                <a:uFillTx/>
              </a:rPr>
              <a:t>$6.5M</a:t>
            </a:r>
          </a:p>
        </p:txBody>
      </p:sp>
      <p:sp>
        <p:nvSpPr>
          <p:cNvPr id="32" name="TextBox 31"/>
          <p:cNvSpPr txBox="1"/>
          <p:nvPr/>
        </p:nvSpPr>
        <p:spPr>
          <a:xfrm>
            <a:off x="5895167" y="3026062"/>
            <a:ext cx="1611339" cy="4001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rgbClr val="63A6E2"/>
                  </a:solidFill>
                </a:ln>
                <a:solidFill>
                  <a:schemeClr val="bg1">
                    <a:lumMod val="95000"/>
                  </a:schemeClr>
                </a:solidFill>
                <a:effectLst>
                  <a:glow rad="63500">
                    <a:schemeClr val="tx1">
                      <a:lumMod val="65000"/>
                      <a:lumOff val="35000"/>
                      <a:alpha val="40000"/>
                    </a:schemeClr>
                  </a:glow>
                </a:effectLst>
                <a:uLnTx/>
                <a:uFillTx/>
              </a:rPr>
              <a:t>$123,125,000</a:t>
            </a:r>
          </a:p>
        </p:txBody>
      </p:sp>
    </p:spTree>
    <p:extLst>
      <p:ext uri="{BB962C8B-B14F-4D97-AF65-F5344CB8AC3E}">
        <p14:creationId xmlns:p14="http://schemas.microsoft.com/office/powerpoint/2010/main" val="4082538673"/>
      </p:ext>
    </p:extLst>
  </p:cSld>
  <p:clrMapOvr>
    <a:masterClrMapping/>
  </p:clrMapOvr>
  <mc:AlternateContent xmlns:mc="http://schemas.openxmlformats.org/markup-compatibility/2006">
    <mc:Choice xmlns:p14="http://schemas.microsoft.com/office/powerpoint/2010/main" Requires="p14">
      <p:transition spd="slow" p14:dur="2000">
        <p:zoom dir="in"/>
      </p:transition>
    </mc:Choice>
    <mc:Fallback>
      <p:transition spd="slow">
        <p:zoom dir="in"/>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4641981" y="3849046"/>
            <a:ext cx="612648" cy="612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7" name="TextBox 46"/>
          <p:cNvSpPr txBox="1"/>
          <p:nvPr/>
        </p:nvSpPr>
        <p:spPr>
          <a:xfrm>
            <a:off x="4779146" y="4664744"/>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7603319" y="4664744"/>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49" name="Pie 1"/>
          <p:cNvSpPr/>
          <p:nvPr/>
        </p:nvSpPr>
        <p:spPr>
          <a:xfrm>
            <a:off x="8630950" y="3849046"/>
            <a:ext cx="557784" cy="557784"/>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2"/>
          <p:cNvSpPr/>
          <p:nvPr/>
        </p:nvSpPr>
        <p:spPr>
          <a:xfrm>
            <a:off x="7536167" y="3953718"/>
            <a:ext cx="393192" cy="393192"/>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1" name="Pie 3"/>
          <p:cNvSpPr/>
          <p:nvPr/>
        </p:nvSpPr>
        <p:spPr>
          <a:xfrm>
            <a:off x="5881063" y="3478760"/>
            <a:ext cx="1371600" cy="1371600"/>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2" name="TextBox 51"/>
          <p:cNvSpPr txBox="1"/>
          <p:nvPr/>
        </p:nvSpPr>
        <p:spPr>
          <a:xfrm>
            <a:off x="6185175" y="3941599"/>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8567734" y="3945821"/>
            <a:ext cx="684216" cy="54362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7276806" y="3953718"/>
            <a:ext cx="926405" cy="52968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145530" y="4598033"/>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56" name="Rectangle 55"/>
          <p:cNvSpPr/>
          <p:nvPr/>
        </p:nvSpPr>
        <p:spPr>
          <a:xfrm>
            <a:off x="4534570" y="4041450"/>
            <a:ext cx="827470"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Tree>
    <p:extLst>
      <p:ext uri="{BB962C8B-B14F-4D97-AF65-F5344CB8AC3E}">
        <p14:creationId xmlns:p14="http://schemas.microsoft.com/office/powerpoint/2010/main" val="829925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99CB28-9DC8-585C-B184-BB27BBC96AA8}"/>
              </a:ext>
            </a:extLst>
          </p:cNvPr>
          <p:cNvSpPr/>
          <p:nvPr/>
        </p:nvSpPr>
        <p:spPr>
          <a:xfrm>
            <a:off x="4590627" y="2715862"/>
            <a:ext cx="684216" cy="537045"/>
          </a:xfrm>
          <a:prstGeom prst="rect">
            <a:avLst/>
          </a:prstGeom>
          <a:solidFill>
            <a:srgbClr val="A2592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13F9FC-E309-1970-B23D-C3AF9B7E61B0}"/>
              </a:ext>
            </a:extLst>
          </p:cNvPr>
          <p:cNvSpPr/>
          <p:nvPr/>
        </p:nvSpPr>
        <p:spPr>
          <a:xfrm>
            <a:off x="4590482" y="3252907"/>
            <a:ext cx="685800" cy="391993"/>
          </a:xfrm>
          <a:prstGeom prst="rect">
            <a:avLst/>
          </a:prstGeom>
          <a:solidFill>
            <a:srgbClr val="FC863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856820-0BC3-E9DC-8C28-17B91660DAA9}"/>
              </a:ext>
            </a:extLst>
          </p:cNvPr>
          <p:cNvSpPr/>
          <p:nvPr/>
        </p:nvSpPr>
        <p:spPr>
          <a:xfrm>
            <a:off x="4589043" y="3644900"/>
            <a:ext cx="685800" cy="1320800"/>
          </a:xfrm>
          <a:prstGeom prst="rect">
            <a:avLst/>
          </a:prstGeom>
          <a:solidFill>
            <a:srgbClr val="FFC4A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2493CF-3D1B-3703-C80B-0EC57ECFE5D7}"/>
              </a:ext>
            </a:extLst>
          </p:cNvPr>
          <p:cNvSpPr/>
          <p:nvPr/>
        </p:nvSpPr>
        <p:spPr>
          <a:xfrm>
            <a:off x="4587604" y="4965700"/>
            <a:ext cx="684216" cy="580231"/>
          </a:xfrm>
          <a:prstGeom prst="rect">
            <a:avLst/>
          </a:prstGeom>
          <a:solidFill>
            <a:srgbClr val="C472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4" name="Rectangle 3">
            <a:extLst>
              <a:ext uri="{FF2B5EF4-FFF2-40B4-BE49-F238E27FC236}">
                <a16:creationId xmlns:a16="http://schemas.microsoft.com/office/drawing/2014/main" id="{07171383-BBD4-6A87-B8BF-D5E2CE3B0B32}"/>
              </a:ext>
            </a:extLst>
          </p:cNvPr>
          <p:cNvSpPr/>
          <p:nvPr/>
        </p:nvSpPr>
        <p:spPr>
          <a:xfrm>
            <a:off x="4513681" y="5132705"/>
            <a:ext cx="827470"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 name="TextBox 1">
            <a:extLst>
              <a:ext uri="{FF2B5EF4-FFF2-40B4-BE49-F238E27FC236}">
                <a16:creationId xmlns:a16="http://schemas.microsoft.com/office/drawing/2014/main" id="{6BFBBE75-8EF2-DAAE-7D2F-5302B830C10C}"/>
              </a:ext>
            </a:extLst>
          </p:cNvPr>
          <p:cNvSpPr txBox="1"/>
          <p:nvPr/>
        </p:nvSpPr>
        <p:spPr>
          <a:xfrm>
            <a:off x="4470179" y="3236685"/>
            <a:ext cx="926405" cy="52968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3" name="TextBox 52"/>
          <p:cNvSpPr txBox="1"/>
          <p:nvPr/>
        </p:nvSpPr>
        <p:spPr>
          <a:xfrm>
            <a:off x="4585308" y="2802663"/>
            <a:ext cx="684216" cy="54362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3" name="TextBox 2">
            <a:extLst>
              <a:ext uri="{FF2B5EF4-FFF2-40B4-BE49-F238E27FC236}">
                <a16:creationId xmlns:a16="http://schemas.microsoft.com/office/drawing/2014/main" id="{1A97B7AB-FB0B-0332-8ED7-5E61226638E6}"/>
              </a:ext>
            </a:extLst>
          </p:cNvPr>
          <p:cNvSpPr txBox="1"/>
          <p:nvPr/>
        </p:nvSpPr>
        <p:spPr>
          <a:xfrm>
            <a:off x="4551692" y="4123233"/>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Tree>
    <p:extLst>
      <p:ext uri="{BB962C8B-B14F-4D97-AF65-F5344CB8AC3E}">
        <p14:creationId xmlns:p14="http://schemas.microsoft.com/office/powerpoint/2010/main" val="373885179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56">
            <a:extLst>
              <a:ext uri="{FF2B5EF4-FFF2-40B4-BE49-F238E27FC236}">
                <a16:creationId xmlns:a16="http://schemas.microsoft.com/office/drawing/2014/main" id="{C83016FF-5324-4402-880A-26ADAE7C339F}"/>
              </a:ext>
            </a:extLst>
          </p:cNvPr>
          <p:cNvGraphicFramePr>
            <a:graphicFrameLocks/>
          </p:cNvGraphicFramePr>
          <p:nvPr/>
        </p:nvGraphicFramePr>
        <p:xfrm>
          <a:off x="3915345" y="2276846"/>
          <a:ext cx="2028825" cy="3676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8" name="Chart 57">
            <a:extLst>
              <a:ext uri="{FF2B5EF4-FFF2-40B4-BE49-F238E27FC236}">
                <a16:creationId xmlns:a16="http://schemas.microsoft.com/office/drawing/2014/main" id="{C83016FF-5324-4402-880A-26ADAE7C339F}"/>
              </a:ext>
            </a:extLst>
          </p:cNvPr>
          <p:cNvGraphicFramePr>
            <a:graphicFrameLocks/>
          </p:cNvGraphicFramePr>
          <p:nvPr/>
        </p:nvGraphicFramePr>
        <p:xfrm>
          <a:off x="3915345" y="2276846"/>
          <a:ext cx="2028825" cy="367665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2" name="Chart 51"/>
          <p:cNvGraphicFramePr>
            <a:graphicFrameLocks/>
          </p:cNvGraphicFramePr>
          <p:nvPr/>
        </p:nvGraphicFramePr>
        <p:xfrm>
          <a:off x="3915345" y="2290358"/>
          <a:ext cx="2028825" cy="3676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C83016FF-5324-4402-880A-26ADAE7C339F}"/>
              </a:ext>
            </a:extLst>
          </p:cNvPr>
          <p:cNvGraphicFramePr>
            <a:graphicFrameLocks/>
          </p:cNvGraphicFramePr>
          <p:nvPr/>
        </p:nvGraphicFramePr>
        <p:xfrm>
          <a:off x="3915345" y="2290358"/>
          <a:ext cx="2028825" cy="3676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C83016FF-5324-4402-880A-26ADAE7C339F}"/>
              </a:ext>
            </a:extLst>
          </p:cNvPr>
          <p:cNvGraphicFramePr>
            <a:graphicFrameLocks/>
          </p:cNvGraphicFramePr>
          <p:nvPr/>
        </p:nvGraphicFramePr>
        <p:xfrm>
          <a:off x="3915345" y="2276846"/>
          <a:ext cx="2028825" cy="33863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850456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0" name="Chart 49">
            <a:extLst>
              <a:ext uri="{FF2B5EF4-FFF2-40B4-BE49-F238E27FC236}">
                <a16:creationId xmlns:a16="http://schemas.microsoft.com/office/drawing/2014/main" id="{C83016FF-5324-4402-880A-26ADAE7C339F}"/>
              </a:ext>
            </a:extLst>
          </p:cNvPr>
          <p:cNvGraphicFramePr>
            <a:graphicFrameLocks/>
          </p:cNvGraphicFramePr>
          <p:nvPr/>
        </p:nvGraphicFramePr>
        <p:xfrm>
          <a:off x="3915345" y="2276846"/>
          <a:ext cx="2028825" cy="3386381"/>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p:cNvSpPr txBox="1"/>
          <p:nvPr/>
        </p:nvSpPr>
        <p:spPr>
          <a:xfrm>
            <a:off x="6189681" y="2659403"/>
            <a:ext cx="487091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COMPARE TO THE AMOUNT A TRIBE WAS ELIGIBLE TO RECEIVE IN 2011</a:t>
            </a:r>
          </a:p>
        </p:txBody>
      </p:sp>
    </p:spTree>
    <p:extLst>
      <p:ext uri="{BB962C8B-B14F-4D97-AF65-F5344CB8AC3E}">
        <p14:creationId xmlns:p14="http://schemas.microsoft.com/office/powerpoint/2010/main" val="138547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7" name="TextBox 46"/>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0" name="Chart 49">
            <a:extLst>
              <a:ext uri="{FF2B5EF4-FFF2-40B4-BE49-F238E27FC236}">
                <a16:creationId xmlns:a16="http://schemas.microsoft.com/office/drawing/2014/main" id="{C83016FF-5324-4402-880A-26ADAE7C339F}"/>
              </a:ext>
            </a:extLst>
          </p:cNvPr>
          <p:cNvGraphicFramePr>
            <a:graphicFrameLocks/>
          </p:cNvGraphicFramePr>
          <p:nvPr/>
        </p:nvGraphicFramePr>
        <p:xfrm>
          <a:off x="4314333" y="2276846"/>
          <a:ext cx="2028825" cy="3386381"/>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p:cNvSpPr txBox="1"/>
          <p:nvPr/>
        </p:nvSpPr>
        <p:spPr>
          <a:xfrm>
            <a:off x="8624569" y="3030724"/>
            <a:ext cx="2367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COMPARE TO THE AMOUNT A TRIBE WAS ELIGIBLE TO RECEIVE IN 2011</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58" name="Chart 57"/>
          <p:cNvGraphicFramePr>
            <a:graphicFrameLocks/>
          </p:cNvGraphicFramePr>
          <p:nvPr/>
        </p:nvGraphicFramePr>
        <p:xfrm>
          <a:off x="5861330" y="2724137"/>
          <a:ext cx="2028825" cy="2939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988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9" name="TextBox 48"/>
          <p:cNvSpPr txBox="1"/>
          <p:nvPr/>
        </p:nvSpPr>
        <p:spPr>
          <a:xfrm>
            <a:off x="8624569" y="3030724"/>
            <a:ext cx="2367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COMPARE TO THE AMOUNT A TRIBE WAS ELIGIBLE TO RECEIVE IN 2011</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58" name="Chart 57"/>
          <p:cNvGraphicFramePr>
            <a:graphicFrameLocks/>
          </p:cNvGraphicFramePr>
          <p:nvPr/>
        </p:nvGraphicFramePr>
        <p:xfrm>
          <a:off x="5861330" y="2724137"/>
          <a:ext cx="2028825" cy="2939090"/>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3" name="TextBox 52"/>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4" name="TextBox 53"/>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7" name="Chart 56"/>
          <p:cNvGraphicFramePr>
            <a:graphicFrameLocks/>
          </p:cNvGraphicFramePr>
          <p:nvPr/>
        </p:nvGraphicFramePr>
        <p:xfrm>
          <a:off x="4314333" y="2276846"/>
          <a:ext cx="2028825" cy="3386381"/>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a:xfrm>
            <a:off x="3971499" y="3167890"/>
            <a:ext cx="4258101" cy="1938992"/>
          </a:xfrm>
          <a:prstGeom prst="rect">
            <a:avLst/>
          </a:prstGeom>
          <a:solidFill>
            <a:srgbClr val="FFFFFF">
              <a:alpha val="85098"/>
            </a:srgbClr>
          </a:solid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lumMod val="50000"/>
                  </a:schemeClr>
                </a:solidFill>
                <a:effectLst/>
                <a:uLnTx/>
                <a:uFillTx/>
              </a:rPr>
              <a:t>IF THE 2011 AMOUNT IS LESS THAN THE TRANSITION FUNDING AND TRIBAL SHARES, THE TRIBE IS NOT ELIGIBLE FOR SUPPLEMENTAL FUNDING.</a:t>
            </a:r>
          </a:p>
        </p:txBody>
      </p:sp>
    </p:spTree>
    <p:extLst>
      <p:ext uri="{BB962C8B-B14F-4D97-AF65-F5344CB8AC3E}">
        <p14:creationId xmlns:p14="http://schemas.microsoft.com/office/powerpoint/2010/main" val="3552359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13" name="Oval 12"/>
          <p:cNvSpPr/>
          <p:nvPr/>
        </p:nvSpPr>
        <p:spPr>
          <a:xfrm>
            <a:off x="4701361" y="395000"/>
            <a:ext cx="3383280" cy="3383280"/>
          </a:xfrm>
          <a:prstGeom prst="ellipse">
            <a:avLst/>
          </a:prstGeom>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9" name="Chart 8"/>
          <p:cNvGraphicFramePr>
            <a:graphicFrameLocks/>
          </p:cNvGraphicFramePr>
          <p:nvPr>
            <p:extLst>
              <p:ext uri="{D42A27DB-BD31-4B8C-83A1-F6EECF244321}">
                <p14:modId xmlns:p14="http://schemas.microsoft.com/office/powerpoint/2010/main" val="2103862314"/>
              </p:ext>
            </p:extLst>
          </p:nvPr>
        </p:nvGraphicFramePr>
        <p:xfrm>
          <a:off x="4107001" y="251927"/>
          <a:ext cx="4572000" cy="3648269"/>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3" name="TextBox 22"/>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4" name="TextBox 23"/>
          <p:cNvSpPr txBox="1"/>
          <p:nvPr/>
        </p:nvSpPr>
        <p:spPr>
          <a:xfrm>
            <a:off x="4932329" y="108946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26" name="TextBox 25"/>
          <p:cNvSpPr txBox="1"/>
          <p:nvPr/>
        </p:nvSpPr>
        <p:spPr>
          <a:xfrm>
            <a:off x="6397902" y="107678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27" name="TextBox 26"/>
          <p:cNvSpPr txBox="1"/>
          <p:nvPr/>
        </p:nvSpPr>
        <p:spPr>
          <a:xfrm>
            <a:off x="5299851" y="2557169"/>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29" name="TextBox 28"/>
          <p:cNvSpPr txBox="1"/>
          <p:nvPr/>
        </p:nvSpPr>
        <p:spPr>
          <a:xfrm>
            <a:off x="6091476" y="1581009"/>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30" name="TextBox 29">
            <a:extLst>
              <a:ext uri="{FF2B5EF4-FFF2-40B4-BE49-F238E27FC236}">
                <a16:creationId xmlns:a16="http://schemas.microsoft.com/office/drawing/2014/main" id="{6EE5A522-3358-4F4A-8D59-C5A05BA77012}"/>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3" name="TextBox 32">
            <a:extLst>
              <a:ext uri="{FF2B5EF4-FFF2-40B4-BE49-F238E27FC236}">
                <a16:creationId xmlns:a16="http://schemas.microsoft.com/office/drawing/2014/main" id="{4A198134-31CF-4D8E-AE14-B2A13CDCA59C}"/>
              </a:ext>
            </a:extLst>
          </p:cNvPr>
          <p:cNvSpPr txBox="1"/>
          <p:nvPr/>
        </p:nvSpPr>
        <p:spPr>
          <a:xfrm>
            <a:off x="2697311" y="4201815"/>
            <a:ext cx="7391378" cy="1200329"/>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FORMULA TRIBAL SHARES ARE BASED ON ELIGIBLE ROAD MILEAGE, POPULATION, AND BUREAU OF INDIAN AFFAIRS REGION SHARES.</a:t>
            </a:r>
          </a:p>
        </p:txBody>
      </p:sp>
      <p:sp>
        <p:nvSpPr>
          <p:cNvPr id="25" name="!!Safety">
            <a:extLst>
              <a:ext uri="{FF2B5EF4-FFF2-40B4-BE49-F238E27FC236}">
                <a16:creationId xmlns:a16="http://schemas.microsoft.com/office/drawing/2014/main" id="{28A0031A-B2CA-4AD3-B27D-83A3839885A8}"/>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PP">
            <a:extLst>
              <a:ext uri="{FF2B5EF4-FFF2-40B4-BE49-F238E27FC236}">
                <a16:creationId xmlns:a16="http://schemas.microsoft.com/office/drawing/2014/main" id="{6187B24A-A771-41CD-BE33-C6D956BEE14C}"/>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nning">
            <a:extLst>
              <a:ext uri="{FF2B5EF4-FFF2-40B4-BE49-F238E27FC236}">
                <a16:creationId xmlns:a16="http://schemas.microsoft.com/office/drawing/2014/main" id="{F3187C02-A441-44C3-8488-E75679DC1858}"/>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MO">
            <a:extLst>
              <a:ext uri="{FF2B5EF4-FFF2-40B4-BE49-F238E27FC236}">
                <a16:creationId xmlns:a16="http://schemas.microsoft.com/office/drawing/2014/main" id="{6E9AC702-3470-4BB2-9A46-55D7D14622DD}"/>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B940A035-C0BA-48E2-B5E8-5E261F0B78DD}"/>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6" name="TextBox 35">
            <a:extLst>
              <a:ext uri="{FF2B5EF4-FFF2-40B4-BE49-F238E27FC236}">
                <a16:creationId xmlns:a16="http://schemas.microsoft.com/office/drawing/2014/main" id="{A2FA7C67-7EE9-4F74-BB4C-50A7DFA5874E}"/>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37" name="TextBox 36">
            <a:extLst>
              <a:ext uri="{FF2B5EF4-FFF2-40B4-BE49-F238E27FC236}">
                <a16:creationId xmlns:a16="http://schemas.microsoft.com/office/drawing/2014/main" id="{CCBEAF60-9583-4358-B46A-D1F5FA538D89}"/>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8" name="TextBox 37">
            <a:extLst>
              <a:ext uri="{FF2B5EF4-FFF2-40B4-BE49-F238E27FC236}">
                <a16:creationId xmlns:a16="http://schemas.microsoft.com/office/drawing/2014/main" id="{B29E2E42-F1FC-4618-803C-119AC913ABBB}"/>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28" name="Rectangle 27"/>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43797119"/>
      </p:ext>
    </p:extLst>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9" name="TextBox 48"/>
          <p:cNvSpPr txBox="1"/>
          <p:nvPr/>
        </p:nvSpPr>
        <p:spPr>
          <a:xfrm>
            <a:off x="8624569" y="3030724"/>
            <a:ext cx="2367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COMPARE TO THE AMOUNT A TRIBE WAS ELIGIBLE TO RECEIVE IN 2011</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58" name="Chart 57"/>
          <p:cNvGraphicFramePr>
            <a:graphicFrameLocks/>
          </p:cNvGraphicFramePr>
          <p:nvPr>
            <p:extLst>
              <p:ext uri="{D42A27DB-BD31-4B8C-83A1-F6EECF244321}">
                <p14:modId xmlns:p14="http://schemas.microsoft.com/office/powerpoint/2010/main" val="4264768003"/>
              </p:ext>
            </p:extLst>
          </p:nvPr>
        </p:nvGraphicFramePr>
        <p:xfrm>
          <a:off x="5861330" y="3052763"/>
          <a:ext cx="2028825" cy="2610464"/>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3" name="TextBox 52"/>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4" name="TextBox 53"/>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7" name="Chart 56"/>
          <p:cNvGraphicFramePr>
            <a:graphicFrameLocks/>
          </p:cNvGraphicFramePr>
          <p:nvPr/>
        </p:nvGraphicFramePr>
        <p:xfrm>
          <a:off x="4314333" y="3138580"/>
          <a:ext cx="2028825" cy="2524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870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CALCULATE THE AMOUNT OF TRANSITION FUNDING (A) AND TRIBAL SHARES (B) FOR EACH TRIBE</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9" name="TextBox 48"/>
          <p:cNvSpPr txBox="1"/>
          <p:nvPr/>
        </p:nvSpPr>
        <p:spPr>
          <a:xfrm>
            <a:off x="8624569" y="3030724"/>
            <a:ext cx="23673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COMPARE TO THE AMOUNT A TRIBE WAS ELIGIBLE TO RECEIVE IN 2011</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58" name="Chart 57"/>
          <p:cNvGraphicFramePr>
            <a:graphicFrameLocks/>
          </p:cNvGraphicFramePr>
          <p:nvPr/>
        </p:nvGraphicFramePr>
        <p:xfrm>
          <a:off x="5861330" y="2724137"/>
          <a:ext cx="2028825" cy="2939090"/>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3" name="TextBox 52"/>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4" name="TextBox 53"/>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7" name="Chart 56"/>
          <p:cNvGraphicFramePr>
            <a:graphicFrameLocks/>
          </p:cNvGraphicFramePr>
          <p:nvPr/>
        </p:nvGraphicFramePr>
        <p:xfrm>
          <a:off x="4314333" y="3138580"/>
          <a:ext cx="2028825" cy="2524646"/>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p:nvSpPr>
        <p:spPr>
          <a:xfrm>
            <a:off x="3971499" y="3167890"/>
            <a:ext cx="4258101" cy="1938992"/>
          </a:xfrm>
          <a:prstGeom prst="rect">
            <a:avLst/>
          </a:prstGeom>
          <a:solidFill>
            <a:srgbClr val="FFFFFF">
              <a:alpha val="85098"/>
            </a:srgbClr>
          </a:solid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lumMod val="50000"/>
                  </a:schemeClr>
                </a:solidFill>
                <a:effectLst/>
                <a:uLnTx/>
                <a:uFillTx/>
              </a:rPr>
              <a:t>IF THE 2011 AMOUNT IS MORE THAN THE TRANSITION FUNDING AND TRIBAL SHARES, THE TRIBE WILL RECEIVE SUPPLEMENTAL FUNDING.</a:t>
            </a:r>
          </a:p>
        </p:txBody>
      </p:sp>
    </p:spTree>
    <p:extLst>
      <p:ext uri="{BB962C8B-B14F-4D97-AF65-F5344CB8AC3E}">
        <p14:creationId xmlns:p14="http://schemas.microsoft.com/office/powerpoint/2010/main" val="3374534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sp>
        <p:nvSpPr>
          <p:cNvPr id="52" name="TextBox 51"/>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3" name="TextBox 52"/>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4" name="TextBox 53"/>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7" name="Chart 56"/>
          <p:cNvGraphicFramePr>
            <a:graphicFrameLocks/>
          </p:cNvGraphicFramePr>
          <p:nvPr/>
        </p:nvGraphicFramePr>
        <p:xfrm>
          <a:off x="4314333" y="3138580"/>
          <a:ext cx="2028825" cy="2524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6953F839-BDBF-424E-5098-94FF7627CBE6}"/>
              </a:ext>
            </a:extLst>
          </p:cNvPr>
          <p:cNvGraphicFramePr>
            <a:graphicFrameLocks/>
          </p:cNvGraphicFramePr>
          <p:nvPr>
            <p:extLst>
              <p:ext uri="{D42A27DB-BD31-4B8C-83A1-F6EECF244321}">
                <p14:modId xmlns:p14="http://schemas.microsoft.com/office/powerpoint/2010/main" val="2182366420"/>
              </p:ext>
            </p:extLst>
          </p:nvPr>
        </p:nvGraphicFramePr>
        <p:xfrm>
          <a:off x="5861330" y="3052763"/>
          <a:ext cx="2028825" cy="2610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5825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6" name="TextBox 29"/>
          <p:cNvSpPr txBox="1"/>
          <p:nvPr/>
        </p:nvSpPr>
        <p:spPr>
          <a:xfrm>
            <a:off x="6313302" y="5579425"/>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sp>
        <p:nvSpPr>
          <p:cNvPr id="52" name="TextBox 51"/>
          <p:cNvSpPr txBox="1"/>
          <p:nvPr/>
        </p:nvSpPr>
        <p:spPr>
          <a:xfrm>
            <a:off x="4949194"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3" name="TextBox 52"/>
          <p:cNvSpPr txBox="1"/>
          <p:nvPr/>
        </p:nvSpPr>
        <p:spPr>
          <a:xfrm>
            <a:off x="5443384"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4" name="TextBox 53"/>
          <p:cNvSpPr txBox="1"/>
          <p:nvPr/>
        </p:nvSpPr>
        <p:spPr>
          <a:xfrm>
            <a:off x="5214106"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7" name="Chart 56"/>
          <p:cNvGraphicFramePr>
            <a:graphicFrameLocks/>
          </p:cNvGraphicFramePr>
          <p:nvPr/>
        </p:nvGraphicFramePr>
        <p:xfrm>
          <a:off x="4314333" y="3138580"/>
          <a:ext cx="2028825" cy="2524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6F0DC313-6ECB-A46D-B46E-BB4D1BBD01BE}"/>
              </a:ext>
            </a:extLst>
          </p:cNvPr>
          <p:cNvGraphicFramePr>
            <a:graphicFrameLocks/>
          </p:cNvGraphicFramePr>
          <p:nvPr>
            <p:extLst>
              <p:ext uri="{D42A27DB-BD31-4B8C-83A1-F6EECF244321}">
                <p14:modId xmlns:p14="http://schemas.microsoft.com/office/powerpoint/2010/main" val="2182366420"/>
              </p:ext>
            </p:extLst>
          </p:nvPr>
        </p:nvGraphicFramePr>
        <p:xfrm>
          <a:off x="5861330" y="3052763"/>
          <a:ext cx="2028825" cy="2610464"/>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p:nvSpPr>
        <p:spPr>
          <a:xfrm>
            <a:off x="3966948" y="3901725"/>
            <a:ext cx="4258101" cy="1200329"/>
          </a:xfrm>
          <a:prstGeom prst="rect">
            <a:avLst/>
          </a:prstGeom>
          <a:solidFill>
            <a:srgbClr val="FFFFFF">
              <a:alpha val="85098"/>
            </a:srgbClr>
          </a:solidFill>
          <a:effectLst>
            <a:innerShdw blurRad="254000">
              <a:srgbClr val="C46627"/>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lumMod val="50000"/>
                  </a:schemeClr>
                </a:solidFill>
                <a:effectLst/>
                <a:uLnTx/>
                <a:uFillTx/>
              </a:rPr>
              <a:t>FOR TRIBES ELIGIBLE TO RECEIVE SUPPLEMENTAL FUNDING, CALCULATE THE DIFFERENCE.</a:t>
            </a:r>
          </a:p>
        </p:txBody>
      </p:sp>
    </p:spTree>
    <p:extLst>
      <p:ext uri="{BB962C8B-B14F-4D97-AF65-F5344CB8AC3E}">
        <p14:creationId xmlns:p14="http://schemas.microsoft.com/office/powerpoint/2010/main" val="150078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11" name="Rectangle 10"/>
          <p:cNvSpPr/>
          <p:nvPr/>
        </p:nvSpPr>
        <p:spPr>
          <a:xfrm>
            <a:off x="5683250" y="3454400"/>
            <a:ext cx="812800" cy="2101850"/>
          </a:xfrm>
          <a:prstGeom prst="rect">
            <a:avLst/>
          </a:prstGeom>
          <a:solidFill>
            <a:srgbClr val="3C3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2" name="Chart 1">
            <a:extLst>
              <a:ext uri="{FF2B5EF4-FFF2-40B4-BE49-F238E27FC236}">
                <a16:creationId xmlns:a16="http://schemas.microsoft.com/office/drawing/2014/main" id="{30EF7D7C-D2D6-B442-21BB-968DA1B4201C}"/>
              </a:ext>
            </a:extLst>
          </p:cNvPr>
          <p:cNvGraphicFramePr>
            <a:graphicFrameLocks/>
          </p:cNvGraphicFramePr>
          <p:nvPr>
            <p:extLst>
              <p:ext uri="{D42A27DB-BD31-4B8C-83A1-F6EECF244321}">
                <p14:modId xmlns:p14="http://schemas.microsoft.com/office/powerpoint/2010/main" val="3320337190"/>
              </p:ext>
            </p:extLst>
          </p:nvPr>
        </p:nvGraphicFramePr>
        <p:xfrm>
          <a:off x="5066347" y="3052763"/>
          <a:ext cx="2028825" cy="2610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7" name="Chart 56"/>
          <p:cNvGraphicFramePr>
            <a:graphicFrameLocks/>
          </p:cNvGraphicFramePr>
          <p:nvPr>
            <p:extLst>
              <p:ext uri="{D42A27DB-BD31-4B8C-83A1-F6EECF244321}">
                <p14:modId xmlns:p14="http://schemas.microsoft.com/office/powerpoint/2010/main" val="2127494404"/>
              </p:ext>
            </p:extLst>
          </p:nvPr>
        </p:nvGraphicFramePr>
        <p:xfrm>
          <a:off x="5072904" y="3138581"/>
          <a:ext cx="2028825" cy="2524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1145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2" name="Rectangle 41"/>
          <p:cNvSpPr/>
          <p:nvPr/>
        </p:nvSpPr>
        <p:spPr>
          <a:xfrm>
            <a:off x="5683250" y="3454400"/>
            <a:ext cx="812800" cy="2101850"/>
          </a:xfrm>
          <a:prstGeom prst="rect">
            <a:avLst/>
          </a:prstGeom>
          <a:solidFill>
            <a:srgbClr val="3C3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57" name="Chart 56"/>
          <p:cNvGraphicFramePr>
            <a:graphicFrameLocks/>
          </p:cNvGraphicFramePr>
          <p:nvPr>
            <p:extLst>
              <p:ext uri="{D42A27DB-BD31-4B8C-83A1-F6EECF244321}">
                <p14:modId xmlns:p14="http://schemas.microsoft.com/office/powerpoint/2010/main" val="795243591"/>
              </p:ext>
            </p:extLst>
          </p:nvPr>
        </p:nvGraphicFramePr>
        <p:xfrm>
          <a:off x="5072904" y="3138581"/>
          <a:ext cx="2028825" cy="2524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Chart 40">
            <a:extLst>
              <a:ext uri="{FF2B5EF4-FFF2-40B4-BE49-F238E27FC236}">
                <a16:creationId xmlns:a16="http://schemas.microsoft.com/office/drawing/2014/main" id="{C83016FF-5324-4402-880A-26ADAE7C339F}"/>
              </a:ext>
            </a:extLst>
          </p:cNvPr>
          <p:cNvGraphicFramePr>
            <a:graphicFrameLocks/>
          </p:cNvGraphicFramePr>
          <p:nvPr>
            <p:extLst>
              <p:ext uri="{D42A27DB-BD31-4B8C-83A1-F6EECF244321}">
                <p14:modId xmlns:p14="http://schemas.microsoft.com/office/powerpoint/2010/main" val="1122067877"/>
              </p:ext>
            </p:extLst>
          </p:nvPr>
        </p:nvGraphicFramePr>
        <p:xfrm>
          <a:off x="5072904" y="2902744"/>
          <a:ext cx="2028825" cy="691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2A5F675B-1A59-279B-253E-B94EF5EDE166}"/>
              </a:ext>
            </a:extLst>
          </p:cNvPr>
          <p:cNvGraphicFramePr>
            <a:graphicFrameLocks/>
          </p:cNvGraphicFramePr>
          <p:nvPr>
            <p:extLst>
              <p:ext uri="{D42A27DB-BD31-4B8C-83A1-F6EECF244321}">
                <p14:modId xmlns:p14="http://schemas.microsoft.com/office/powerpoint/2010/main" val="199420567"/>
              </p:ext>
            </p:extLst>
          </p:nvPr>
        </p:nvGraphicFramePr>
        <p:xfrm>
          <a:off x="5072904" y="3226594"/>
          <a:ext cx="2028825" cy="367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3105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graphicFrame>
        <p:nvGraphicFramePr>
          <p:cNvPr id="2" name="Chart 1">
            <a:extLst>
              <a:ext uri="{FF2B5EF4-FFF2-40B4-BE49-F238E27FC236}">
                <a16:creationId xmlns:a16="http://schemas.microsoft.com/office/drawing/2014/main" id="{E69F1C7E-D28A-8B32-9F98-FB25DA128AD2}"/>
              </a:ext>
            </a:extLst>
          </p:cNvPr>
          <p:cNvGraphicFramePr>
            <a:graphicFrameLocks/>
          </p:cNvGraphicFramePr>
          <p:nvPr>
            <p:extLst>
              <p:ext uri="{D42A27DB-BD31-4B8C-83A1-F6EECF244321}">
                <p14:modId xmlns:p14="http://schemas.microsoft.com/office/powerpoint/2010/main" val="2693586297"/>
              </p:ext>
            </p:extLst>
          </p:nvPr>
        </p:nvGraphicFramePr>
        <p:xfrm>
          <a:off x="5072904" y="3226594"/>
          <a:ext cx="2028825" cy="36718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E5549D6E-FD7D-CC72-6AEE-04F038F72B5A}"/>
              </a:ext>
            </a:extLst>
          </p:cNvPr>
          <p:cNvSpPr/>
          <p:nvPr/>
        </p:nvSpPr>
        <p:spPr>
          <a:xfrm>
            <a:off x="5734050" y="3369469"/>
            <a:ext cx="702469" cy="8810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735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8" name="TextBox 47"/>
          <p:cNvSpPr txBox="1"/>
          <p:nvPr/>
        </p:nvSpPr>
        <p:spPr>
          <a:xfrm>
            <a:off x="4189052" y="3911550"/>
            <a:ext cx="379652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THIS DIFFERENCE IS INFORMALLY KNOWN AS “THE DELTA” FOR THE TRIBE.</a:t>
            </a:r>
          </a:p>
        </p:txBody>
      </p:sp>
      <p:sp>
        <p:nvSpPr>
          <p:cNvPr id="2" name="!!DELTA">
            <a:extLst>
              <a:ext uri="{FF2B5EF4-FFF2-40B4-BE49-F238E27FC236}">
                <a16:creationId xmlns:a16="http://schemas.microsoft.com/office/drawing/2014/main" id="{D2E54617-F529-FF48-16D6-038DB579B659}"/>
              </a:ext>
            </a:extLst>
          </p:cNvPr>
          <p:cNvSpPr/>
          <p:nvPr/>
        </p:nvSpPr>
        <p:spPr>
          <a:xfrm>
            <a:off x="5734050" y="3369469"/>
            <a:ext cx="702469" cy="8810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8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48" name="TextBox 47"/>
          <p:cNvSpPr txBox="1"/>
          <p:nvPr/>
        </p:nvSpPr>
        <p:spPr>
          <a:xfrm>
            <a:off x="3502740" y="2076231"/>
            <a:ext cx="86448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FIND THE DELTAS FOR ALL ELIGIBLE TRIBES IN THE ALASKA REGION.</a:t>
            </a:r>
          </a:p>
        </p:txBody>
      </p:sp>
      <p:sp>
        <p:nvSpPr>
          <p:cNvPr id="2" name="!!DELTA">
            <a:extLst>
              <a:ext uri="{FF2B5EF4-FFF2-40B4-BE49-F238E27FC236}">
                <a16:creationId xmlns:a16="http://schemas.microsoft.com/office/drawing/2014/main" id="{901FCCD4-8242-8E60-E7A9-A184DC1BC034}"/>
              </a:ext>
            </a:extLst>
          </p:cNvPr>
          <p:cNvSpPr/>
          <p:nvPr/>
        </p:nvSpPr>
        <p:spPr>
          <a:xfrm>
            <a:off x="5847352" y="2588130"/>
            <a:ext cx="702469" cy="64008"/>
          </a:xfrm>
          <a:prstGeom prst="rect">
            <a:avLst/>
          </a:prstGeom>
          <a:solidFill>
            <a:srgbClr val="9AF73D"/>
          </a:solidFill>
          <a:ln w="12700">
            <a:solidFill>
              <a:srgbClr val="FFFF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1D0765D1-E196-1BD7-FC4A-ED816B747A12}"/>
              </a:ext>
            </a:extLst>
          </p:cNvPr>
          <p:cNvSpPr/>
          <p:nvPr/>
        </p:nvSpPr>
        <p:spPr>
          <a:xfrm>
            <a:off x="777677" y="281704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3">
            <a:extLst>
              <a:ext uri="{FF2B5EF4-FFF2-40B4-BE49-F238E27FC236}">
                <a16:creationId xmlns:a16="http://schemas.microsoft.com/office/drawing/2014/main" id="{793F0EF5-9B29-F604-3F33-245992DC65C3}"/>
              </a:ext>
            </a:extLst>
          </p:cNvPr>
          <p:cNvSpPr/>
          <p:nvPr/>
        </p:nvSpPr>
        <p:spPr>
          <a:xfrm>
            <a:off x="606862" y="2588130"/>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7CE3E2-AEA5-49F3-A475-84EEC3B41A4D}"/>
              </a:ext>
            </a:extLst>
          </p:cNvPr>
          <p:cNvSpPr/>
          <p:nvPr/>
        </p:nvSpPr>
        <p:spPr>
          <a:xfrm>
            <a:off x="606862" y="266750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E5717B-3D24-4288-8686-1B31AC97D2EF}"/>
              </a:ext>
            </a:extLst>
          </p:cNvPr>
          <p:cNvSpPr/>
          <p:nvPr/>
        </p:nvSpPr>
        <p:spPr>
          <a:xfrm>
            <a:off x="606862" y="2744906"/>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15960C-BD90-2D4D-69CA-0EA01B32EB0B}"/>
              </a:ext>
            </a:extLst>
          </p:cNvPr>
          <p:cNvSpPr/>
          <p:nvPr/>
        </p:nvSpPr>
        <p:spPr>
          <a:xfrm>
            <a:off x="607037" y="3023417"/>
            <a:ext cx="548640" cy="1371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A435AB45-8217-5A47-21CF-8A34AFE8B196}"/>
              </a:ext>
            </a:extLst>
          </p:cNvPr>
          <p:cNvSpPr/>
          <p:nvPr/>
        </p:nvSpPr>
        <p:spPr>
          <a:xfrm>
            <a:off x="777677" y="31400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a:extLst>
              <a:ext uri="{FF2B5EF4-FFF2-40B4-BE49-F238E27FC236}">
                <a16:creationId xmlns:a16="http://schemas.microsoft.com/office/drawing/2014/main" id="{F7D66FED-00A9-655C-298F-0A306406EDF4}"/>
              </a:ext>
            </a:extLst>
          </p:cNvPr>
          <p:cNvSpPr/>
          <p:nvPr/>
        </p:nvSpPr>
        <p:spPr>
          <a:xfrm>
            <a:off x="606862" y="3343200"/>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5B01AAA9-EC67-74CC-FF70-DFB1D21BED1F}"/>
              </a:ext>
            </a:extLst>
          </p:cNvPr>
          <p:cNvSpPr/>
          <p:nvPr/>
        </p:nvSpPr>
        <p:spPr>
          <a:xfrm>
            <a:off x="777677" y="336479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a:extLst>
              <a:ext uri="{FF2B5EF4-FFF2-40B4-BE49-F238E27FC236}">
                <a16:creationId xmlns:a16="http://schemas.microsoft.com/office/drawing/2014/main" id="{08569E66-878C-A81C-7461-F4E1BF45B404}"/>
              </a:ext>
            </a:extLst>
          </p:cNvPr>
          <p:cNvSpPr/>
          <p:nvPr/>
        </p:nvSpPr>
        <p:spPr>
          <a:xfrm>
            <a:off x="606862" y="357713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24308F-0591-DCFB-4177-9C9E8D3FD51C}"/>
              </a:ext>
            </a:extLst>
          </p:cNvPr>
          <p:cNvSpPr/>
          <p:nvPr/>
        </p:nvSpPr>
        <p:spPr>
          <a:xfrm>
            <a:off x="606862" y="376763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7423DD74-DD8A-B826-BDFB-A533025F76AA}"/>
              </a:ext>
            </a:extLst>
          </p:cNvPr>
          <p:cNvSpPr/>
          <p:nvPr/>
        </p:nvSpPr>
        <p:spPr>
          <a:xfrm>
            <a:off x="779757" y="356125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a:extLst>
              <a:ext uri="{FF2B5EF4-FFF2-40B4-BE49-F238E27FC236}">
                <a16:creationId xmlns:a16="http://schemas.microsoft.com/office/drawing/2014/main" id="{4D66D288-2B7E-1B37-2A4A-1A2150E98E8C}"/>
              </a:ext>
            </a:extLst>
          </p:cNvPr>
          <p:cNvSpPr/>
          <p:nvPr/>
        </p:nvSpPr>
        <p:spPr>
          <a:xfrm>
            <a:off x="606862" y="382916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9A1378-8F14-898B-53DF-7B73D4B373A7}"/>
              </a:ext>
            </a:extLst>
          </p:cNvPr>
          <p:cNvSpPr/>
          <p:nvPr/>
        </p:nvSpPr>
        <p:spPr>
          <a:xfrm>
            <a:off x="606862" y="3892405"/>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993A0E-6239-9F70-9D22-7C15F78498AC}"/>
              </a:ext>
            </a:extLst>
          </p:cNvPr>
          <p:cNvSpPr/>
          <p:nvPr/>
        </p:nvSpPr>
        <p:spPr>
          <a:xfrm>
            <a:off x="606862" y="398035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26691F55-CD43-1397-BF01-8605FD57DDCE}"/>
              </a:ext>
            </a:extLst>
          </p:cNvPr>
          <p:cNvSpPr/>
          <p:nvPr/>
        </p:nvSpPr>
        <p:spPr>
          <a:xfrm>
            <a:off x="781487" y="399279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a:extLst>
              <a:ext uri="{FF2B5EF4-FFF2-40B4-BE49-F238E27FC236}">
                <a16:creationId xmlns:a16="http://schemas.microsoft.com/office/drawing/2014/main" id="{EC513630-A55B-2EE8-BE2D-F96745F6DD85}"/>
              </a:ext>
            </a:extLst>
          </p:cNvPr>
          <p:cNvSpPr/>
          <p:nvPr/>
        </p:nvSpPr>
        <p:spPr>
          <a:xfrm>
            <a:off x="606862" y="419663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CB7321-A1FE-3144-10B1-3E5D10DE668F}"/>
              </a:ext>
            </a:extLst>
          </p:cNvPr>
          <p:cNvSpPr/>
          <p:nvPr/>
        </p:nvSpPr>
        <p:spPr>
          <a:xfrm>
            <a:off x="606862" y="4299818"/>
            <a:ext cx="548640" cy="5394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C62A94-E1D8-4097-2709-910F38EF7EA2}"/>
              </a:ext>
            </a:extLst>
          </p:cNvPr>
          <p:cNvSpPr/>
          <p:nvPr/>
        </p:nvSpPr>
        <p:spPr>
          <a:xfrm>
            <a:off x="606243" y="486284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D9AF62E8-2916-555E-8676-E3DD1CBE4798}"/>
              </a:ext>
            </a:extLst>
          </p:cNvPr>
          <p:cNvSpPr/>
          <p:nvPr/>
        </p:nvSpPr>
        <p:spPr>
          <a:xfrm>
            <a:off x="781427" y="489398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a:extLst>
              <a:ext uri="{FF2B5EF4-FFF2-40B4-BE49-F238E27FC236}">
                <a16:creationId xmlns:a16="http://schemas.microsoft.com/office/drawing/2014/main" id="{8948695B-EABB-908C-88E5-0780DAE056B7}"/>
              </a:ext>
            </a:extLst>
          </p:cNvPr>
          <p:cNvSpPr/>
          <p:nvPr/>
        </p:nvSpPr>
        <p:spPr>
          <a:xfrm>
            <a:off x="606243" y="5096327"/>
            <a:ext cx="548640" cy="1188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1157E6-D68C-C241-9FDB-A71E5CE96B47}"/>
              </a:ext>
            </a:extLst>
          </p:cNvPr>
          <p:cNvSpPr/>
          <p:nvPr/>
        </p:nvSpPr>
        <p:spPr>
          <a:xfrm>
            <a:off x="606243" y="5235014"/>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89EDA0CE-876A-1CCD-4A6D-2DB23ABBAC0E}"/>
              </a:ext>
            </a:extLst>
          </p:cNvPr>
          <p:cNvSpPr/>
          <p:nvPr/>
        </p:nvSpPr>
        <p:spPr>
          <a:xfrm>
            <a:off x="777677" y="531969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a:extLst>
              <a:ext uri="{FF2B5EF4-FFF2-40B4-BE49-F238E27FC236}">
                <a16:creationId xmlns:a16="http://schemas.microsoft.com/office/drawing/2014/main" id="{8FB60DBC-7CD1-6F23-699E-104D073AD460}"/>
              </a:ext>
            </a:extLst>
          </p:cNvPr>
          <p:cNvSpPr/>
          <p:nvPr/>
        </p:nvSpPr>
        <p:spPr>
          <a:xfrm>
            <a:off x="607596" y="552020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F5E3B007-9660-E3D2-96B3-3C3AC9F5C7B2}"/>
              </a:ext>
            </a:extLst>
          </p:cNvPr>
          <p:cNvSpPr/>
          <p:nvPr/>
        </p:nvSpPr>
        <p:spPr>
          <a:xfrm>
            <a:off x="771428" y="55644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a:extLst>
              <a:ext uri="{FF2B5EF4-FFF2-40B4-BE49-F238E27FC236}">
                <a16:creationId xmlns:a16="http://schemas.microsoft.com/office/drawing/2014/main" id="{55023AC1-161A-91F8-2BC3-93E9C6013006}"/>
              </a:ext>
            </a:extLst>
          </p:cNvPr>
          <p:cNvSpPr/>
          <p:nvPr/>
        </p:nvSpPr>
        <p:spPr>
          <a:xfrm>
            <a:off x="605419" y="577193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8836ED0D-B510-50F5-FF57-27A69A237B7C}"/>
              </a:ext>
            </a:extLst>
          </p:cNvPr>
          <p:cNvSpPr/>
          <p:nvPr/>
        </p:nvSpPr>
        <p:spPr>
          <a:xfrm>
            <a:off x="771428" y="57549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Multiplication Sign 28">
            <a:extLst>
              <a:ext uri="{FF2B5EF4-FFF2-40B4-BE49-F238E27FC236}">
                <a16:creationId xmlns:a16="http://schemas.microsoft.com/office/drawing/2014/main" id="{BB6AD777-16AB-B4FB-594A-9ABE462F20C8}"/>
              </a:ext>
            </a:extLst>
          </p:cNvPr>
          <p:cNvSpPr/>
          <p:nvPr/>
        </p:nvSpPr>
        <p:spPr>
          <a:xfrm>
            <a:off x="771428" y="591662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a:extLst>
              <a:ext uri="{FF2B5EF4-FFF2-40B4-BE49-F238E27FC236}">
                <a16:creationId xmlns:a16="http://schemas.microsoft.com/office/drawing/2014/main" id="{91F0F424-DC43-51C4-FCA9-7AE439BDDFB7}"/>
              </a:ext>
            </a:extLst>
          </p:cNvPr>
          <p:cNvSpPr/>
          <p:nvPr/>
        </p:nvSpPr>
        <p:spPr>
          <a:xfrm>
            <a:off x="1333060" y="2590248"/>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BD7F4F-F849-7303-27FE-F7E20F17B1DB}"/>
              </a:ext>
            </a:extLst>
          </p:cNvPr>
          <p:cNvSpPr/>
          <p:nvPr/>
        </p:nvSpPr>
        <p:spPr>
          <a:xfrm>
            <a:off x="1333060" y="2633469"/>
            <a:ext cx="548640" cy="42976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2857406B-1612-2DAD-7C20-53EC8626285E}"/>
              </a:ext>
            </a:extLst>
          </p:cNvPr>
          <p:cNvSpPr/>
          <p:nvPr/>
        </p:nvSpPr>
        <p:spPr>
          <a:xfrm>
            <a:off x="1506002" y="304067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a:extLst>
              <a:ext uri="{FF2B5EF4-FFF2-40B4-BE49-F238E27FC236}">
                <a16:creationId xmlns:a16="http://schemas.microsoft.com/office/drawing/2014/main" id="{F64DC51B-E794-E9D6-0EAD-464BF43F3ED4}"/>
              </a:ext>
            </a:extLst>
          </p:cNvPr>
          <p:cNvSpPr/>
          <p:nvPr/>
        </p:nvSpPr>
        <p:spPr>
          <a:xfrm>
            <a:off x="1344559" y="324920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A4E92E-3867-8BFA-E2C9-5739D08C14A6}"/>
              </a:ext>
            </a:extLst>
          </p:cNvPr>
          <p:cNvSpPr/>
          <p:nvPr/>
        </p:nvSpPr>
        <p:spPr>
          <a:xfrm>
            <a:off x="1344559" y="3282719"/>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C13B069E-C483-DE49-73A3-9C655CAD8415}"/>
              </a:ext>
            </a:extLst>
          </p:cNvPr>
          <p:cNvSpPr/>
          <p:nvPr/>
        </p:nvSpPr>
        <p:spPr>
          <a:xfrm>
            <a:off x="1506002" y="329319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Multiplication Sign 35">
            <a:extLst>
              <a:ext uri="{FF2B5EF4-FFF2-40B4-BE49-F238E27FC236}">
                <a16:creationId xmlns:a16="http://schemas.microsoft.com/office/drawing/2014/main" id="{234578EF-8CE8-E337-AA53-D72F5252F469}"/>
              </a:ext>
            </a:extLst>
          </p:cNvPr>
          <p:cNvSpPr/>
          <p:nvPr/>
        </p:nvSpPr>
        <p:spPr>
          <a:xfrm>
            <a:off x="1506002" y="345903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Multiplication Sign 36">
            <a:extLst>
              <a:ext uri="{FF2B5EF4-FFF2-40B4-BE49-F238E27FC236}">
                <a16:creationId xmlns:a16="http://schemas.microsoft.com/office/drawing/2014/main" id="{1A3AA1AB-394C-C295-54D2-07B605E84FD5}"/>
              </a:ext>
            </a:extLst>
          </p:cNvPr>
          <p:cNvSpPr/>
          <p:nvPr/>
        </p:nvSpPr>
        <p:spPr>
          <a:xfrm>
            <a:off x="1506002" y="362487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a:extLst>
              <a:ext uri="{FF2B5EF4-FFF2-40B4-BE49-F238E27FC236}">
                <a16:creationId xmlns:a16="http://schemas.microsoft.com/office/drawing/2014/main" id="{44F4223E-D715-9174-8807-E1E17F98E14E}"/>
              </a:ext>
            </a:extLst>
          </p:cNvPr>
          <p:cNvSpPr/>
          <p:nvPr/>
        </p:nvSpPr>
        <p:spPr>
          <a:xfrm>
            <a:off x="1336421" y="3831664"/>
            <a:ext cx="548640" cy="1280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7CE81C-0A66-6484-56D6-20A84CBD0668}"/>
              </a:ext>
            </a:extLst>
          </p:cNvPr>
          <p:cNvSpPr/>
          <p:nvPr/>
        </p:nvSpPr>
        <p:spPr>
          <a:xfrm>
            <a:off x="1336421" y="3981797"/>
            <a:ext cx="548640" cy="5029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ication Sign 41">
            <a:extLst>
              <a:ext uri="{FF2B5EF4-FFF2-40B4-BE49-F238E27FC236}">
                <a16:creationId xmlns:a16="http://schemas.microsoft.com/office/drawing/2014/main" id="{1BAD8BA4-2D5E-B9D6-B6D5-E30D2B089829}"/>
              </a:ext>
            </a:extLst>
          </p:cNvPr>
          <p:cNvSpPr/>
          <p:nvPr/>
        </p:nvSpPr>
        <p:spPr>
          <a:xfrm>
            <a:off x="1494810" y="446583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a:extLst>
              <a:ext uri="{FF2B5EF4-FFF2-40B4-BE49-F238E27FC236}">
                <a16:creationId xmlns:a16="http://schemas.microsoft.com/office/drawing/2014/main" id="{26C213A3-C09F-5E88-616F-C64188805810}"/>
              </a:ext>
            </a:extLst>
          </p:cNvPr>
          <p:cNvSpPr/>
          <p:nvPr/>
        </p:nvSpPr>
        <p:spPr>
          <a:xfrm>
            <a:off x="1333367" y="467617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B2821DC-E383-1058-16E9-DBB575D28749}"/>
              </a:ext>
            </a:extLst>
          </p:cNvPr>
          <p:cNvSpPr/>
          <p:nvPr/>
        </p:nvSpPr>
        <p:spPr>
          <a:xfrm>
            <a:off x="1333367" y="477618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7A52DDD-AE89-93B2-1C9D-A4C907817591}"/>
              </a:ext>
            </a:extLst>
          </p:cNvPr>
          <p:cNvSpPr/>
          <p:nvPr/>
        </p:nvSpPr>
        <p:spPr>
          <a:xfrm>
            <a:off x="1333367" y="4804827"/>
            <a:ext cx="548640" cy="2743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FE67B4B-62EB-8F46-DC78-7FB5BFE667B7}"/>
              </a:ext>
            </a:extLst>
          </p:cNvPr>
          <p:cNvSpPr/>
          <p:nvPr/>
        </p:nvSpPr>
        <p:spPr>
          <a:xfrm>
            <a:off x="1329456" y="5098646"/>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8CBD00D3-A7D6-9BE1-DA1A-14D27E233DE9}"/>
              </a:ext>
            </a:extLst>
          </p:cNvPr>
          <p:cNvSpPr/>
          <p:nvPr/>
        </p:nvSpPr>
        <p:spPr>
          <a:xfrm>
            <a:off x="1486425" y="530736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Multiplication Sign 49">
            <a:extLst>
              <a:ext uri="{FF2B5EF4-FFF2-40B4-BE49-F238E27FC236}">
                <a16:creationId xmlns:a16="http://schemas.microsoft.com/office/drawing/2014/main" id="{A87E6B78-FD49-29F3-33DD-3FFDFE7CAFE6}"/>
              </a:ext>
            </a:extLst>
          </p:cNvPr>
          <p:cNvSpPr/>
          <p:nvPr/>
        </p:nvSpPr>
        <p:spPr>
          <a:xfrm>
            <a:off x="1486425" y="51367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a:extLst>
              <a:ext uri="{FF2B5EF4-FFF2-40B4-BE49-F238E27FC236}">
                <a16:creationId xmlns:a16="http://schemas.microsoft.com/office/drawing/2014/main" id="{6798ED9B-0644-00D9-FD4C-CC4C89F3ED2D}"/>
              </a:ext>
            </a:extLst>
          </p:cNvPr>
          <p:cNvSpPr/>
          <p:nvPr/>
        </p:nvSpPr>
        <p:spPr>
          <a:xfrm>
            <a:off x="1324982" y="5514526"/>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ication Sign 51">
            <a:extLst>
              <a:ext uri="{FF2B5EF4-FFF2-40B4-BE49-F238E27FC236}">
                <a16:creationId xmlns:a16="http://schemas.microsoft.com/office/drawing/2014/main" id="{F1FDEB51-6ECC-15D8-B71C-6B70EF82918C}"/>
              </a:ext>
            </a:extLst>
          </p:cNvPr>
          <p:cNvSpPr/>
          <p:nvPr/>
        </p:nvSpPr>
        <p:spPr>
          <a:xfrm>
            <a:off x="1483182" y="556685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a:extLst>
              <a:ext uri="{FF2B5EF4-FFF2-40B4-BE49-F238E27FC236}">
                <a16:creationId xmlns:a16="http://schemas.microsoft.com/office/drawing/2014/main" id="{FAC999A6-FE7F-46F3-0644-F0674956609A}"/>
              </a:ext>
            </a:extLst>
          </p:cNvPr>
          <p:cNvSpPr/>
          <p:nvPr/>
        </p:nvSpPr>
        <p:spPr>
          <a:xfrm>
            <a:off x="1329456" y="5770306"/>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0F65DDC-E22F-92C0-70F5-4563B7A2AEC3}"/>
              </a:ext>
            </a:extLst>
          </p:cNvPr>
          <p:cNvSpPr/>
          <p:nvPr/>
        </p:nvSpPr>
        <p:spPr>
          <a:xfrm>
            <a:off x="1328512" y="5875003"/>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5F9DCF4-061C-76F0-AC7E-74E0B4B87BEA}"/>
              </a:ext>
            </a:extLst>
          </p:cNvPr>
          <p:cNvSpPr/>
          <p:nvPr/>
        </p:nvSpPr>
        <p:spPr>
          <a:xfrm>
            <a:off x="2058133" y="2586769"/>
            <a:ext cx="548640" cy="8503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0FBC0A82-97D6-A7F9-C0F6-12B0A329EC44}"/>
              </a:ext>
            </a:extLst>
          </p:cNvPr>
          <p:cNvSpPr/>
          <p:nvPr/>
        </p:nvSpPr>
        <p:spPr>
          <a:xfrm>
            <a:off x="2217404" y="342050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Multiplication Sign 56">
            <a:extLst>
              <a:ext uri="{FF2B5EF4-FFF2-40B4-BE49-F238E27FC236}">
                <a16:creationId xmlns:a16="http://schemas.microsoft.com/office/drawing/2014/main" id="{B4DF8F76-A7A4-C27A-DEDA-D73727D5B51D}"/>
              </a:ext>
            </a:extLst>
          </p:cNvPr>
          <p:cNvSpPr/>
          <p:nvPr/>
        </p:nvSpPr>
        <p:spPr>
          <a:xfrm>
            <a:off x="2217404" y="359213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Multiplication Sign 57">
            <a:extLst>
              <a:ext uri="{FF2B5EF4-FFF2-40B4-BE49-F238E27FC236}">
                <a16:creationId xmlns:a16="http://schemas.microsoft.com/office/drawing/2014/main" id="{3F42B9DD-F5FF-1EE9-DC3D-641071F54D43}"/>
              </a:ext>
            </a:extLst>
          </p:cNvPr>
          <p:cNvSpPr/>
          <p:nvPr/>
        </p:nvSpPr>
        <p:spPr>
          <a:xfrm>
            <a:off x="2217404" y="375872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a:extLst>
              <a:ext uri="{FF2B5EF4-FFF2-40B4-BE49-F238E27FC236}">
                <a16:creationId xmlns:a16="http://schemas.microsoft.com/office/drawing/2014/main" id="{F8625071-5ADD-6C72-394F-EB17CD3DFD9F}"/>
              </a:ext>
            </a:extLst>
          </p:cNvPr>
          <p:cNvSpPr/>
          <p:nvPr/>
        </p:nvSpPr>
        <p:spPr>
          <a:xfrm>
            <a:off x="2055076" y="3959680"/>
            <a:ext cx="548640" cy="5669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F215ADF7-6848-2A67-27A3-876D3115270F}"/>
              </a:ext>
            </a:extLst>
          </p:cNvPr>
          <p:cNvSpPr/>
          <p:nvPr/>
        </p:nvSpPr>
        <p:spPr>
          <a:xfrm>
            <a:off x="2210792" y="450545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a:extLst>
              <a:ext uri="{FF2B5EF4-FFF2-40B4-BE49-F238E27FC236}">
                <a16:creationId xmlns:a16="http://schemas.microsoft.com/office/drawing/2014/main" id="{247CDE86-1CB1-7F47-358B-E69B9E87B604}"/>
              </a:ext>
            </a:extLst>
          </p:cNvPr>
          <p:cNvSpPr/>
          <p:nvPr/>
        </p:nvSpPr>
        <p:spPr>
          <a:xfrm>
            <a:off x="2055898" y="4711167"/>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1959A0C-C73F-2342-21FD-16EFD7C0D7D5}"/>
              </a:ext>
            </a:extLst>
          </p:cNvPr>
          <p:cNvSpPr/>
          <p:nvPr/>
        </p:nvSpPr>
        <p:spPr>
          <a:xfrm>
            <a:off x="2055898" y="481361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FBE3FE9-1369-DB61-C0D8-61E87E176BFE}"/>
              </a:ext>
            </a:extLst>
          </p:cNvPr>
          <p:cNvSpPr/>
          <p:nvPr/>
        </p:nvSpPr>
        <p:spPr>
          <a:xfrm>
            <a:off x="2059593" y="5071321"/>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B58274B-F336-100F-0ABB-D6067B770839}"/>
              </a:ext>
            </a:extLst>
          </p:cNvPr>
          <p:cNvSpPr/>
          <p:nvPr/>
        </p:nvSpPr>
        <p:spPr>
          <a:xfrm>
            <a:off x="2061022" y="5188200"/>
            <a:ext cx="548640" cy="21945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05BF9E6F-1832-4E10-CD2A-0E943D7977A8}"/>
              </a:ext>
            </a:extLst>
          </p:cNvPr>
          <p:cNvSpPr/>
          <p:nvPr/>
        </p:nvSpPr>
        <p:spPr>
          <a:xfrm>
            <a:off x="2199871" y="54023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Multiplication Sign 66">
            <a:extLst>
              <a:ext uri="{FF2B5EF4-FFF2-40B4-BE49-F238E27FC236}">
                <a16:creationId xmlns:a16="http://schemas.microsoft.com/office/drawing/2014/main" id="{40886280-2C31-69D0-34E8-D2ACECB43ED3}"/>
              </a:ext>
            </a:extLst>
          </p:cNvPr>
          <p:cNvSpPr/>
          <p:nvPr/>
        </p:nvSpPr>
        <p:spPr>
          <a:xfrm>
            <a:off x="2199986" y="556615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Multiplication Sign 67">
            <a:extLst>
              <a:ext uri="{FF2B5EF4-FFF2-40B4-BE49-F238E27FC236}">
                <a16:creationId xmlns:a16="http://schemas.microsoft.com/office/drawing/2014/main" id="{4E2DA3F2-5BE8-4A58-39AB-E56BD4A6126C}"/>
              </a:ext>
            </a:extLst>
          </p:cNvPr>
          <p:cNvSpPr/>
          <p:nvPr/>
        </p:nvSpPr>
        <p:spPr>
          <a:xfrm>
            <a:off x="2199986" y="573019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a:extLst>
              <a:ext uri="{FF2B5EF4-FFF2-40B4-BE49-F238E27FC236}">
                <a16:creationId xmlns:a16="http://schemas.microsoft.com/office/drawing/2014/main" id="{2CBA53BF-AFB4-3507-BAD8-4B8530A76528}"/>
              </a:ext>
            </a:extLst>
          </p:cNvPr>
          <p:cNvSpPr/>
          <p:nvPr/>
        </p:nvSpPr>
        <p:spPr>
          <a:xfrm>
            <a:off x="2058016" y="593164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ication Sign 69">
            <a:extLst>
              <a:ext uri="{FF2B5EF4-FFF2-40B4-BE49-F238E27FC236}">
                <a16:creationId xmlns:a16="http://schemas.microsoft.com/office/drawing/2014/main" id="{985B6C48-B184-C8CC-AFDA-C5EE6BECD4D8}"/>
              </a:ext>
            </a:extLst>
          </p:cNvPr>
          <p:cNvSpPr/>
          <p:nvPr/>
        </p:nvSpPr>
        <p:spPr>
          <a:xfrm>
            <a:off x="2948670" y="254247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a:extLst>
              <a:ext uri="{FF2B5EF4-FFF2-40B4-BE49-F238E27FC236}">
                <a16:creationId xmlns:a16="http://schemas.microsoft.com/office/drawing/2014/main" id="{AC7B829D-10DE-901B-C7F5-A9A70407D261}"/>
              </a:ext>
            </a:extLst>
          </p:cNvPr>
          <p:cNvSpPr/>
          <p:nvPr/>
        </p:nvSpPr>
        <p:spPr>
          <a:xfrm>
            <a:off x="2798072" y="2754436"/>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ication Sign 71">
            <a:extLst>
              <a:ext uri="{FF2B5EF4-FFF2-40B4-BE49-F238E27FC236}">
                <a16:creationId xmlns:a16="http://schemas.microsoft.com/office/drawing/2014/main" id="{766E62F0-DEE7-0D45-3E5A-D2C4BE99B522}"/>
              </a:ext>
            </a:extLst>
          </p:cNvPr>
          <p:cNvSpPr/>
          <p:nvPr/>
        </p:nvSpPr>
        <p:spPr>
          <a:xfrm>
            <a:off x="2948324" y="282440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Multiplication Sign 72">
            <a:extLst>
              <a:ext uri="{FF2B5EF4-FFF2-40B4-BE49-F238E27FC236}">
                <a16:creationId xmlns:a16="http://schemas.microsoft.com/office/drawing/2014/main" id="{DC42D3EC-5D3C-F78F-3394-3F82D6907BD3}"/>
              </a:ext>
            </a:extLst>
          </p:cNvPr>
          <p:cNvSpPr/>
          <p:nvPr/>
        </p:nvSpPr>
        <p:spPr>
          <a:xfrm>
            <a:off x="2948439" y="298821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Multiplication Sign 73">
            <a:extLst>
              <a:ext uri="{FF2B5EF4-FFF2-40B4-BE49-F238E27FC236}">
                <a16:creationId xmlns:a16="http://schemas.microsoft.com/office/drawing/2014/main" id="{59A3E672-4D27-91DE-05B2-3316EBAFE46B}"/>
              </a:ext>
            </a:extLst>
          </p:cNvPr>
          <p:cNvSpPr/>
          <p:nvPr/>
        </p:nvSpPr>
        <p:spPr>
          <a:xfrm>
            <a:off x="2948439" y="317765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a:extLst>
              <a:ext uri="{FF2B5EF4-FFF2-40B4-BE49-F238E27FC236}">
                <a16:creationId xmlns:a16="http://schemas.microsoft.com/office/drawing/2014/main" id="{EE3AA700-74A9-5ED6-214D-B977885401BC}"/>
              </a:ext>
            </a:extLst>
          </p:cNvPr>
          <p:cNvSpPr/>
          <p:nvPr/>
        </p:nvSpPr>
        <p:spPr>
          <a:xfrm>
            <a:off x="2794082" y="3388316"/>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ication Sign 75">
            <a:extLst>
              <a:ext uri="{FF2B5EF4-FFF2-40B4-BE49-F238E27FC236}">
                <a16:creationId xmlns:a16="http://schemas.microsoft.com/office/drawing/2014/main" id="{239C2C6A-EA2C-E990-D953-9FBFDBB3CBE4}"/>
              </a:ext>
            </a:extLst>
          </p:cNvPr>
          <p:cNvSpPr/>
          <p:nvPr/>
        </p:nvSpPr>
        <p:spPr>
          <a:xfrm>
            <a:off x="2947280" y="35788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a:extLst>
              <a:ext uri="{FF2B5EF4-FFF2-40B4-BE49-F238E27FC236}">
                <a16:creationId xmlns:a16="http://schemas.microsoft.com/office/drawing/2014/main" id="{CBDE3D1A-5E3F-3DCD-30C8-B7ED6A45351F}"/>
              </a:ext>
            </a:extLst>
          </p:cNvPr>
          <p:cNvSpPr/>
          <p:nvPr/>
        </p:nvSpPr>
        <p:spPr>
          <a:xfrm>
            <a:off x="2794082" y="3785770"/>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60B882C-AC99-79E0-26EE-13BA14E44692}"/>
              </a:ext>
            </a:extLst>
          </p:cNvPr>
          <p:cNvSpPr/>
          <p:nvPr/>
        </p:nvSpPr>
        <p:spPr>
          <a:xfrm>
            <a:off x="2791238" y="3816700"/>
            <a:ext cx="548640" cy="2926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AEE1942-76C4-6586-462A-8996B40675DA}"/>
              </a:ext>
            </a:extLst>
          </p:cNvPr>
          <p:cNvSpPr/>
          <p:nvPr/>
        </p:nvSpPr>
        <p:spPr>
          <a:xfrm>
            <a:off x="2791238" y="4132533"/>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A6D95DF-6ABF-700F-DB1D-E9D12F72BE9D}"/>
              </a:ext>
            </a:extLst>
          </p:cNvPr>
          <p:cNvSpPr/>
          <p:nvPr/>
        </p:nvSpPr>
        <p:spPr>
          <a:xfrm>
            <a:off x="2791238" y="4171598"/>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63D100D-15AC-5118-1500-773DF6ADAD62}"/>
              </a:ext>
            </a:extLst>
          </p:cNvPr>
          <p:cNvSpPr/>
          <p:nvPr/>
        </p:nvSpPr>
        <p:spPr>
          <a:xfrm>
            <a:off x="2791238" y="4268547"/>
            <a:ext cx="548640" cy="1280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44D786C9-55FD-B5EB-84A2-2D23D6439052}"/>
              </a:ext>
            </a:extLst>
          </p:cNvPr>
          <p:cNvSpPr/>
          <p:nvPr/>
        </p:nvSpPr>
        <p:spPr>
          <a:xfrm>
            <a:off x="2943511" y="437049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a:extLst>
              <a:ext uri="{FF2B5EF4-FFF2-40B4-BE49-F238E27FC236}">
                <a16:creationId xmlns:a16="http://schemas.microsoft.com/office/drawing/2014/main" id="{F30AC434-F36A-0475-723D-8641887040C5}"/>
              </a:ext>
            </a:extLst>
          </p:cNvPr>
          <p:cNvSpPr/>
          <p:nvPr/>
        </p:nvSpPr>
        <p:spPr>
          <a:xfrm>
            <a:off x="2791238" y="4585957"/>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AB767C6-F0A8-D094-D937-CCDE2413AC7A}"/>
              </a:ext>
            </a:extLst>
          </p:cNvPr>
          <p:cNvSpPr/>
          <p:nvPr/>
        </p:nvSpPr>
        <p:spPr>
          <a:xfrm>
            <a:off x="2788419" y="4662012"/>
            <a:ext cx="548640" cy="9326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ication Sign 84">
            <a:extLst>
              <a:ext uri="{FF2B5EF4-FFF2-40B4-BE49-F238E27FC236}">
                <a16:creationId xmlns:a16="http://schemas.microsoft.com/office/drawing/2014/main" id="{CA8A9273-21AD-4311-8E21-0CD2B860B9D2}"/>
              </a:ext>
            </a:extLst>
          </p:cNvPr>
          <p:cNvSpPr/>
          <p:nvPr/>
        </p:nvSpPr>
        <p:spPr>
          <a:xfrm>
            <a:off x="2943511" y="557929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Multiplication Sign 85">
            <a:extLst>
              <a:ext uri="{FF2B5EF4-FFF2-40B4-BE49-F238E27FC236}">
                <a16:creationId xmlns:a16="http://schemas.microsoft.com/office/drawing/2014/main" id="{5743BD1E-799E-2CFE-E591-AB5C2F6766AA}"/>
              </a:ext>
            </a:extLst>
          </p:cNvPr>
          <p:cNvSpPr/>
          <p:nvPr/>
        </p:nvSpPr>
        <p:spPr>
          <a:xfrm>
            <a:off x="2943511" y="574333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a:extLst>
              <a:ext uri="{FF2B5EF4-FFF2-40B4-BE49-F238E27FC236}">
                <a16:creationId xmlns:a16="http://schemas.microsoft.com/office/drawing/2014/main" id="{BF3A9915-57ED-B85D-8D02-1FAEDB878A8D}"/>
              </a:ext>
            </a:extLst>
          </p:cNvPr>
          <p:cNvSpPr/>
          <p:nvPr/>
        </p:nvSpPr>
        <p:spPr>
          <a:xfrm>
            <a:off x="2784622" y="596014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ication Sign 87">
            <a:extLst>
              <a:ext uri="{FF2B5EF4-FFF2-40B4-BE49-F238E27FC236}">
                <a16:creationId xmlns:a16="http://schemas.microsoft.com/office/drawing/2014/main" id="{10208562-EC4E-EB48-BDFA-17B50DE9D4ED}"/>
              </a:ext>
            </a:extLst>
          </p:cNvPr>
          <p:cNvSpPr/>
          <p:nvPr/>
        </p:nvSpPr>
        <p:spPr>
          <a:xfrm>
            <a:off x="2205119" y="486057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Multiplication Sign 88">
            <a:extLst>
              <a:ext uri="{FF2B5EF4-FFF2-40B4-BE49-F238E27FC236}">
                <a16:creationId xmlns:a16="http://schemas.microsoft.com/office/drawing/2014/main" id="{A19EE2DB-B61C-DBB3-ED90-832CFB3A6447}"/>
              </a:ext>
            </a:extLst>
          </p:cNvPr>
          <p:cNvSpPr/>
          <p:nvPr/>
        </p:nvSpPr>
        <p:spPr>
          <a:xfrm>
            <a:off x="3667205" y="25633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a:extLst>
              <a:ext uri="{FF2B5EF4-FFF2-40B4-BE49-F238E27FC236}">
                <a16:creationId xmlns:a16="http://schemas.microsoft.com/office/drawing/2014/main" id="{0B9AAA55-DF4D-8C94-3389-66E89FA00F0F}"/>
              </a:ext>
            </a:extLst>
          </p:cNvPr>
          <p:cNvSpPr/>
          <p:nvPr/>
        </p:nvSpPr>
        <p:spPr>
          <a:xfrm>
            <a:off x="3524266" y="2772338"/>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ication Sign 90">
            <a:extLst>
              <a:ext uri="{FF2B5EF4-FFF2-40B4-BE49-F238E27FC236}">
                <a16:creationId xmlns:a16="http://schemas.microsoft.com/office/drawing/2014/main" id="{48F4ECCC-C789-26B1-D35E-678F0D8C230E}"/>
              </a:ext>
            </a:extLst>
          </p:cNvPr>
          <p:cNvSpPr/>
          <p:nvPr/>
        </p:nvSpPr>
        <p:spPr>
          <a:xfrm>
            <a:off x="3552898" y="279068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Multiplication Sign 91">
            <a:extLst>
              <a:ext uri="{FF2B5EF4-FFF2-40B4-BE49-F238E27FC236}">
                <a16:creationId xmlns:a16="http://schemas.microsoft.com/office/drawing/2014/main" id="{25E23B16-F307-0591-42A5-F1C1AA7CC890}"/>
              </a:ext>
            </a:extLst>
          </p:cNvPr>
          <p:cNvSpPr/>
          <p:nvPr/>
        </p:nvSpPr>
        <p:spPr>
          <a:xfrm>
            <a:off x="3553013" y="29544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a:extLst>
              <a:ext uri="{FF2B5EF4-FFF2-40B4-BE49-F238E27FC236}">
                <a16:creationId xmlns:a16="http://schemas.microsoft.com/office/drawing/2014/main" id="{179C52F4-CBB7-689D-AEF2-C8E8ABA49F38}"/>
              </a:ext>
            </a:extLst>
          </p:cNvPr>
          <p:cNvSpPr/>
          <p:nvPr/>
        </p:nvSpPr>
        <p:spPr>
          <a:xfrm>
            <a:off x="3528609" y="3161383"/>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ication Sign 93">
            <a:extLst>
              <a:ext uri="{FF2B5EF4-FFF2-40B4-BE49-F238E27FC236}">
                <a16:creationId xmlns:a16="http://schemas.microsoft.com/office/drawing/2014/main" id="{5E7C18DE-431A-DC35-1570-924B567DD9B8}"/>
              </a:ext>
            </a:extLst>
          </p:cNvPr>
          <p:cNvSpPr/>
          <p:nvPr/>
        </p:nvSpPr>
        <p:spPr>
          <a:xfrm>
            <a:off x="3554644" y="321690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a:extLst>
              <a:ext uri="{FF2B5EF4-FFF2-40B4-BE49-F238E27FC236}">
                <a16:creationId xmlns:a16="http://schemas.microsoft.com/office/drawing/2014/main" id="{AA93AF8E-F425-7108-C65D-F3ECB48FB880}"/>
              </a:ext>
            </a:extLst>
          </p:cNvPr>
          <p:cNvSpPr/>
          <p:nvPr/>
        </p:nvSpPr>
        <p:spPr>
          <a:xfrm>
            <a:off x="3531406" y="3421708"/>
            <a:ext cx="548640" cy="8778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D1CAD97E-51EC-0D2D-0DD3-61C90EA2A884}"/>
              </a:ext>
            </a:extLst>
          </p:cNvPr>
          <p:cNvSpPr/>
          <p:nvPr/>
        </p:nvSpPr>
        <p:spPr>
          <a:xfrm>
            <a:off x="3556073" y="427527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a:extLst>
              <a:ext uri="{FF2B5EF4-FFF2-40B4-BE49-F238E27FC236}">
                <a16:creationId xmlns:a16="http://schemas.microsoft.com/office/drawing/2014/main" id="{A48EAD3E-90F1-4BD1-9236-78ACBEC69120}"/>
              </a:ext>
            </a:extLst>
          </p:cNvPr>
          <p:cNvSpPr/>
          <p:nvPr/>
        </p:nvSpPr>
        <p:spPr>
          <a:xfrm>
            <a:off x="3528609" y="4487281"/>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553D276-4E5A-2A20-4942-85578E4E5AED}"/>
              </a:ext>
            </a:extLst>
          </p:cNvPr>
          <p:cNvSpPr/>
          <p:nvPr/>
        </p:nvSpPr>
        <p:spPr>
          <a:xfrm>
            <a:off x="3530558" y="4670686"/>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ication Sign 98">
            <a:extLst>
              <a:ext uri="{FF2B5EF4-FFF2-40B4-BE49-F238E27FC236}">
                <a16:creationId xmlns:a16="http://schemas.microsoft.com/office/drawing/2014/main" id="{3DF82550-8108-67E3-4E4D-369663C78B98}"/>
              </a:ext>
            </a:extLst>
          </p:cNvPr>
          <p:cNvSpPr/>
          <p:nvPr/>
        </p:nvSpPr>
        <p:spPr>
          <a:xfrm>
            <a:off x="3546861" y="47357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a:extLst>
              <a:ext uri="{FF2B5EF4-FFF2-40B4-BE49-F238E27FC236}">
                <a16:creationId xmlns:a16="http://schemas.microsoft.com/office/drawing/2014/main" id="{DF82D98C-7E6E-988B-11AA-739C688105EC}"/>
              </a:ext>
            </a:extLst>
          </p:cNvPr>
          <p:cNvSpPr/>
          <p:nvPr/>
        </p:nvSpPr>
        <p:spPr>
          <a:xfrm>
            <a:off x="3519840" y="4943315"/>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ication Sign 100">
            <a:extLst>
              <a:ext uri="{FF2B5EF4-FFF2-40B4-BE49-F238E27FC236}">
                <a16:creationId xmlns:a16="http://schemas.microsoft.com/office/drawing/2014/main" id="{33538226-60E9-F337-745D-C9FB2FAD93C1}"/>
              </a:ext>
            </a:extLst>
          </p:cNvPr>
          <p:cNvSpPr/>
          <p:nvPr/>
        </p:nvSpPr>
        <p:spPr>
          <a:xfrm>
            <a:off x="3541271" y="513358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a:extLst>
              <a:ext uri="{FF2B5EF4-FFF2-40B4-BE49-F238E27FC236}">
                <a16:creationId xmlns:a16="http://schemas.microsoft.com/office/drawing/2014/main" id="{0DB67D50-8D66-BBCC-4FC5-885FD87A61BA}"/>
              </a:ext>
            </a:extLst>
          </p:cNvPr>
          <p:cNvSpPr/>
          <p:nvPr/>
        </p:nvSpPr>
        <p:spPr>
          <a:xfrm>
            <a:off x="3519840" y="5339504"/>
            <a:ext cx="548640" cy="7315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0E01651-F34C-A4C1-E6FB-D3DA9A5D61F7}"/>
              </a:ext>
            </a:extLst>
          </p:cNvPr>
          <p:cNvSpPr/>
          <p:nvPr/>
        </p:nvSpPr>
        <p:spPr>
          <a:xfrm>
            <a:off x="4244333" y="2564842"/>
            <a:ext cx="548640" cy="20116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ication Sign 103">
            <a:extLst>
              <a:ext uri="{FF2B5EF4-FFF2-40B4-BE49-F238E27FC236}">
                <a16:creationId xmlns:a16="http://schemas.microsoft.com/office/drawing/2014/main" id="{477EC1C4-56B0-C887-EBCE-CBC43DB20DBD}"/>
              </a:ext>
            </a:extLst>
          </p:cNvPr>
          <p:cNvSpPr/>
          <p:nvPr/>
        </p:nvSpPr>
        <p:spPr>
          <a:xfrm>
            <a:off x="4267078" y="27481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Multiplication Sign 104">
            <a:extLst>
              <a:ext uri="{FF2B5EF4-FFF2-40B4-BE49-F238E27FC236}">
                <a16:creationId xmlns:a16="http://schemas.microsoft.com/office/drawing/2014/main" id="{3F7BC430-C7CC-686E-CEE9-D37FEB28C60E}"/>
              </a:ext>
            </a:extLst>
          </p:cNvPr>
          <p:cNvSpPr/>
          <p:nvPr/>
        </p:nvSpPr>
        <p:spPr>
          <a:xfrm>
            <a:off x="4267193" y="291200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Multiplication Sign 105">
            <a:extLst>
              <a:ext uri="{FF2B5EF4-FFF2-40B4-BE49-F238E27FC236}">
                <a16:creationId xmlns:a16="http://schemas.microsoft.com/office/drawing/2014/main" id="{DF8C7D42-1308-1096-D972-5DA5526EDAAA}"/>
              </a:ext>
            </a:extLst>
          </p:cNvPr>
          <p:cNvSpPr/>
          <p:nvPr/>
        </p:nvSpPr>
        <p:spPr>
          <a:xfrm>
            <a:off x="4267193" y="307604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a:extLst>
              <a:ext uri="{FF2B5EF4-FFF2-40B4-BE49-F238E27FC236}">
                <a16:creationId xmlns:a16="http://schemas.microsoft.com/office/drawing/2014/main" id="{92E44735-A371-029C-287F-57A54BFDD0AA}"/>
              </a:ext>
            </a:extLst>
          </p:cNvPr>
          <p:cNvSpPr/>
          <p:nvPr/>
        </p:nvSpPr>
        <p:spPr>
          <a:xfrm>
            <a:off x="4244218" y="328781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114063A2-06D9-DBA7-2B73-D4E8B88CAE42}"/>
              </a:ext>
            </a:extLst>
          </p:cNvPr>
          <p:cNvSpPr/>
          <p:nvPr/>
        </p:nvSpPr>
        <p:spPr>
          <a:xfrm>
            <a:off x="4267078" y="331350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Multiplication Sign 108">
            <a:extLst>
              <a:ext uri="{FF2B5EF4-FFF2-40B4-BE49-F238E27FC236}">
                <a16:creationId xmlns:a16="http://schemas.microsoft.com/office/drawing/2014/main" id="{BA29B2F1-7F47-9EE1-9771-FA993ADDAFF5}"/>
              </a:ext>
            </a:extLst>
          </p:cNvPr>
          <p:cNvSpPr/>
          <p:nvPr/>
        </p:nvSpPr>
        <p:spPr>
          <a:xfrm>
            <a:off x="4267078" y="347754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a:extLst>
              <a:ext uri="{FF2B5EF4-FFF2-40B4-BE49-F238E27FC236}">
                <a16:creationId xmlns:a16="http://schemas.microsoft.com/office/drawing/2014/main" id="{0246FBCE-039B-E28D-B738-02EEFEF8C2F4}"/>
              </a:ext>
            </a:extLst>
          </p:cNvPr>
          <p:cNvSpPr/>
          <p:nvPr/>
        </p:nvSpPr>
        <p:spPr>
          <a:xfrm>
            <a:off x="4243153" y="3684575"/>
            <a:ext cx="548640" cy="1920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ication Sign 110">
            <a:extLst>
              <a:ext uri="{FF2B5EF4-FFF2-40B4-BE49-F238E27FC236}">
                <a16:creationId xmlns:a16="http://schemas.microsoft.com/office/drawing/2014/main" id="{7115A694-A8D6-D8B6-4123-F2A6AB46B4CF}"/>
              </a:ext>
            </a:extLst>
          </p:cNvPr>
          <p:cNvSpPr/>
          <p:nvPr/>
        </p:nvSpPr>
        <p:spPr>
          <a:xfrm>
            <a:off x="4266013" y="38542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a:extLst>
              <a:ext uri="{FF2B5EF4-FFF2-40B4-BE49-F238E27FC236}">
                <a16:creationId xmlns:a16="http://schemas.microsoft.com/office/drawing/2014/main" id="{FB535E7A-6F55-CFB6-D2E7-D66FE0F8C2CE}"/>
              </a:ext>
            </a:extLst>
          </p:cNvPr>
          <p:cNvSpPr/>
          <p:nvPr/>
        </p:nvSpPr>
        <p:spPr>
          <a:xfrm>
            <a:off x="4243153" y="406383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ication Sign 112">
            <a:extLst>
              <a:ext uri="{FF2B5EF4-FFF2-40B4-BE49-F238E27FC236}">
                <a16:creationId xmlns:a16="http://schemas.microsoft.com/office/drawing/2014/main" id="{8BCDD726-C890-AA74-CB57-9B72DEF4F9DD}"/>
              </a:ext>
            </a:extLst>
          </p:cNvPr>
          <p:cNvSpPr/>
          <p:nvPr/>
        </p:nvSpPr>
        <p:spPr>
          <a:xfrm>
            <a:off x="4267390" y="406793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a:extLst>
              <a:ext uri="{FF2B5EF4-FFF2-40B4-BE49-F238E27FC236}">
                <a16:creationId xmlns:a16="http://schemas.microsoft.com/office/drawing/2014/main" id="{AF3D09D7-88DB-0249-C5A1-77F90EF990BA}"/>
              </a:ext>
            </a:extLst>
          </p:cNvPr>
          <p:cNvSpPr/>
          <p:nvPr/>
        </p:nvSpPr>
        <p:spPr>
          <a:xfrm>
            <a:off x="4240489" y="4272976"/>
            <a:ext cx="548640" cy="5486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45E5992-DD67-C064-DB36-7A41FD028A9B}"/>
              </a:ext>
            </a:extLst>
          </p:cNvPr>
          <p:cNvSpPr/>
          <p:nvPr/>
        </p:nvSpPr>
        <p:spPr>
          <a:xfrm>
            <a:off x="4240489" y="4841808"/>
            <a:ext cx="548640" cy="3566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DDDF0D3-03C3-7FD0-D112-657EE2277F04}"/>
              </a:ext>
            </a:extLst>
          </p:cNvPr>
          <p:cNvSpPr/>
          <p:nvPr/>
        </p:nvSpPr>
        <p:spPr>
          <a:xfrm>
            <a:off x="4239207" y="5215521"/>
            <a:ext cx="548640" cy="4937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1D31CE78-C2A2-2EBE-F8C2-5C002448E99A}"/>
              </a:ext>
            </a:extLst>
          </p:cNvPr>
          <p:cNvSpPr/>
          <p:nvPr/>
        </p:nvSpPr>
        <p:spPr>
          <a:xfrm>
            <a:off x="4265898" y="568392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Multiplication Sign 117">
            <a:extLst>
              <a:ext uri="{FF2B5EF4-FFF2-40B4-BE49-F238E27FC236}">
                <a16:creationId xmlns:a16="http://schemas.microsoft.com/office/drawing/2014/main" id="{43150C24-E731-EBB2-F737-651C155C58DA}"/>
              </a:ext>
            </a:extLst>
          </p:cNvPr>
          <p:cNvSpPr/>
          <p:nvPr/>
        </p:nvSpPr>
        <p:spPr>
          <a:xfrm>
            <a:off x="4266013" y="584772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a:extLst>
              <a:ext uri="{FF2B5EF4-FFF2-40B4-BE49-F238E27FC236}">
                <a16:creationId xmlns:a16="http://schemas.microsoft.com/office/drawing/2014/main" id="{39FFA4F4-CF2A-0083-AD21-C687567CEC42}"/>
              </a:ext>
            </a:extLst>
          </p:cNvPr>
          <p:cNvSpPr/>
          <p:nvPr/>
        </p:nvSpPr>
        <p:spPr>
          <a:xfrm>
            <a:off x="4971456" y="2562258"/>
            <a:ext cx="548640" cy="18105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0D9EF6D2-D08F-43AC-5190-EA4BCE4038CB}"/>
              </a:ext>
            </a:extLst>
          </p:cNvPr>
          <p:cNvSpPr/>
          <p:nvPr/>
        </p:nvSpPr>
        <p:spPr>
          <a:xfrm>
            <a:off x="4974544" y="4397658"/>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EE4829C6-CA21-5942-5F2D-092FD5B322C4}"/>
              </a:ext>
            </a:extLst>
          </p:cNvPr>
          <p:cNvSpPr/>
          <p:nvPr/>
        </p:nvSpPr>
        <p:spPr>
          <a:xfrm>
            <a:off x="4971545" y="4499557"/>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BF1752C-DCC5-CC7E-EA67-2F79D31F537B}"/>
              </a:ext>
            </a:extLst>
          </p:cNvPr>
          <p:cNvSpPr/>
          <p:nvPr/>
        </p:nvSpPr>
        <p:spPr>
          <a:xfrm>
            <a:off x="4971880" y="4596130"/>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00B50AE0-BDF2-5952-665F-350B6F2617C6}"/>
              </a:ext>
            </a:extLst>
          </p:cNvPr>
          <p:cNvSpPr/>
          <p:nvPr/>
        </p:nvSpPr>
        <p:spPr>
          <a:xfrm>
            <a:off x="4971545" y="466257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0B9E7E2-74BC-BC6C-4A6A-CED1C68CDC13}"/>
              </a:ext>
            </a:extLst>
          </p:cNvPr>
          <p:cNvSpPr/>
          <p:nvPr/>
        </p:nvSpPr>
        <p:spPr>
          <a:xfrm>
            <a:off x="4971880" y="4746773"/>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ultiplication Sign 124">
            <a:extLst>
              <a:ext uri="{FF2B5EF4-FFF2-40B4-BE49-F238E27FC236}">
                <a16:creationId xmlns:a16="http://schemas.microsoft.com/office/drawing/2014/main" id="{2CDD5FA3-5A8E-30BE-72A4-0FFB195C3C9A}"/>
              </a:ext>
            </a:extLst>
          </p:cNvPr>
          <p:cNvSpPr/>
          <p:nvPr/>
        </p:nvSpPr>
        <p:spPr>
          <a:xfrm>
            <a:off x="4994405" y="489175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a:extLst>
              <a:ext uri="{FF2B5EF4-FFF2-40B4-BE49-F238E27FC236}">
                <a16:creationId xmlns:a16="http://schemas.microsoft.com/office/drawing/2014/main" id="{DA90D94E-C853-AAE4-1273-44DD505E5917}"/>
              </a:ext>
            </a:extLst>
          </p:cNvPr>
          <p:cNvSpPr/>
          <p:nvPr/>
        </p:nvSpPr>
        <p:spPr>
          <a:xfrm>
            <a:off x="4971545" y="509674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2C22090-21F8-2C02-B78B-D55CD6372806}"/>
              </a:ext>
            </a:extLst>
          </p:cNvPr>
          <p:cNvSpPr/>
          <p:nvPr/>
        </p:nvSpPr>
        <p:spPr>
          <a:xfrm>
            <a:off x="4971545" y="5173034"/>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77F6182-7F8B-1764-7335-2E58DC22AE9B}"/>
              </a:ext>
            </a:extLst>
          </p:cNvPr>
          <p:cNvSpPr/>
          <p:nvPr/>
        </p:nvSpPr>
        <p:spPr>
          <a:xfrm>
            <a:off x="4971416" y="5370967"/>
            <a:ext cx="548640" cy="7223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F2A6806F-43D7-C66F-8AD1-E7839AE9FC69}"/>
              </a:ext>
            </a:extLst>
          </p:cNvPr>
          <p:cNvSpPr/>
          <p:nvPr/>
        </p:nvSpPr>
        <p:spPr>
          <a:xfrm>
            <a:off x="5702052" y="2717673"/>
            <a:ext cx="548640" cy="1234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DF2C746-D39D-9D26-9C12-EEC475C565BA}"/>
              </a:ext>
            </a:extLst>
          </p:cNvPr>
          <p:cNvSpPr/>
          <p:nvPr/>
        </p:nvSpPr>
        <p:spPr>
          <a:xfrm>
            <a:off x="5700783" y="3971940"/>
            <a:ext cx="548640" cy="1920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79C95BC-90B2-AF65-75A6-90A22FF35B29}"/>
              </a:ext>
            </a:extLst>
          </p:cNvPr>
          <p:cNvSpPr/>
          <p:nvPr/>
        </p:nvSpPr>
        <p:spPr>
          <a:xfrm>
            <a:off x="5694872" y="418476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915D06E-2DAD-E3D0-347C-301635BC8C11}"/>
              </a:ext>
            </a:extLst>
          </p:cNvPr>
          <p:cNvSpPr/>
          <p:nvPr/>
        </p:nvSpPr>
        <p:spPr>
          <a:xfrm>
            <a:off x="5694872" y="4212814"/>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ication Sign 132">
            <a:extLst>
              <a:ext uri="{FF2B5EF4-FFF2-40B4-BE49-F238E27FC236}">
                <a16:creationId xmlns:a16="http://schemas.microsoft.com/office/drawing/2014/main" id="{20B7C9D1-5249-9BA2-323D-885615AB3E0B}"/>
              </a:ext>
            </a:extLst>
          </p:cNvPr>
          <p:cNvSpPr/>
          <p:nvPr/>
        </p:nvSpPr>
        <p:spPr>
          <a:xfrm>
            <a:off x="5710527" y="42396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Multiplication Sign 133">
            <a:extLst>
              <a:ext uri="{FF2B5EF4-FFF2-40B4-BE49-F238E27FC236}">
                <a16:creationId xmlns:a16="http://schemas.microsoft.com/office/drawing/2014/main" id="{37F06C44-8B51-55A7-692F-DB6B5D3AED0A}"/>
              </a:ext>
            </a:extLst>
          </p:cNvPr>
          <p:cNvSpPr/>
          <p:nvPr/>
        </p:nvSpPr>
        <p:spPr>
          <a:xfrm>
            <a:off x="5710527" y="440373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a:extLst>
              <a:ext uri="{FF2B5EF4-FFF2-40B4-BE49-F238E27FC236}">
                <a16:creationId xmlns:a16="http://schemas.microsoft.com/office/drawing/2014/main" id="{24C92C85-0F42-29A6-DE55-70DBF8AEB030}"/>
              </a:ext>
            </a:extLst>
          </p:cNvPr>
          <p:cNvSpPr/>
          <p:nvPr/>
        </p:nvSpPr>
        <p:spPr>
          <a:xfrm>
            <a:off x="5699844" y="4610871"/>
            <a:ext cx="548640" cy="8778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ultiplication Sign 135">
            <a:extLst>
              <a:ext uri="{FF2B5EF4-FFF2-40B4-BE49-F238E27FC236}">
                <a16:creationId xmlns:a16="http://schemas.microsoft.com/office/drawing/2014/main" id="{CF76783D-DBE4-4398-76D4-0A8DD16AD4DF}"/>
              </a:ext>
            </a:extLst>
          </p:cNvPr>
          <p:cNvSpPr/>
          <p:nvPr/>
        </p:nvSpPr>
        <p:spPr>
          <a:xfrm>
            <a:off x="5725879" y="546806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a:extLst>
              <a:ext uri="{FF2B5EF4-FFF2-40B4-BE49-F238E27FC236}">
                <a16:creationId xmlns:a16="http://schemas.microsoft.com/office/drawing/2014/main" id="{B6D46C1B-83D1-68B8-14E0-4A1F226F7D66}"/>
              </a:ext>
            </a:extLst>
          </p:cNvPr>
          <p:cNvSpPr/>
          <p:nvPr/>
        </p:nvSpPr>
        <p:spPr>
          <a:xfrm>
            <a:off x="5695663" y="567414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F4C4146-0677-E86E-5ABF-3FEB6F36D945}"/>
              </a:ext>
            </a:extLst>
          </p:cNvPr>
          <p:cNvSpPr/>
          <p:nvPr/>
        </p:nvSpPr>
        <p:spPr>
          <a:xfrm>
            <a:off x="5695663" y="570690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8268E3B-0097-CB92-C6F3-BD22EC9A58E7}"/>
              </a:ext>
            </a:extLst>
          </p:cNvPr>
          <p:cNvSpPr/>
          <p:nvPr/>
        </p:nvSpPr>
        <p:spPr>
          <a:xfrm>
            <a:off x="5695663" y="5794833"/>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ication Sign 139">
            <a:extLst>
              <a:ext uri="{FF2B5EF4-FFF2-40B4-BE49-F238E27FC236}">
                <a16:creationId xmlns:a16="http://schemas.microsoft.com/office/drawing/2014/main" id="{BA2ACDD1-71CF-905F-6AA6-7E99108F3410}"/>
              </a:ext>
            </a:extLst>
          </p:cNvPr>
          <p:cNvSpPr/>
          <p:nvPr/>
        </p:nvSpPr>
        <p:spPr>
          <a:xfrm>
            <a:off x="5718523" y="578167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a:extLst>
              <a:ext uri="{FF2B5EF4-FFF2-40B4-BE49-F238E27FC236}">
                <a16:creationId xmlns:a16="http://schemas.microsoft.com/office/drawing/2014/main" id="{7CCFC33C-6567-B1C0-0BA1-51755D9F8B0A}"/>
              </a:ext>
            </a:extLst>
          </p:cNvPr>
          <p:cNvSpPr/>
          <p:nvPr/>
        </p:nvSpPr>
        <p:spPr>
          <a:xfrm>
            <a:off x="5695663" y="5988564"/>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BDABCD-2A47-DADB-B4F8-B99C9FF82F21}"/>
              </a:ext>
            </a:extLst>
          </p:cNvPr>
          <p:cNvSpPr/>
          <p:nvPr/>
        </p:nvSpPr>
        <p:spPr>
          <a:xfrm>
            <a:off x="6385630" y="2739125"/>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4A148DD9-4B5F-DB0B-BA18-AE209B86B2C7}"/>
              </a:ext>
            </a:extLst>
          </p:cNvPr>
          <p:cNvSpPr/>
          <p:nvPr/>
        </p:nvSpPr>
        <p:spPr>
          <a:xfrm>
            <a:off x="6431350" y="27974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a:extLst>
              <a:ext uri="{FF2B5EF4-FFF2-40B4-BE49-F238E27FC236}">
                <a16:creationId xmlns:a16="http://schemas.microsoft.com/office/drawing/2014/main" id="{A7EC6D2E-422C-E993-A51F-43921A978C8E}"/>
              </a:ext>
            </a:extLst>
          </p:cNvPr>
          <p:cNvSpPr/>
          <p:nvPr/>
        </p:nvSpPr>
        <p:spPr>
          <a:xfrm>
            <a:off x="6402579" y="3005100"/>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26D2CC-E104-F8B0-1BFE-04F73FF6A898}"/>
              </a:ext>
            </a:extLst>
          </p:cNvPr>
          <p:cNvSpPr/>
          <p:nvPr/>
        </p:nvSpPr>
        <p:spPr>
          <a:xfrm>
            <a:off x="6401547" y="3088412"/>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529AAE41-470D-DCE4-E63F-30C5077F11D1}"/>
              </a:ext>
            </a:extLst>
          </p:cNvPr>
          <p:cNvSpPr/>
          <p:nvPr/>
        </p:nvSpPr>
        <p:spPr>
          <a:xfrm>
            <a:off x="6401547" y="3230106"/>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F5E6D2C-AE3F-30C2-2B07-9EA79505E508}"/>
              </a:ext>
            </a:extLst>
          </p:cNvPr>
          <p:cNvSpPr/>
          <p:nvPr/>
        </p:nvSpPr>
        <p:spPr>
          <a:xfrm>
            <a:off x="6401547" y="3296039"/>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ication Sign 147">
            <a:extLst>
              <a:ext uri="{FF2B5EF4-FFF2-40B4-BE49-F238E27FC236}">
                <a16:creationId xmlns:a16="http://schemas.microsoft.com/office/drawing/2014/main" id="{C1C92A49-7CA3-8149-1755-3856DFF7587B}"/>
              </a:ext>
            </a:extLst>
          </p:cNvPr>
          <p:cNvSpPr/>
          <p:nvPr/>
        </p:nvSpPr>
        <p:spPr>
          <a:xfrm>
            <a:off x="6424407" y="331027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a:extLst>
              <a:ext uri="{FF2B5EF4-FFF2-40B4-BE49-F238E27FC236}">
                <a16:creationId xmlns:a16="http://schemas.microsoft.com/office/drawing/2014/main" id="{2675941C-6804-1991-178B-4573F95B46E6}"/>
              </a:ext>
            </a:extLst>
          </p:cNvPr>
          <p:cNvSpPr/>
          <p:nvPr/>
        </p:nvSpPr>
        <p:spPr>
          <a:xfrm>
            <a:off x="6400383" y="3518022"/>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8A7B053-CDC8-08D8-7422-80A3D34B8258}"/>
              </a:ext>
            </a:extLst>
          </p:cNvPr>
          <p:cNvSpPr/>
          <p:nvPr/>
        </p:nvSpPr>
        <p:spPr>
          <a:xfrm>
            <a:off x="6400383" y="3575864"/>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5E5F07D-6807-8281-E76A-CD70A8C14E40}"/>
              </a:ext>
            </a:extLst>
          </p:cNvPr>
          <p:cNvSpPr/>
          <p:nvPr/>
        </p:nvSpPr>
        <p:spPr>
          <a:xfrm>
            <a:off x="6400383" y="3639360"/>
            <a:ext cx="548640" cy="10058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ultiplication Sign 151">
            <a:extLst>
              <a:ext uri="{FF2B5EF4-FFF2-40B4-BE49-F238E27FC236}">
                <a16:creationId xmlns:a16="http://schemas.microsoft.com/office/drawing/2014/main" id="{43D3C573-258D-5ED8-6D3B-4F6547E0B8D7}"/>
              </a:ext>
            </a:extLst>
          </p:cNvPr>
          <p:cNvSpPr/>
          <p:nvPr/>
        </p:nvSpPr>
        <p:spPr>
          <a:xfrm>
            <a:off x="6424477" y="372374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Multiplication Sign 152">
            <a:extLst>
              <a:ext uri="{FF2B5EF4-FFF2-40B4-BE49-F238E27FC236}">
                <a16:creationId xmlns:a16="http://schemas.microsoft.com/office/drawing/2014/main" id="{EA55ADF0-BEDD-EFAE-1699-F37051192F82}"/>
              </a:ext>
            </a:extLst>
          </p:cNvPr>
          <p:cNvSpPr/>
          <p:nvPr/>
        </p:nvSpPr>
        <p:spPr>
          <a:xfrm>
            <a:off x="6424592" y="388755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Rectangle 153">
            <a:extLst>
              <a:ext uri="{FF2B5EF4-FFF2-40B4-BE49-F238E27FC236}">
                <a16:creationId xmlns:a16="http://schemas.microsoft.com/office/drawing/2014/main" id="{F8A284B2-A82D-CDB5-16AC-7F37F11C1767}"/>
              </a:ext>
            </a:extLst>
          </p:cNvPr>
          <p:cNvSpPr/>
          <p:nvPr/>
        </p:nvSpPr>
        <p:spPr>
          <a:xfrm>
            <a:off x="6400383" y="4097232"/>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1CB497DA-B351-7739-2BF8-B0A89012479D}"/>
              </a:ext>
            </a:extLst>
          </p:cNvPr>
          <p:cNvSpPr/>
          <p:nvPr/>
        </p:nvSpPr>
        <p:spPr>
          <a:xfrm>
            <a:off x="6401850" y="4215426"/>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04A0027-ACBB-73C5-3A7A-898870DFC8AC}"/>
              </a:ext>
            </a:extLst>
          </p:cNvPr>
          <p:cNvSpPr/>
          <p:nvPr/>
        </p:nvSpPr>
        <p:spPr>
          <a:xfrm>
            <a:off x="6400383" y="4246433"/>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4DAD7F2-594A-1676-07CE-698F09226A27}"/>
              </a:ext>
            </a:extLst>
          </p:cNvPr>
          <p:cNvSpPr/>
          <p:nvPr/>
        </p:nvSpPr>
        <p:spPr>
          <a:xfrm>
            <a:off x="6400383" y="4364839"/>
            <a:ext cx="548640" cy="3657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CE6D521-64E7-6B53-E403-0BCC28378D1D}"/>
              </a:ext>
            </a:extLst>
          </p:cNvPr>
          <p:cNvSpPr/>
          <p:nvPr/>
        </p:nvSpPr>
        <p:spPr>
          <a:xfrm>
            <a:off x="6400383" y="4754297"/>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7BD1CEA-B326-21C0-1D24-4E775576959B}"/>
              </a:ext>
            </a:extLst>
          </p:cNvPr>
          <p:cNvSpPr/>
          <p:nvPr/>
        </p:nvSpPr>
        <p:spPr>
          <a:xfrm>
            <a:off x="6400383" y="4888012"/>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8DFFA569-896D-4B9E-E2CA-81EAE2EC51D2}"/>
              </a:ext>
            </a:extLst>
          </p:cNvPr>
          <p:cNvSpPr/>
          <p:nvPr/>
        </p:nvSpPr>
        <p:spPr>
          <a:xfrm>
            <a:off x="6400383" y="4974739"/>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ication Sign 160">
            <a:extLst>
              <a:ext uri="{FF2B5EF4-FFF2-40B4-BE49-F238E27FC236}">
                <a16:creationId xmlns:a16="http://schemas.microsoft.com/office/drawing/2014/main" id="{FD6BB7DB-EC46-D2A8-CA77-E8C8B01AE72D}"/>
              </a:ext>
            </a:extLst>
          </p:cNvPr>
          <p:cNvSpPr/>
          <p:nvPr/>
        </p:nvSpPr>
        <p:spPr>
          <a:xfrm>
            <a:off x="6424477" y="49974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Multiplication Sign 161">
            <a:extLst>
              <a:ext uri="{FF2B5EF4-FFF2-40B4-BE49-F238E27FC236}">
                <a16:creationId xmlns:a16="http://schemas.microsoft.com/office/drawing/2014/main" id="{F92D9215-40E3-05DA-9DCF-C201ADC5FD8E}"/>
              </a:ext>
            </a:extLst>
          </p:cNvPr>
          <p:cNvSpPr/>
          <p:nvPr/>
        </p:nvSpPr>
        <p:spPr>
          <a:xfrm>
            <a:off x="6424477" y="516151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Rectangle 162">
            <a:extLst>
              <a:ext uri="{FF2B5EF4-FFF2-40B4-BE49-F238E27FC236}">
                <a16:creationId xmlns:a16="http://schemas.microsoft.com/office/drawing/2014/main" id="{C86BC755-A456-445F-A47F-642954129CC4}"/>
              </a:ext>
            </a:extLst>
          </p:cNvPr>
          <p:cNvSpPr/>
          <p:nvPr/>
        </p:nvSpPr>
        <p:spPr>
          <a:xfrm>
            <a:off x="6400383" y="5366028"/>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904DC34A-9756-E3D1-0C8F-6B4F6DFA3045}"/>
              </a:ext>
            </a:extLst>
          </p:cNvPr>
          <p:cNvSpPr/>
          <p:nvPr/>
        </p:nvSpPr>
        <p:spPr>
          <a:xfrm>
            <a:off x="6400383" y="5426873"/>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ication Sign 164">
            <a:extLst>
              <a:ext uri="{FF2B5EF4-FFF2-40B4-BE49-F238E27FC236}">
                <a16:creationId xmlns:a16="http://schemas.microsoft.com/office/drawing/2014/main" id="{2B8A472A-FDD1-4919-932A-45B69E2F274D}"/>
              </a:ext>
            </a:extLst>
          </p:cNvPr>
          <p:cNvSpPr/>
          <p:nvPr/>
        </p:nvSpPr>
        <p:spPr>
          <a:xfrm>
            <a:off x="6423243" y="558452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Rectangle 165">
            <a:extLst>
              <a:ext uri="{FF2B5EF4-FFF2-40B4-BE49-F238E27FC236}">
                <a16:creationId xmlns:a16="http://schemas.microsoft.com/office/drawing/2014/main" id="{4869F749-C3FD-C305-263A-37D715732678}"/>
              </a:ext>
            </a:extLst>
          </p:cNvPr>
          <p:cNvSpPr/>
          <p:nvPr/>
        </p:nvSpPr>
        <p:spPr>
          <a:xfrm>
            <a:off x="6400383" y="5785737"/>
            <a:ext cx="548640" cy="2834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E3B155B-AA59-7529-8D72-CD26947A232B}"/>
              </a:ext>
            </a:extLst>
          </p:cNvPr>
          <p:cNvSpPr/>
          <p:nvPr/>
        </p:nvSpPr>
        <p:spPr>
          <a:xfrm>
            <a:off x="7101544" y="2686612"/>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0C26AD8-22D6-1B95-E465-78C5133D8784}"/>
              </a:ext>
            </a:extLst>
          </p:cNvPr>
          <p:cNvSpPr/>
          <p:nvPr/>
        </p:nvSpPr>
        <p:spPr>
          <a:xfrm>
            <a:off x="7101561" y="2723609"/>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3D034BC8-F495-AC81-ED6E-55ED191F3432}"/>
              </a:ext>
            </a:extLst>
          </p:cNvPr>
          <p:cNvSpPr/>
          <p:nvPr/>
        </p:nvSpPr>
        <p:spPr>
          <a:xfrm>
            <a:off x="7101094" y="2794854"/>
            <a:ext cx="548640" cy="1371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050352AD-FC64-94D6-53D1-5AE55F26E287}"/>
              </a:ext>
            </a:extLst>
          </p:cNvPr>
          <p:cNvSpPr/>
          <p:nvPr/>
        </p:nvSpPr>
        <p:spPr>
          <a:xfrm>
            <a:off x="7101847" y="295945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588B3400-9DFB-4F67-8B47-63FB26708BC0}"/>
              </a:ext>
            </a:extLst>
          </p:cNvPr>
          <p:cNvSpPr/>
          <p:nvPr/>
        </p:nvSpPr>
        <p:spPr>
          <a:xfrm>
            <a:off x="7103735" y="3055204"/>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15C10696-B725-0FDE-1A2E-1330828226D9}"/>
              </a:ext>
            </a:extLst>
          </p:cNvPr>
          <p:cNvSpPr/>
          <p:nvPr/>
        </p:nvSpPr>
        <p:spPr>
          <a:xfrm>
            <a:off x="7096485" y="3120029"/>
            <a:ext cx="548640" cy="2834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D8EA17A0-F38B-F0AC-19FB-88CDD3CE2FCA}"/>
              </a:ext>
            </a:extLst>
          </p:cNvPr>
          <p:cNvSpPr/>
          <p:nvPr/>
        </p:nvSpPr>
        <p:spPr>
          <a:xfrm>
            <a:off x="7096485" y="3434282"/>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ication Sign 173">
            <a:extLst>
              <a:ext uri="{FF2B5EF4-FFF2-40B4-BE49-F238E27FC236}">
                <a16:creationId xmlns:a16="http://schemas.microsoft.com/office/drawing/2014/main" id="{BCF42E67-C421-5F52-A163-B60B9246D41B}"/>
              </a:ext>
            </a:extLst>
          </p:cNvPr>
          <p:cNvSpPr/>
          <p:nvPr/>
        </p:nvSpPr>
        <p:spPr>
          <a:xfrm>
            <a:off x="7116964" y="349856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Rectangle 174">
            <a:extLst>
              <a:ext uri="{FF2B5EF4-FFF2-40B4-BE49-F238E27FC236}">
                <a16:creationId xmlns:a16="http://schemas.microsoft.com/office/drawing/2014/main" id="{F4BB81EA-4FAA-37E1-7F4A-7A847A5604D9}"/>
              </a:ext>
            </a:extLst>
          </p:cNvPr>
          <p:cNvSpPr/>
          <p:nvPr/>
        </p:nvSpPr>
        <p:spPr>
          <a:xfrm>
            <a:off x="7104206" y="3705796"/>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C6D9113-BA55-0DCD-ACC3-81734D22447C}"/>
              </a:ext>
            </a:extLst>
          </p:cNvPr>
          <p:cNvSpPr/>
          <p:nvPr/>
        </p:nvSpPr>
        <p:spPr>
          <a:xfrm>
            <a:off x="7101094" y="3945445"/>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ication Sign 176">
            <a:extLst>
              <a:ext uri="{FF2B5EF4-FFF2-40B4-BE49-F238E27FC236}">
                <a16:creationId xmlns:a16="http://schemas.microsoft.com/office/drawing/2014/main" id="{376CBE83-FEB1-964E-4B92-77372CCAC3CA}"/>
              </a:ext>
            </a:extLst>
          </p:cNvPr>
          <p:cNvSpPr/>
          <p:nvPr/>
        </p:nvSpPr>
        <p:spPr>
          <a:xfrm>
            <a:off x="7123419" y="397199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Multiplication Sign 177">
            <a:extLst>
              <a:ext uri="{FF2B5EF4-FFF2-40B4-BE49-F238E27FC236}">
                <a16:creationId xmlns:a16="http://schemas.microsoft.com/office/drawing/2014/main" id="{D0295C98-AB54-93A8-E885-27944DB4ABAB}"/>
              </a:ext>
            </a:extLst>
          </p:cNvPr>
          <p:cNvSpPr/>
          <p:nvPr/>
        </p:nvSpPr>
        <p:spPr>
          <a:xfrm>
            <a:off x="7123419" y="413603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Multiplication Sign 178">
            <a:extLst>
              <a:ext uri="{FF2B5EF4-FFF2-40B4-BE49-F238E27FC236}">
                <a16:creationId xmlns:a16="http://schemas.microsoft.com/office/drawing/2014/main" id="{EF851835-90F3-5F86-A351-7EDB099072E7}"/>
              </a:ext>
            </a:extLst>
          </p:cNvPr>
          <p:cNvSpPr/>
          <p:nvPr/>
        </p:nvSpPr>
        <p:spPr>
          <a:xfrm>
            <a:off x="7124878" y="430512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Multiplication Sign 180">
            <a:extLst>
              <a:ext uri="{FF2B5EF4-FFF2-40B4-BE49-F238E27FC236}">
                <a16:creationId xmlns:a16="http://schemas.microsoft.com/office/drawing/2014/main" id="{6C7E46B1-1B14-BC22-C917-E32B94359CB5}"/>
              </a:ext>
            </a:extLst>
          </p:cNvPr>
          <p:cNvSpPr/>
          <p:nvPr/>
        </p:nvSpPr>
        <p:spPr>
          <a:xfrm>
            <a:off x="7123073" y="446847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Multiplication Sign 181">
            <a:extLst>
              <a:ext uri="{FF2B5EF4-FFF2-40B4-BE49-F238E27FC236}">
                <a16:creationId xmlns:a16="http://schemas.microsoft.com/office/drawing/2014/main" id="{8564C05E-5DFF-44E0-3114-06884A123812}"/>
              </a:ext>
            </a:extLst>
          </p:cNvPr>
          <p:cNvSpPr/>
          <p:nvPr/>
        </p:nvSpPr>
        <p:spPr>
          <a:xfrm>
            <a:off x="7123073" y="463252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182">
            <a:extLst>
              <a:ext uri="{FF2B5EF4-FFF2-40B4-BE49-F238E27FC236}">
                <a16:creationId xmlns:a16="http://schemas.microsoft.com/office/drawing/2014/main" id="{9085C75F-2AD1-A8FE-E03E-A982011A6921}"/>
              </a:ext>
            </a:extLst>
          </p:cNvPr>
          <p:cNvSpPr/>
          <p:nvPr/>
        </p:nvSpPr>
        <p:spPr>
          <a:xfrm>
            <a:off x="7096401" y="483572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3187436-47A3-0F54-6AFF-A2B21DA01F41}"/>
              </a:ext>
            </a:extLst>
          </p:cNvPr>
          <p:cNvSpPr/>
          <p:nvPr/>
        </p:nvSpPr>
        <p:spPr>
          <a:xfrm>
            <a:off x="7096401" y="4925696"/>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B046399-4A01-4413-2C70-0B4EDD6DF6B0}"/>
              </a:ext>
            </a:extLst>
          </p:cNvPr>
          <p:cNvSpPr/>
          <p:nvPr/>
        </p:nvSpPr>
        <p:spPr>
          <a:xfrm>
            <a:off x="7096401" y="4986121"/>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ication Sign 185">
            <a:extLst>
              <a:ext uri="{FF2B5EF4-FFF2-40B4-BE49-F238E27FC236}">
                <a16:creationId xmlns:a16="http://schemas.microsoft.com/office/drawing/2014/main" id="{479039EB-13FE-D995-412C-F6D442320A73}"/>
              </a:ext>
            </a:extLst>
          </p:cNvPr>
          <p:cNvSpPr/>
          <p:nvPr/>
        </p:nvSpPr>
        <p:spPr>
          <a:xfrm>
            <a:off x="7117912" y="518013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186">
            <a:extLst>
              <a:ext uri="{FF2B5EF4-FFF2-40B4-BE49-F238E27FC236}">
                <a16:creationId xmlns:a16="http://schemas.microsoft.com/office/drawing/2014/main" id="{B47239EC-829F-133C-B297-FF0128F8CC43}"/>
              </a:ext>
            </a:extLst>
          </p:cNvPr>
          <p:cNvSpPr/>
          <p:nvPr/>
        </p:nvSpPr>
        <p:spPr>
          <a:xfrm>
            <a:off x="7094020" y="5375010"/>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41970BA-6680-D9C4-C228-60A159566BE3}"/>
              </a:ext>
            </a:extLst>
          </p:cNvPr>
          <p:cNvSpPr/>
          <p:nvPr/>
        </p:nvSpPr>
        <p:spPr>
          <a:xfrm>
            <a:off x="7092945" y="5412241"/>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6EC25D1D-03A9-D12C-DC69-50E0F06E8F0D}"/>
              </a:ext>
            </a:extLst>
          </p:cNvPr>
          <p:cNvSpPr/>
          <p:nvPr/>
        </p:nvSpPr>
        <p:spPr>
          <a:xfrm>
            <a:off x="7116757" y="55603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Multiplication Sign 189">
            <a:extLst>
              <a:ext uri="{FF2B5EF4-FFF2-40B4-BE49-F238E27FC236}">
                <a16:creationId xmlns:a16="http://schemas.microsoft.com/office/drawing/2014/main" id="{6F65EB3A-8EA7-7390-EBB4-AFFBFE071E7A}"/>
              </a:ext>
            </a:extLst>
          </p:cNvPr>
          <p:cNvSpPr/>
          <p:nvPr/>
        </p:nvSpPr>
        <p:spPr>
          <a:xfrm>
            <a:off x="7116872" y="572415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Multiplication Sign 190">
            <a:extLst>
              <a:ext uri="{FF2B5EF4-FFF2-40B4-BE49-F238E27FC236}">
                <a16:creationId xmlns:a16="http://schemas.microsoft.com/office/drawing/2014/main" id="{232B00B5-8868-DC6A-DCA8-60D319C3F204}"/>
              </a:ext>
            </a:extLst>
          </p:cNvPr>
          <p:cNvSpPr/>
          <p:nvPr/>
        </p:nvSpPr>
        <p:spPr>
          <a:xfrm>
            <a:off x="7117290" y="588799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Multiplication Sign 191">
            <a:extLst>
              <a:ext uri="{FF2B5EF4-FFF2-40B4-BE49-F238E27FC236}">
                <a16:creationId xmlns:a16="http://schemas.microsoft.com/office/drawing/2014/main" id="{0073E2E0-1986-B6E4-3435-47BDBC358ABF}"/>
              </a:ext>
            </a:extLst>
          </p:cNvPr>
          <p:cNvSpPr/>
          <p:nvPr/>
        </p:nvSpPr>
        <p:spPr>
          <a:xfrm>
            <a:off x="7801856" y="257184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92">
            <a:extLst>
              <a:ext uri="{FF2B5EF4-FFF2-40B4-BE49-F238E27FC236}">
                <a16:creationId xmlns:a16="http://schemas.microsoft.com/office/drawing/2014/main" id="{0D4DFA15-2BC3-7141-A8A8-AF5DA780253E}"/>
              </a:ext>
            </a:extLst>
          </p:cNvPr>
          <p:cNvSpPr/>
          <p:nvPr/>
        </p:nvSpPr>
        <p:spPr>
          <a:xfrm>
            <a:off x="7778044" y="2773900"/>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EBC79687-26EC-C331-D1C2-2D9634725381}"/>
              </a:ext>
            </a:extLst>
          </p:cNvPr>
          <p:cNvSpPr/>
          <p:nvPr/>
        </p:nvSpPr>
        <p:spPr>
          <a:xfrm>
            <a:off x="7778077" y="2843291"/>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1EB7A6DF-1452-4B7C-CAFE-2527FEF34C30}"/>
              </a:ext>
            </a:extLst>
          </p:cNvPr>
          <p:cNvSpPr/>
          <p:nvPr/>
        </p:nvSpPr>
        <p:spPr>
          <a:xfrm>
            <a:off x="7800844" y="28458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95">
            <a:extLst>
              <a:ext uri="{FF2B5EF4-FFF2-40B4-BE49-F238E27FC236}">
                <a16:creationId xmlns:a16="http://schemas.microsoft.com/office/drawing/2014/main" id="{F144CB6F-C0A1-BD81-25F6-AB3347467F8D}"/>
              </a:ext>
            </a:extLst>
          </p:cNvPr>
          <p:cNvSpPr/>
          <p:nvPr/>
        </p:nvSpPr>
        <p:spPr>
          <a:xfrm>
            <a:off x="7774766" y="3053403"/>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E9B174A1-3038-A877-E871-656B910E750B}"/>
              </a:ext>
            </a:extLst>
          </p:cNvPr>
          <p:cNvSpPr/>
          <p:nvPr/>
        </p:nvSpPr>
        <p:spPr>
          <a:xfrm>
            <a:off x="7797431" y="313330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Multiplication Sign 197">
            <a:extLst>
              <a:ext uri="{FF2B5EF4-FFF2-40B4-BE49-F238E27FC236}">
                <a16:creationId xmlns:a16="http://schemas.microsoft.com/office/drawing/2014/main" id="{0FE6A318-E18A-63AA-7EB2-8B49402F657F}"/>
              </a:ext>
            </a:extLst>
          </p:cNvPr>
          <p:cNvSpPr/>
          <p:nvPr/>
        </p:nvSpPr>
        <p:spPr>
          <a:xfrm>
            <a:off x="7797546" y="329711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Multiplication Sign 198">
            <a:extLst>
              <a:ext uri="{FF2B5EF4-FFF2-40B4-BE49-F238E27FC236}">
                <a16:creationId xmlns:a16="http://schemas.microsoft.com/office/drawing/2014/main" id="{66BDE3DF-0C34-A1EC-CBFE-81FCCAF60B3E}"/>
              </a:ext>
            </a:extLst>
          </p:cNvPr>
          <p:cNvSpPr/>
          <p:nvPr/>
        </p:nvSpPr>
        <p:spPr>
          <a:xfrm>
            <a:off x="7797316" y="346380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Multiplication Sign 199">
            <a:extLst>
              <a:ext uri="{FF2B5EF4-FFF2-40B4-BE49-F238E27FC236}">
                <a16:creationId xmlns:a16="http://schemas.microsoft.com/office/drawing/2014/main" id="{123280E7-3D07-69E7-8D17-94B67D48E33E}"/>
              </a:ext>
            </a:extLst>
          </p:cNvPr>
          <p:cNvSpPr/>
          <p:nvPr/>
        </p:nvSpPr>
        <p:spPr>
          <a:xfrm>
            <a:off x="7797431" y="362761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Multiplication Sign 200">
            <a:extLst>
              <a:ext uri="{FF2B5EF4-FFF2-40B4-BE49-F238E27FC236}">
                <a16:creationId xmlns:a16="http://schemas.microsoft.com/office/drawing/2014/main" id="{43BA43A2-E3D6-0266-448B-26A0F3A89468}"/>
              </a:ext>
            </a:extLst>
          </p:cNvPr>
          <p:cNvSpPr/>
          <p:nvPr/>
        </p:nvSpPr>
        <p:spPr>
          <a:xfrm>
            <a:off x="7798353" y="379416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Multiplication Sign 201">
            <a:extLst>
              <a:ext uri="{FF2B5EF4-FFF2-40B4-BE49-F238E27FC236}">
                <a16:creationId xmlns:a16="http://schemas.microsoft.com/office/drawing/2014/main" id="{D924CC0C-677E-51D4-51EC-3F1FFE75F0CE}"/>
              </a:ext>
            </a:extLst>
          </p:cNvPr>
          <p:cNvSpPr/>
          <p:nvPr/>
        </p:nvSpPr>
        <p:spPr>
          <a:xfrm>
            <a:off x="7800009" y="396216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Multiplication Sign 202">
            <a:extLst>
              <a:ext uri="{FF2B5EF4-FFF2-40B4-BE49-F238E27FC236}">
                <a16:creationId xmlns:a16="http://schemas.microsoft.com/office/drawing/2014/main" id="{5C2CCB20-F657-7DFF-2E0E-D2822DEA15FD}"/>
              </a:ext>
            </a:extLst>
          </p:cNvPr>
          <p:cNvSpPr/>
          <p:nvPr/>
        </p:nvSpPr>
        <p:spPr>
          <a:xfrm>
            <a:off x="7800124" y="412597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Multiplication Sign 203">
            <a:extLst>
              <a:ext uri="{FF2B5EF4-FFF2-40B4-BE49-F238E27FC236}">
                <a16:creationId xmlns:a16="http://schemas.microsoft.com/office/drawing/2014/main" id="{C08D3ABC-2A6D-74C8-F3C1-6455694038C4}"/>
              </a:ext>
            </a:extLst>
          </p:cNvPr>
          <p:cNvSpPr/>
          <p:nvPr/>
        </p:nvSpPr>
        <p:spPr>
          <a:xfrm>
            <a:off x="7799894" y="429266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Multiplication Sign 204">
            <a:extLst>
              <a:ext uri="{FF2B5EF4-FFF2-40B4-BE49-F238E27FC236}">
                <a16:creationId xmlns:a16="http://schemas.microsoft.com/office/drawing/2014/main" id="{19C7C52A-23D7-1E68-8D37-BB26FD608CFD}"/>
              </a:ext>
            </a:extLst>
          </p:cNvPr>
          <p:cNvSpPr/>
          <p:nvPr/>
        </p:nvSpPr>
        <p:spPr>
          <a:xfrm>
            <a:off x="7800009" y="44564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Multiplication Sign 205">
            <a:extLst>
              <a:ext uri="{FF2B5EF4-FFF2-40B4-BE49-F238E27FC236}">
                <a16:creationId xmlns:a16="http://schemas.microsoft.com/office/drawing/2014/main" id="{262EF30E-71E8-5178-2A34-D34EC86636BC}"/>
              </a:ext>
            </a:extLst>
          </p:cNvPr>
          <p:cNvSpPr/>
          <p:nvPr/>
        </p:nvSpPr>
        <p:spPr>
          <a:xfrm>
            <a:off x="7800931" y="462302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Multiplication Sign 206">
            <a:extLst>
              <a:ext uri="{FF2B5EF4-FFF2-40B4-BE49-F238E27FC236}">
                <a16:creationId xmlns:a16="http://schemas.microsoft.com/office/drawing/2014/main" id="{C3798629-9829-E06C-837E-16B7F1C1F3C8}"/>
              </a:ext>
            </a:extLst>
          </p:cNvPr>
          <p:cNvSpPr/>
          <p:nvPr/>
        </p:nvSpPr>
        <p:spPr>
          <a:xfrm>
            <a:off x="7799894" y="47827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207">
            <a:extLst>
              <a:ext uri="{FF2B5EF4-FFF2-40B4-BE49-F238E27FC236}">
                <a16:creationId xmlns:a16="http://schemas.microsoft.com/office/drawing/2014/main" id="{E2195652-C4CE-4273-D2CB-B050C24D762C}"/>
              </a:ext>
            </a:extLst>
          </p:cNvPr>
          <p:cNvSpPr/>
          <p:nvPr/>
        </p:nvSpPr>
        <p:spPr>
          <a:xfrm>
            <a:off x="7779979" y="4989255"/>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ultiplication Sign 208">
            <a:extLst>
              <a:ext uri="{FF2B5EF4-FFF2-40B4-BE49-F238E27FC236}">
                <a16:creationId xmlns:a16="http://schemas.microsoft.com/office/drawing/2014/main" id="{F09C2CC9-10B4-268A-1049-4336CC4CBFEF}"/>
              </a:ext>
            </a:extLst>
          </p:cNvPr>
          <p:cNvSpPr/>
          <p:nvPr/>
        </p:nvSpPr>
        <p:spPr>
          <a:xfrm>
            <a:off x="7801768" y="504834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Multiplication Sign 209">
            <a:extLst>
              <a:ext uri="{FF2B5EF4-FFF2-40B4-BE49-F238E27FC236}">
                <a16:creationId xmlns:a16="http://schemas.microsoft.com/office/drawing/2014/main" id="{19099F5C-C32E-9F18-A602-D5107ED26B14}"/>
              </a:ext>
            </a:extLst>
          </p:cNvPr>
          <p:cNvSpPr/>
          <p:nvPr/>
        </p:nvSpPr>
        <p:spPr>
          <a:xfrm>
            <a:off x="7801883" y="521215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Multiplication Sign 210">
            <a:extLst>
              <a:ext uri="{FF2B5EF4-FFF2-40B4-BE49-F238E27FC236}">
                <a16:creationId xmlns:a16="http://schemas.microsoft.com/office/drawing/2014/main" id="{43F24DDC-F586-5881-2EF9-9CFD908AEFA4}"/>
              </a:ext>
            </a:extLst>
          </p:cNvPr>
          <p:cNvSpPr/>
          <p:nvPr/>
        </p:nvSpPr>
        <p:spPr>
          <a:xfrm>
            <a:off x="7801653" y="53788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211">
            <a:extLst>
              <a:ext uri="{FF2B5EF4-FFF2-40B4-BE49-F238E27FC236}">
                <a16:creationId xmlns:a16="http://schemas.microsoft.com/office/drawing/2014/main" id="{CA9134FC-21C7-1E04-FCC0-B23DB7D78AEC}"/>
              </a:ext>
            </a:extLst>
          </p:cNvPr>
          <p:cNvSpPr/>
          <p:nvPr/>
        </p:nvSpPr>
        <p:spPr>
          <a:xfrm>
            <a:off x="7777034" y="5581355"/>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ication Sign 212">
            <a:extLst>
              <a:ext uri="{FF2B5EF4-FFF2-40B4-BE49-F238E27FC236}">
                <a16:creationId xmlns:a16="http://schemas.microsoft.com/office/drawing/2014/main" id="{C0E547B3-78A9-0A10-C3F1-B66C866C5794}"/>
              </a:ext>
            </a:extLst>
          </p:cNvPr>
          <p:cNvSpPr/>
          <p:nvPr/>
        </p:nvSpPr>
        <p:spPr>
          <a:xfrm>
            <a:off x="7802160" y="556611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Multiplication Sign 213">
            <a:extLst>
              <a:ext uri="{FF2B5EF4-FFF2-40B4-BE49-F238E27FC236}">
                <a16:creationId xmlns:a16="http://schemas.microsoft.com/office/drawing/2014/main" id="{D48C7871-7E6B-FF93-F175-A2AB35ACBD98}"/>
              </a:ext>
            </a:extLst>
          </p:cNvPr>
          <p:cNvSpPr/>
          <p:nvPr/>
        </p:nvSpPr>
        <p:spPr>
          <a:xfrm>
            <a:off x="7802275" y="572992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Multiplication Sign 214">
            <a:extLst>
              <a:ext uri="{FF2B5EF4-FFF2-40B4-BE49-F238E27FC236}">
                <a16:creationId xmlns:a16="http://schemas.microsoft.com/office/drawing/2014/main" id="{7758BBEC-7251-D7F8-E4C1-38324681C3D2}"/>
              </a:ext>
            </a:extLst>
          </p:cNvPr>
          <p:cNvSpPr/>
          <p:nvPr/>
        </p:nvSpPr>
        <p:spPr>
          <a:xfrm>
            <a:off x="7802045" y="589661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Rectangle 215">
            <a:extLst>
              <a:ext uri="{FF2B5EF4-FFF2-40B4-BE49-F238E27FC236}">
                <a16:creationId xmlns:a16="http://schemas.microsoft.com/office/drawing/2014/main" id="{3FBF41A2-9B17-38E7-0A0B-11BBCBCACFB4}"/>
              </a:ext>
            </a:extLst>
          </p:cNvPr>
          <p:cNvSpPr/>
          <p:nvPr/>
        </p:nvSpPr>
        <p:spPr>
          <a:xfrm>
            <a:off x="8442242" y="2556007"/>
            <a:ext cx="548640" cy="3474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0CD3E9A-9C43-30A4-C76A-2039519DB656}"/>
              </a:ext>
            </a:extLst>
          </p:cNvPr>
          <p:cNvSpPr/>
          <p:nvPr/>
        </p:nvSpPr>
        <p:spPr>
          <a:xfrm>
            <a:off x="8438229" y="2931826"/>
            <a:ext cx="548640" cy="1152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ication Sign 217">
            <a:extLst>
              <a:ext uri="{FF2B5EF4-FFF2-40B4-BE49-F238E27FC236}">
                <a16:creationId xmlns:a16="http://schemas.microsoft.com/office/drawing/2014/main" id="{CA0617E7-BC29-BCA8-A6EA-B79B69EF3DD0}"/>
              </a:ext>
            </a:extLst>
          </p:cNvPr>
          <p:cNvSpPr/>
          <p:nvPr/>
        </p:nvSpPr>
        <p:spPr>
          <a:xfrm>
            <a:off x="8599978" y="40593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218">
            <a:extLst>
              <a:ext uri="{FF2B5EF4-FFF2-40B4-BE49-F238E27FC236}">
                <a16:creationId xmlns:a16="http://schemas.microsoft.com/office/drawing/2014/main" id="{38D9C79A-DAC5-8C89-57E4-D4A8E1165561}"/>
              </a:ext>
            </a:extLst>
          </p:cNvPr>
          <p:cNvSpPr/>
          <p:nvPr/>
        </p:nvSpPr>
        <p:spPr>
          <a:xfrm>
            <a:off x="8448803" y="4265297"/>
            <a:ext cx="548640" cy="19110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669A3657-803A-EFC2-4760-B0757A34643C}"/>
              </a:ext>
            </a:extLst>
          </p:cNvPr>
          <p:cNvSpPr/>
          <p:nvPr/>
        </p:nvSpPr>
        <p:spPr>
          <a:xfrm>
            <a:off x="9118377" y="2542474"/>
            <a:ext cx="548640" cy="9875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FDCAC36C-1EA0-4086-FFD2-9472BF9D6509}"/>
              </a:ext>
            </a:extLst>
          </p:cNvPr>
          <p:cNvSpPr/>
          <p:nvPr/>
        </p:nvSpPr>
        <p:spPr>
          <a:xfrm>
            <a:off x="9807918" y="2536442"/>
            <a:ext cx="548640" cy="32918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334BE221-6991-4C4F-2053-7B3DD45DBF67}"/>
              </a:ext>
            </a:extLst>
          </p:cNvPr>
          <p:cNvSpPr/>
          <p:nvPr/>
        </p:nvSpPr>
        <p:spPr>
          <a:xfrm>
            <a:off x="10503759" y="2525836"/>
            <a:ext cx="548640" cy="64008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6296EC37-1D89-6037-1671-16C8300BBD10}"/>
              </a:ext>
            </a:extLst>
          </p:cNvPr>
          <p:cNvSpPr/>
          <p:nvPr/>
        </p:nvSpPr>
        <p:spPr>
          <a:xfrm>
            <a:off x="9128404" y="3573460"/>
            <a:ext cx="548640" cy="2496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086A293-94B6-396B-FB1A-8CE61638F9EA}"/>
              </a:ext>
            </a:extLst>
          </p:cNvPr>
          <p:cNvSpPr/>
          <p:nvPr/>
        </p:nvSpPr>
        <p:spPr>
          <a:xfrm>
            <a:off x="10504341" y="3563221"/>
            <a:ext cx="548640" cy="78638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D3078A49-ED1C-6A3F-5EEA-7AC4080FDFC9}"/>
              </a:ext>
            </a:extLst>
          </p:cNvPr>
          <p:cNvSpPr/>
          <p:nvPr/>
        </p:nvSpPr>
        <p:spPr>
          <a:xfrm>
            <a:off x="11216607" y="2538873"/>
            <a:ext cx="548640" cy="224028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EA089B4-68E5-3B0D-5C96-71E9E7B6AE05}"/>
              </a:ext>
            </a:extLst>
          </p:cNvPr>
          <p:cNvSpPr/>
          <p:nvPr/>
        </p:nvSpPr>
        <p:spPr>
          <a:xfrm>
            <a:off x="10502442" y="4383685"/>
            <a:ext cx="548640" cy="68580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C6654BA-F12C-7C64-40B7-27A82CDFE244}"/>
              </a:ext>
            </a:extLst>
          </p:cNvPr>
          <p:cNvSpPr/>
          <p:nvPr/>
        </p:nvSpPr>
        <p:spPr>
          <a:xfrm>
            <a:off x="10502442" y="5107095"/>
            <a:ext cx="548640" cy="5760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C15213D4-0D92-96A6-3E5B-4A9D1D70B93F}"/>
              </a:ext>
            </a:extLst>
          </p:cNvPr>
          <p:cNvSpPr/>
          <p:nvPr/>
        </p:nvSpPr>
        <p:spPr>
          <a:xfrm>
            <a:off x="10502442" y="572020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ultiplication Sign 228">
            <a:extLst>
              <a:ext uri="{FF2B5EF4-FFF2-40B4-BE49-F238E27FC236}">
                <a16:creationId xmlns:a16="http://schemas.microsoft.com/office/drawing/2014/main" id="{DCC32BD3-2167-9A5A-CFFB-CA098DB8E94B}"/>
              </a:ext>
            </a:extLst>
          </p:cNvPr>
          <p:cNvSpPr/>
          <p:nvPr/>
        </p:nvSpPr>
        <p:spPr>
          <a:xfrm>
            <a:off x="10525302" y="572045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229">
            <a:extLst>
              <a:ext uri="{FF2B5EF4-FFF2-40B4-BE49-F238E27FC236}">
                <a16:creationId xmlns:a16="http://schemas.microsoft.com/office/drawing/2014/main" id="{1A6C907E-33E2-6CAC-D508-E8BA04B70A3C}"/>
              </a:ext>
            </a:extLst>
          </p:cNvPr>
          <p:cNvSpPr/>
          <p:nvPr/>
        </p:nvSpPr>
        <p:spPr>
          <a:xfrm>
            <a:off x="10502649" y="5938054"/>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90E6E67F-4DCC-C6B2-0E93-0348C11F14F4}"/>
              </a:ext>
            </a:extLst>
          </p:cNvPr>
          <p:cNvSpPr/>
          <p:nvPr/>
        </p:nvSpPr>
        <p:spPr>
          <a:xfrm>
            <a:off x="11216607" y="4809548"/>
            <a:ext cx="548640" cy="174650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16928D44-2B3D-36A4-B86B-952251CA2090}"/>
              </a:ext>
            </a:extLst>
          </p:cNvPr>
          <p:cNvSpPr/>
          <p:nvPr/>
        </p:nvSpPr>
        <p:spPr>
          <a:xfrm>
            <a:off x="10502442" y="3201778"/>
            <a:ext cx="548640" cy="3108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ultiplication Sign 232">
            <a:extLst>
              <a:ext uri="{FF2B5EF4-FFF2-40B4-BE49-F238E27FC236}">
                <a16:creationId xmlns:a16="http://schemas.microsoft.com/office/drawing/2014/main" id="{5BD53D75-DC83-29A4-775A-C0B812640DBB}"/>
              </a:ext>
            </a:extLst>
          </p:cNvPr>
          <p:cNvSpPr/>
          <p:nvPr/>
        </p:nvSpPr>
        <p:spPr>
          <a:xfrm>
            <a:off x="11918965" y="67437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894687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2" name="!!DELTA">
            <a:extLst>
              <a:ext uri="{FF2B5EF4-FFF2-40B4-BE49-F238E27FC236}">
                <a16:creationId xmlns:a16="http://schemas.microsoft.com/office/drawing/2014/main" id="{901FCCD4-8242-8E60-E7A9-A184DC1BC034}"/>
              </a:ext>
            </a:extLst>
          </p:cNvPr>
          <p:cNvSpPr/>
          <p:nvPr/>
        </p:nvSpPr>
        <p:spPr>
          <a:xfrm>
            <a:off x="5847352" y="2588130"/>
            <a:ext cx="702469" cy="64008"/>
          </a:xfrm>
          <a:prstGeom prst="rect">
            <a:avLst/>
          </a:prstGeom>
          <a:solidFill>
            <a:srgbClr val="9AF73D"/>
          </a:solidFill>
          <a:ln w="12700">
            <a:solidFill>
              <a:srgbClr val="FFFF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1D0765D1-E196-1BD7-FC4A-ED816B747A12}"/>
              </a:ext>
            </a:extLst>
          </p:cNvPr>
          <p:cNvSpPr/>
          <p:nvPr/>
        </p:nvSpPr>
        <p:spPr>
          <a:xfrm>
            <a:off x="777677" y="281704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3">
            <a:extLst>
              <a:ext uri="{FF2B5EF4-FFF2-40B4-BE49-F238E27FC236}">
                <a16:creationId xmlns:a16="http://schemas.microsoft.com/office/drawing/2014/main" id="{793F0EF5-9B29-F604-3F33-245992DC65C3}"/>
              </a:ext>
            </a:extLst>
          </p:cNvPr>
          <p:cNvSpPr/>
          <p:nvPr/>
        </p:nvSpPr>
        <p:spPr>
          <a:xfrm>
            <a:off x="606862" y="2588130"/>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7CE3E2-AEA5-49F3-A475-84EEC3B41A4D}"/>
              </a:ext>
            </a:extLst>
          </p:cNvPr>
          <p:cNvSpPr/>
          <p:nvPr/>
        </p:nvSpPr>
        <p:spPr>
          <a:xfrm>
            <a:off x="606862" y="266750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E5717B-3D24-4288-8686-1B31AC97D2EF}"/>
              </a:ext>
            </a:extLst>
          </p:cNvPr>
          <p:cNvSpPr/>
          <p:nvPr/>
        </p:nvSpPr>
        <p:spPr>
          <a:xfrm>
            <a:off x="606862" y="2744906"/>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15960C-BD90-2D4D-69CA-0EA01B32EB0B}"/>
              </a:ext>
            </a:extLst>
          </p:cNvPr>
          <p:cNvSpPr/>
          <p:nvPr/>
        </p:nvSpPr>
        <p:spPr>
          <a:xfrm>
            <a:off x="607037" y="3023417"/>
            <a:ext cx="548640" cy="1371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A435AB45-8217-5A47-21CF-8A34AFE8B196}"/>
              </a:ext>
            </a:extLst>
          </p:cNvPr>
          <p:cNvSpPr/>
          <p:nvPr/>
        </p:nvSpPr>
        <p:spPr>
          <a:xfrm>
            <a:off x="777677" y="31400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a:extLst>
              <a:ext uri="{FF2B5EF4-FFF2-40B4-BE49-F238E27FC236}">
                <a16:creationId xmlns:a16="http://schemas.microsoft.com/office/drawing/2014/main" id="{F7D66FED-00A9-655C-298F-0A306406EDF4}"/>
              </a:ext>
            </a:extLst>
          </p:cNvPr>
          <p:cNvSpPr/>
          <p:nvPr/>
        </p:nvSpPr>
        <p:spPr>
          <a:xfrm>
            <a:off x="606862" y="3343200"/>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5B01AAA9-EC67-74CC-FF70-DFB1D21BED1F}"/>
              </a:ext>
            </a:extLst>
          </p:cNvPr>
          <p:cNvSpPr/>
          <p:nvPr/>
        </p:nvSpPr>
        <p:spPr>
          <a:xfrm>
            <a:off x="777677" y="336479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a:extLst>
              <a:ext uri="{FF2B5EF4-FFF2-40B4-BE49-F238E27FC236}">
                <a16:creationId xmlns:a16="http://schemas.microsoft.com/office/drawing/2014/main" id="{08569E66-878C-A81C-7461-F4E1BF45B404}"/>
              </a:ext>
            </a:extLst>
          </p:cNvPr>
          <p:cNvSpPr/>
          <p:nvPr/>
        </p:nvSpPr>
        <p:spPr>
          <a:xfrm>
            <a:off x="606862" y="357713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24308F-0591-DCFB-4177-9C9E8D3FD51C}"/>
              </a:ext>
            </a:extLst>
          </p:cNvPr>
          <p:cNvSpPr/>
          <p:nvPr/>
        </p:nvSpPr>
        <p:spPr>
          <a:xfrm>
            <a:off x="606862" y="376763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7423DD74-DD8A-B826-BDFB-A533025F76AA}"/>
              </a:ext>
            </a:extLst>
          </p:cNvPr>
          <p:cNvSpPr/>
          <p:nvPr/>
        </p:nvSpPr>
        <p:spPr>
          <a:xfrm>
            <a:off x="779757" y="356125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a:extLst>
              <a:ext uri="{FF2B5EF4-FFF2-40B4-BE49-F238E27FC236}">
                <a16:creationId xmlns:a16="http://schemas.microsoft.com/office/drawing/2014/main" id="{4D66D288-2B7E-1B37-2A4A-1A2150E98E8C}"/>
              </a:ext>
            </a:extLst>
          </p:cNvPr>
          <p:cNvSpPr/>
          <p:nvPr/>
        </p:nvSpPr>
        <p:spPr>
          <a:xfrm>
            <a:off x="606862" y="382916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9A1378-8F14-898B-53DF-7B73D4B373A7}"/>
              </a:ext>
            </a:extLst>
          </p:cNvPr>
          <p:cNvSpPr/>
          <p:nvPr/>
        </p:nvSpPr>
        <p:spPr>
          <a:xfrm>
            <a:off x="606862" y="3892405"/>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993A0E-6239-9F70-9D22-7C15F78498AC}"/>
              </a:ext>
            </a:extLst>
          </p:cNvPr>
          <p:cNvSpPr/>
          <p:nvPr/>
        </p:nvSpPr>
        <p:spPr>
          <a:xfrm>
            <a:off x="606862" y="398035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26691F55-CD43-1397-BF01-8605FD57DDCE}"/>
              </a:ext>
            </a:extLst>
          </p:cNvPr>
          <p:cNvSpPr/>
          <p:nvPr/>
        </p:nvSpPr>
        <p:spPr>
          <a:xfrm>
            <a:off x="781487" y="399279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a:extLst>
              <a:ext uri="{FF2B5EF4-FFF2-40B4-BE49-F238E27FC236}">
                <a16:creationId xmlns:a16="http://schemas.microsoft.com/office/drawing/2014/main" id="{EC513630-A55B-2EE8-BE2D-F96745F6DD85}"/>
              </a:ext>
            </a:extLst>
          </p:cNvPr>
          <p:cNvSpPr/>
          <p:nvPr/>
        </p:nvSpPr>
        <p:spPr>
          <a:xfrm>
            <a:off x="606862" y="419663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UE">
            <a:extLst>
              <a:ext uri="{FF2B5EF4-FFF2-40B4-BE49-F238E27FC236}">
                <a16:creationId xmlns:a16="http://schemas.microsoft.com/office/drawing/2014/main" id="{0ACB7321-A1FE-3144-10B1-3E5D10DE668F}"/>
              </a:ext>
            </a:extLst>
          </p:cNvPr>
          <p:cNvSpPr/>
          <p:nvPr/>
        </p:nvSpPr>
        <p:spPr>
          <a:xfrm>
            <a:off x="606862" y="4299818"/>
            <a:ext cx="548640" cy="5394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C62A94-E1D8-4097-2709-910F38EF7EA2}"/>
              </a:ext>
            </a:extLst>
          </p:cNvPr>
          <p:cNvSpPr/>
          <p:nvPr/>
        </p:nvSpPr>
        <p:spPr>
          <a:xfrm>
            <a:off x="606243" y="486284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D9AF62E8-2916-555E-8676-E3DD1CBE4798}"/>
              </a:ext>
            </a:extLst>
          </p:cNvPr>
          <p:cNvSpPr/>
          <p:nvPr/>
        </p:nvSpPr>
        <p:spPr>
          <a:xfrm>
            <a:off x="781427" y="489398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a:extLst>
              <a:ext uri="{FF2B5EF4-FFF2-40B4-BE49-F238E27FC236}">
                <a16:creationId xmlns:a16="http://schemas.microsoft.com/office/drawing/2014/main" id="{8948695B-EABB-908C-88E5-0780DAE056B7}"/>
              </a:ext>
            </a:extLst>
          </p:cNvPr>
          <p:cNvSpPr/>
          <p:nvPr/>
        </p:nvSpPr>
        <p:spPr>
          <a:xfrm>
            <a:off x="606243" y="5096327"/>
            <a:ext cx="548640" cy="1188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1157E6-D68C-C241-9FDB-A71E5CE96B47}"/>
              </a:ext>
            </a:extLst>
          </p:cNvPr>
          <p:cNvSpPr/>
          <p:nvPr/>
        </p:nvSpPr>
        <p:spPr>
          <a:xfrm>
            <a:off x="606243" y="5235014"/>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89EDA0CE-876A-1CCD-4A6D-2DB23ABBAC0E}"/>
              </a:ext>
            </a:extLst>
          </p:cNvPr>
          <p:cNvSpPr/>
          <p:nvPr/>
        </p:nvSpPr>
        <p:spPr>
          <a:xfrm>
            <a:off x="777677" y="531969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a:extLst>
              <a:ext uri="{FF2B5EF4-FFF2-40B4-BE49-F238E27FC236}">
                <a16:creationId xmlns:a16="http://schemas.microsoft.com/office/drawing/2014/main" id="{8FB60DBC-7CD1-6F23-699E-104D073AD460}"/>
              </a:ext>
            </a:extLst>
          </p:cNvPr>
          <p:cNvSpPr/>
          <p:nvPr/>
        </p:nvSpPr>
        <p:spPr>
          <a:xfrm>
            <a:off x="607596" y="552020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F5E3B007-9660-E3D2-96B3-3C3AC9F5C7B2}"/>
              </a:ext>
            </a:extLst>
          </p:cNvPr>
          <p:cNvSpPr/>
          <p:nvPr/>
        </p:nvSpPr>
        <p:spPr>
          <a:xfrm>
            <a:off x="771428" y="55644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a:extLst>
              <a:ext uri="{FF2B5EF4-FFF2-40B4-BE49-F238E27FC236}">
                <a16:creationId xmlns:a16="http://schemas.microsoft.com/office/drawing/2014/main" id="{55023AC1-161A-91F8-2BC3-93E9C6013006}"/>
              </a:ext>
            </a:extLst>
          </p:cNvPr>
          <p:cNvSpPr/>
          <p:nvPr/>
        </p:nvSpPr>
        <p:spPr>
          <a:xfrm>
            <a:off x="605419" y="577193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8836ED0D-B510-50F5-FF57-27A69A237B7C}"/>
              </a:ext>
            </a:extLst>
          </p:cNvPr>
          <p:cNvSpPr/>
          <p:nvPr/>
        </p:nvSpPr>
        <p:spPr>
          <a:xfrm>
            <a:off x="771428" y="57549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Multiplication Sign 28">
            <a:extLst>
              <a:ext uri="{FF2B5EF4-FFF2-40B4-BE49-F238E27FC236}">
                <a16:creationId xmlns:a16="http://schemas.microsoft.com/office/drawing/2014/main" id="{BB6AD777-16AB-B4FB-594A-9ABE462F20C8}"/>
              </a:ext>
            </a:extLst>
          </p:cNvPr>
          <p:cNvSpPr/>
          <p:nvPr/>
        </p:nvSpPr>
        <p:spPr>
          <a:xfrm>
            <a:off x="771428" y="591662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a:extLst>
              <a:ext uri="{FF2B5EF4-FFF2-40B4-BE49-F238E27FC236}">
                <a16:creationId xmlns:a16="http://schemas.microsoft.com/office/drawing/2014/main" id="{91F0F424-DC43-51C4-FCA9-7AE439BDDFB7}"/>
              </a:ext>
            </a:extLst>
          </p:cNvPr>
          <p:cNvSpPr/>
          <p:nvPr/>
        </p:nvSpPr>
        <p:spPr>
          <a:xfrm>
            <a:off x="1333060" y="2590248"/>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BD7F4F-F849-7303-27FE-F7E20F17B1DB}"/>
              </a:ext>
            </a:extLst>
          </p:cNvPr>
          <p:cNvSpPr/>
          <p:nvPr/>
        </p:nvSpPr>
        <p:spPr>
          <a:xfrm>
            <a:off x="1333060" y="2633469"/>
            <a:ext cx="548640" cy="42976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2857406B-1612-2DAD-7C20-53EC8626285E}"/>
              </a:ext>
            </a:extLst>
          </p:cNvPr>
          <p:cNvSpPr/>
          <p:nvPr/>
        </p:nvSpPr>
        <p:spPr>
          <a:xfrm>
            <a:off x="1506002" y="304067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a:extLst>
              <a:ext uri="{FF2B5EF4-FFF2-40B4-BE49-F238E27FC236}">
                <a16:creationId xmlns:a16="http://schemas.microsoft.com/office/drawing/2014/main" id="{F64DC51B-E794-E9D6-0EAD-464BF43F3ED4}"/>
              </a:ext>
            </a:extLst>
          </p:cNvPr>
          <p:cNvSpPr/>
          <p:nvPr/>
        </p:nvSpPr>
        <p:spPr>
          <a:xfrm>
            <a:off x="1344559" y="324920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A4E92E-3867-8BFA-E2C9-5739D08C14A6}"/>
              </a:ext>
            </a:extLst>
          </p:cNvPr>
          <p:cNvSpPr/>
          <p:nvPr/>
        </p:nvSpPr>
        <p:spPr>
          <a:xfrm>
            <a:off x="1344559" y="3282719"/>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C13B069E-C483-DE49-73A3-9C655CAD8415}"/>
              </a:ext>
            </a:extLst>
          </p:cNvPr>
          <p:cNvSpPr/>
          <p:nvPr/>
        </p:nvSpPr>
        <p:spPr>
          <a:xfrm>
            <a:off x="1506002" y="329319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Multiplication Sign 35">
            <a:extLst>
              <a:ext uri="{FF2B5EF4-FFF2-40B4-BE49-F238E27FC236}">
                <a16:creationId xmlns:a16="http://schemas.microsoft.com/office/drawing/2014/main" id="{234578EF-8CE8-E337-AA53-D72F5252F469}"/>
              </a:ext>
            </a:extLst>
          </p:cNvPr>
          <p:cNvSpPr/>
          <p:nvPr/>
        </p:nvSpPr>
        <p:spPr>
          <a:xfrm>
            <a:off x="1506002" y="345903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Multiplication Sign 36">
            <a:extLst>
              <a:ext uri="{FF2B5EF4-FFF2-40B4-BE49-F238E27FC236}">
                <a16:creationId xmlns:a16="http://schemas.microsoft.com/office/drawing/2014/main" id="{1A3AA1AB-394C-C295-54D2-07B605E84FD5}"/>
              </a:ext>
            </a:extLst>
          </p:cNvPr>
          <p:cNvSpPr/>
          <p:nvPr/>
        </p:nvSpPr>
        <p:spPr>
          <a:xfrm>
            <a:off x="1506002" y="362487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a:extLst>
              <a:ext uri="{FF2B5EF4-FFF2-40B4-BE49-F238E27FC236}">
                <a16:creationId xmlns:a16="http://schemas.microsoft.com/office/drawing/2014/main" id="{44F4223E-D715-9174-8807-E1E17F98E14E}"/>
              </a:ext>
            </a:extLst>
          </p:cNvPr>
          <p:cNvSpPr/>
          <p:nvPr/>
        </p:nvSpPr>
        <p:spPr>
          <a:xfrm>
            <a:off x="1336421" y="3831664"/>
            <a:ext cx="548640" cy="1280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7CE81C-0A66-6484-56D6-20A84CBD0668}"/>
              </a:ext>
            </a:extLst>
          </p:cNvPr>
          <p:cNvSpPr/>
          <p:nvPr/>
        </p:nvSpPr>
        <p:spPr>
          <a:xfrm>
            <a:off x="1336421" y="3981797"/>
            <a:ext cx="548640" cy="5029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ication Sign 41">
            <a:extLst>
              <a:ext uri="{FF2B5EF4-FFF2-40B4-BE49-F238E27FC236}">
                <a16:creationId xmlns:a16="http://schemas.microsoft.com/office/drawing/2014/main" id="{1BAD8BA4-2D5E-B9D6-B6D5-E30D2B089829}"/>
              </a:ext>
            </a:extLst>
          </p:cNvPr>
          <p:cNvSpPr/>
          <p:nvPr/>
        </p:nvSpPr>
        <p:spPr>
          <a:xfrm>
            <a:off x="1494810" y="446583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a:extLst>
              <a:ext uri="{FF2B5EF4-FFF2-40B4-BE49-F238E27FC236}">
                <a16:creationId xmlns:a16="http://schemas.microsoft.com/office/drawing/2014/main" id="{26C213A3-C09F-5E88-616F-C64188805810}"/>
              </a:ext>
            </a:extLst>
          </p:cNvPr>
          <p:cNvSpPr/>
          <p:nvPr/>
        </p:nvSpPr>
        <p:spPr>
          <a:xfrm>
            <a:off x="1333367" y="467617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B2821DC-E383-1058-16E9-DBB575D28749}"/>
              </a:ext>
            </a:extLst>
          </p:cNvPr>
          <p:cNvSpPr/>
          <p:nvPr/>
        </p:nvSpPr>
        <p:spPr>
          <a:xfrm>
            <a:off x="1333367" y="4776184"/>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7A52DDD-AE89-93B2-1C9D-A4C907817591}"/>
              </a:ext>
            </a:extLst>
          </p:cNvPr>
          <p:cNvSpPr/>
          <p:nvPr/>
        </p:nvSpPr>
        <p:spPr>
          <a:xfrm>
            <a:off x="1333367" y="4804827"/>
            <a:ext cx="548640" cy="2743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FE67B4B-62EB-8F46-DC78-7FB5BFE667B7}"/>
              </a:ext>
            </a:extLst>
          </p:cNvPr>
          <p:cNvSpPr/>
          <p:nvPr/>
        </p:nvSpPr>
        <p:spPr>
          <a:xfrm>
            <a:off x="1329456" y="5098646"/>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8CBD00D3-A7D6-9BE1-DA1A-14D27E233DE9}"/>
              </a:ext>
            </a:extLst>
          </p:cNvPr>
          <p:cNvSpPr/>
          <p:nvPr/>
        </p:nvSpPr>
        <p:spPr>
          <a:xfrm>
            <a:off x="1486425" y="530736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Multiplication Sign 49">
            <a:extLst>
              <a:ext uri="{FF2B5EF4-FFF2-40B4-BE49-F238E27FC236}">
                <a16:creationId xmlns:a16="http://schemas.microsoft.com/office/drawing/2014/main" id="{A87E6B78-FD49-29F3-33DD-3FFDFE7CAFE6}"/>
              </a:ext>
            </a:extLst>
          </p:cNvPr>
          <p:cNvSpPr/>
          <p:nvPr/>
        </p:nvSpPr>
        <p:spPr>
          <a:xfrm>
            <a:off x="1486425" y="51367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a:extLst>
              <a:ext uri="{FF2B5EF4-FFF2-40B4-BE49-F238E27FC236}">
                <a16:creationId xmlns:a16="http://schemas.microsoft.com/office/drawing/2014/main" id="{6798ED9B-0644-00D9-FD4C-CC4C89F3ED2D}"/>
              </a:ext>
            </a:extLst>
          </p:cNvPr>
          <p:cNvSpPr/>
          <p:nvPr/>
        </p:nvSpPr>
        <p:spPr>
          <a:xfrm>
            <a:off x="1324982" y="5514526"/>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ication Sign 51">
            <a:extLst>
              <a:ext uri="{FF2B5EF4-FFF2-40B4-BE49-F238E27FC236}">
                <a16:creationId xmlns:a16="http://schemas.microsoft.com/office/drawing/2014/main" id="{F1FDEB51-6ECC-15D8-B71C-6B70EF82918C}"/>
              </a:ext>
            </a:extLst>
          </p:cNvPr>
          <p:cNvSpPr/>
          <p:nvPr/>
        </p:nvSpPr>
        <p:spPr>
          <a:xfrm>
            <a:off x="1483182" y="556685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52">
            <a:extLst>
              <a:ext uri="{FF2B5EF4-FFF2-40B4-BE49-F238E27FC236}">
                <a16:creationId xmlns:a16="http://schemas.microsoft.com/office/drawing/2014/main" id="{FAC999A6-FE7F-46F3-0644-F0674956609A}"/>
              </a:ext>
            </a:extLst>
          </p:cNvPr>
          <p:cNvSpPr/>
          <p:nvPr/>
        </p:nvSpPr>
        <p:spPr>
          <a:xfrm>
            <a:off x="1329456" y="5770306"/>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0F65DDC-E22F-92C0-70F5-4563B7A2AEC3}"/>
              </a:ext>
            </a:extLst>
          </p:cNvPr>
          <p:cNvSpPr/>
          <p:nvPr/>
        </p:nvSpPr>
        <p:spPr>
          <a:xfrm>
            <a:off x="1328512" y="5875003"/>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5F9DCF4-061C-76F0-AC7E-74E0B4B87BEA}"/>
              </a:ext>
            </a:extLst>
          </p:cNvPr>
          <p:cNvSpPr/>
          <p:nvPr/>
        </p:nvSpPr>
        <p:spPr>
          <a:xfrm>
            <a:off x="2058133" y="2586769"/>
            <a:ext cx="548640" cy="8503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0FBC0A82-97D6-A7F9-C0F6-12B0A329EC44}"/>
              </a:ext>
            </a:extLst>
          </p:cNvPr>
          <p:cNvSpPr/>
          <p:nvPr/>
        </p:nvSpPr>
        <p:spPr>
          <a:xfrm>
            <a:off x="2217404" y="342050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Multiplication Sign 56">
            <a:extLst>
              <a:ext uri="{FF2B5EF4-FFF2-40B4-BE49-F238E27FC236}">
                <a16:creationId xmlns:a16="http://schemas.microsoft.com/office/drawing/2014/main" id="{B4DF8F76-A7A4-C27A-DEDA-D73727D5B51D}"/>
              </a:ext>
            </a:extLst>
          </p:cNvPr>
          <p:cNvSpPr/>
          <p:nvPr/>
        </p:nvSpPr>
        <p:spPr>
          <a:xfrm>
            <a:off x="2217404" y="359213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Multiplication Sign 57">
            <a:extLst>
              <a:ext uri="{FF2B5EF4-FFF2-40B4-BE49-F238E27FC236}">
                <a16:creationId xmlns:a16="http://schemas.microsoft.com/office/drawing/2014/main" id="{3F42B9DD-F5FF-1EE9-DC3D-641071F54D43}"/>
              </a:ext>
            </a:extLst>
          </p:cNvPr>
          <p:cNvSpPr/>
          <p:nvPr/>
        </p:nvSpPr>
        <p:spPr>
          <a:xfrm>
            <a:off x="2217404" y="375872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a:extLst>
              <a:ext uri="{FF2B5EF4-FFF2-40B4-BE49-F238E27FC236}">
                <a16:creationId xmlns:a16="http://schemas.microsoft.com/office/drawing/2014/main" id="{F8625071-5ADD-6C72-394F-EB17CD3DFD9F}"/>
              </a:ext>
            </a:extLst>
          </p:cNvPr>
          <p:cNvSpPr/>
          <p:nvPr/>
        </p:nvSpPr>
        <p:spPr>
          <a:xfrm>
            <a:off x="2055076" y="3959680"/>
            <a:ext cx="548640" cy="5669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F215ADF7-6848-2A67-27A3-876D3115270F}"/>
              </a:ext>
            </a:extLst>
          </p:cNvPr>
          <p:cNvSpPr/>
          <p:nvPr/>
        </p:nvSpPr>
        <p:spPr>
          <a:xfrm>
            <a:off x="2210792" y="450545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60">
            <a:extLst>
              <a:ext uri="{FF2B5EF4-FFF2-40B4-BE49-F238E27FC236}">
                <a16:creationId xmlns:a16="http://schemas.microsoft.com/office/drawing/2014/main" id="{247CDE86-1CB1-7F47-358B-E69B9E87B604}"/>
              </a:ext>
            </a:extLst>
          </p:cNvPr>
          <p:cNvSpPr/>
          <p:nvPr/>
        </p:nvSpPr>
        <p:spPr>
          <a:xfrm>
            <a:off x="2055898" y="4711167"/>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1959A0C-C73F-2342-21FD-16EFD7C0D7D5}"/>
              </a:ext>
            </a:extLst>
          </p:cNvPr>
          <p:cNvSpPr/>
          <p:nvPr/>
        </p:nvSpPr>
        <p:spPr>
          <a:xfrm>
            <a:off x="2055898" y="481361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FBE3FE9-1369-DB61-C0D8-61E87E176BFE}"/>
              </a:ext>
            </a:extLst>
          </p:cNvPr>
          <p:cNvSpPr/>
          <p:nvPr/>
        </p:nvSpPr>
        <p:spPr>
          <a:xfrm>
            <a:off x="2059593" y="5071321"/>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B58274B-F336-100F-0ABB-D6067B770839}"/>
              </a:ext>
            </a:extLst>
          </p:cNvPr>
          <p:cNvSpPr/>
          <p:nvPr/>
        </p:nvSpPr>
        <p:spPr>
          <a:xfrm>
            <a:off x="2061022" y="5188200"/>
            <a:ext cx="548640" cy="21945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05BF9E6F-1832-4E10-CD2A-0E943D7977A8}"/>
              </a:ext>
            </a:extLst>
          </p:cNvPr>
          <p:cNvSpPr/>
          <p:nvPr/>
        </p:nvSpPr>
        <p:spPr>
          <a:xfrm>
            <a:off x="2199871" y="54023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Multiplication Sign 66">
            <a:extLst>
              <a:ext uri="{FF2B5EF4-FFF2-40B4-BE49-F238E27FC236}">
                <a16:creationId xmlns:a16="http://schemas.microsoft.com/office/drawing/2014/main" id="{40886280-2C31-69D0-34E8-D2ACECB43ED3}"/>
              </a:ext>
            </a:extLst>
          </p:cNvPr>
          <p:cNvSpPr/>
          <p:nvPr/>
        </p:nvSpPr>
        <p:spPr>
          <a:xfrm>
            <a:off x="2199986" y="556615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Multiplication Sign 67">
            <a:extLst>
              <a:ext uri="{FF2B5EF4-FFF2-40B4-BE49-F238E27FC236}">
                <a16:creationId xmlns:a16="http://schemas.microsoft.com/office/drawing/2014/main" id="{4E2DA3F2-5BE8-4A58-39AB-E56BD4A6126C}"/>
              </a:ext>
            </a:extLst>
          </p:cNvPr>
          <p:cNvSpPr/>
          <p:nvPr/>
        </p:nvSpPr>
        <p:spPr>
          <a:xfrm>
            <a:off x="2199986" y="573019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68">
            <a:extLst>
              <a:ext uri="{FF2B5EF4-FFF2-40B4-BE49-F238E27FC236}">
                <a16:creationId xmlns:a16="http://schemas.microsoft.com/office/drawing/2014/main" id="{2CBA53BF-AFB4-3507-BAD8-4B8530A76528}"/>
              </a:ext>
            </a:extLst>
          </p:cNvPr>
          <p:cNvSpPr/>
          <p:nvPr/>
        </p:nvSpPr>
        <p:spPr>
          <a:xfrm>
            <a:off x="2058016" y="5931642"/>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ication Sign 69">
            <a:extLst>
              <a:ext uri="{FF2B5EF4-FFF2-40B4-BE49-F238E27FC236}">
                <a16:creationId xmlns:a16="http://schemas.microsoft.com/office/drawing/2014/main" id="{985B6C48-B184-C8CC-AFDA-C5EE6BECD4D8}"/>
              </a:ext>
            </a:extLst>
          </p:cNvPr>
          <p:cNvSpPr/>
          <p:nvPr/>
        </p:nvSpPr>
        <p:spPr>
          <a:xfrm>
            <a:off x="2948670" y="254247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70">
            <a:extLst>
              <a:ext uri="{FF2B5EF4-FFF2-40B4-BE49-F238E27FC236}">
                <a16:creationId xmlns:a16="http://schemas.microsoft.com/office/drawing/2014/main" id="{AC7B829D-10DE-901B-C7F5-A9A70407D261}"/>
              </a:ext>
            </a:extLst>
          </p:cNvPr>
          <p:cNvSpPr/>
          <p:nvPr/>
        </p:nvSpPr>
        <p:spPr>
          <a:xfrm>
            <a:off x="2798072" y="2754436"/>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ication Sign 71">
            <a:extLst>
              <a:ext uri="{FF2B5EF4-FFF2-40B4-BE49-F238E27FC236}">
                <a16:creationId xmlns:a16="http://schemas.microsoft.com/office/drawing/2014/main" id="{766E62F0-DEE7-0D45-3E5A-D2C4BE99B522}"/>
              </a:ext>
            </a:extLst>
          </p:cNvPr>
          <p:cNvSpPr/>
          <p:nvPr/>
        </p:nvSpPr>
        <p:spPr>
          <a:xfrm>
            <a:off x="2948324" y="282440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Multiplication Sign 72">
            <a:extLst>
              <a:ext uri="{FF2B5EF4-FFF2-40B4-BE49-F238E27FC236}">
                <a16:creationId xmlns:a16="http://schemas.microsoft.com/office/drawing/2014/main" id="{DC42D3EC-5D3C-F78F-3394-3F82D6907BD3}"/>
              </a:ext>
            </a:extLst>
          </p:cNvPr>
          <p:cNvSpPr/>
          <p:nvPr/>
        </p:nvSpPr>
        <p:spPr>
          <a:xfrm>
            <a:off x="2948439" y="298821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Multiplication Sign 73">
            <a:extLst>
              <a:ext uri="{FF2B5EF4-FFF2-40B4-BE49-F238E27FC236}">
                <a16:creationId xmlns:a16="http://schemas.microsoft.com/office/drawing/2014/main" id="{59A3E672-4D27-91DE-05B2-3316EBAFE46B}"/>
              </a:ext>
            </a:extLst>
          </p:cNvPr>
          <p:cNvSpPr/>
          <p:nvPr/>
        </p:nvSpPr>
        <p:spPr>
          <a:xfrm>
            <a:off x="2948439" y="317765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74">
            <a:extLst>
              <a:ext uri="{FF2B5EF4-FFF2-40B4-BE49-F238E27FC236}">
                <a16:creationId xmlns:a16="http://schemas.microsoft.com/office/drawing/2014/main" id="{EE3AA700-74A9-5ED6-214D-B977885401BC}"/>
              </a:ext>
            </a:extLst>
          </p:cNvPr>
          <p:cNvSpPr/>
          <p:nvPr/>
        </p:nvSpPr>
        <p:spPr>
          <a:xfrm>
            <a:off x="2794082" y="3388316"/>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ication Sign 75">
            <a:extLst>
              <a:ext uri="{FF2B5EF4-FFF2-40B4-BE49-F238E27FC236}">
                <a16:creationId xmlns:a16="http://schemas.microsoft.com/office/drawing/2014/main" id="{239C2C6A-EA2C-E990-D953-9FBFDBB3CBE4}"/>
              </a:ext>
            </a:extLst>
          </p:cNvPr>
          <p:cNvSpPr/>
          <p:nvPr/>
        </p:nvSpPr>
        <p:spPr>
          <a:xfrm>
            <a:off x="2947280" y="35788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a:extLst>
              <a:ext uri="{FF2B5EF4-FFF2-40B4-BE49-F238E27FC236}">
                <a16:creationId xmlns:a16="http://schemas.microsoft.com/office/drawing/2014/main" id="{CBDE3D1A-5E3F-3DCD-30C8-B7ED6A45351F}"/>
              </a:ext>
            </a:extLst>
          </p:cNvPr>
          <p:cNvSpPr/>
          <p:nvPr/>
        </p:nvSpPr>
        <p:spPr>
          <a:xfrm>
            <a:off x="2794082" y="3785770"/>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60B882C-AC99-79E0-26EE-13BA14E44692}"/>
              </a:ext>
            </a:extLst>
          </p:cNvPr>
          <p:cNvSpPr/>
          <p:nvPr/>
        </p:nvSpPr>
        <p:spPr>
          <a:xfrm>
            <a:off x="2791238" y="3816700"/>
            <a:ext cx="548640" cy="2926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AEE1942-76C4-6586-462A-8996B40675DA}"/>
              </a:ext>
            </a:extLst>
          </p:cNvPr>
          <p:cNvSpPr/>
          <p:nvPr/>
        </p:nvSpPr>
        <p:spPr>
          <a:xfrm>
            <a:off x="2791238" y="4132533"/>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A6D95DF-6ABF-700F-DB1D-E9D12F72BE9D}"/>
              </a:ext>
            </a:extLst>
          </p:cNvPr>
          <p:cNvSpPr/>
          <p:nvPr/>
        </p:nvSpPr>
        <p:spPr>
          <a:xfrm>
            <a:off x="2791238" y="4171598"/>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63D100D-15AC-5118-1500-773DF6ADAD62}"/>
              </a:ext>
            </a:extLst>
          </p:cNvPr>
          <p:cNvSpPr/>
          <p:nvPr/>
        </p:nvSpPr>
        <p:spPr>
          <a:xfrm>
            <a:off x="2791238" y="4268547"/>
            <a:ext cx="548640" cy="1280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44D786C9-55FD-B5EB-84A2-2D23D6439052}"/>
              </a:ext>
            </a:extLst>
          </p:cNvPr>
          <p:cNvSpPr/>
          <p:nvPr/>
        </p:nvSpPr>
        <p:spPr>
          <a:xfrm>
            <a:off x="2943511" y="437049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82">
            <a:extLst>
              <a:ext uri="{FF2B5EF4-FFF2-40B4-BE49-F238E27FC236}">
                <a16:creationId xmlns:a16="http://schemas.microsoft.com/office/drawing/2014/main" id="{F30AC434-F36A-0475-723D-8641887040C5}"/>
              </a:ext>
            </a:extLst>
          </p:cNvPr>
          <p:cNvSpPr/>
          <p:nvPr/>
        </p:nvSpPr>
        <p:spPr>
          <a:xfrm>
            <a:off x="2791238" y="4585957"/>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REEN">
            <a:extLst>
              <a:ext uri="{FF2B5EF4-FFF2-40B4-BE49-F238E27FC236}">
                <a16:creationId xmlns:a16="http://schemas.microsoft.com/office/drawing/2014/main" id="{BAB767C6-F0A8-D094-D937-CCDE2413AC7A}"/>
              </a:ext>
            </a:extLst>
          </p:cNvPr>
          <p:cNvSpPr/>
          <p:nvPr/>
        </p:nvSpPr>
        <p:spPr>
          <a:xfrm>
            <a:off x="2788419" y="4662012"/>
            <a:ext cx="548640" cy="9326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ication Sign 84">
            <a:extLst>
              <a:ext uri="{FF2B5EF4-FFF2-40B4-BE49-F238E27FC236}">
                <a16:creationId xmlns:a16="http://schemas.microsoft.com/office/drawing/2014/main" id="{CA8A9273-21AD-4311-8E21-0CD2B860B9D2}"/>
              </a:ext>
            </a:extLst>
          </p:cNvPr>
          <p:cNvSpPr/>
          <p:nvPr/>
        </p:nvSpPr>
        <p:spPr>
          <a:xfrm>
            <a:off x="2943511" y="557929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Multiplication Sign 85">
            <a:extLst>
              <a:ext uri="{FF2B5EF4-FFF2-40B4-BE49-F238E27FC236}">
                <a16:creationId xmlns:a16="http://schemas.microsoft.com/office/drawing/2014/main" id="{5743BD1E-799E-2CFE-E591-AB5C2F6766AA}"/>
              </a:ext>
            </a:extLst>
          </p:cNvPr>
          <p:cNvSpPr/>
          <p:nvPr/>
        </p:nvSpPr>
        <p:spPr>
          <a:xfrm>
            <a:off x="2943511" y="574333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a:extLst>
              <a:ext uri="{FF2B5EF4-FFF2-40B4-BE49-F238E27FC236}">
                <a16:creationId xmlns:a16="http://schemas.microsoft.com/office/drawing/2014/main" id="{BF3A9915-57ED-B85D-8D02-1FAEDB878A8D}"/>
              </a:ext>
            </a:extLst>
          </p:cNvPr>
          <p:cNvSpPr/>
          <p:nvPr/>
        </p:nvSpPr>
        <p:spPr>
          <a:xfrm>
            <a:off x="2784622" y="596014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ication Sign 87">
            <a:extLst>
              <a:ext uri="{FF2B5EF4-FFF2-40B4-BE49-F238E27FC236}">
                <a16:creationId xmlns:a16="http://schemas.microsoft.com/office/drawing/2014/main" id="{10208562-EC4E-EB48-BDFA-17B50DE9D4ED}"/>
              </a:ext>
            </a:extLst>
          </p:cNvPr>
          <p:cNvSpPr/>
          <p:nvPr/>
        </p:nvSpPr>
        <p:spPr>
          <a:xfrm>
            <a:off x="2205119" y="486057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Multiplication Sign 88">
            <a:extLst>
              <a:ext uri="{FF2B5EF4-FFF2-40B4-BE49-F238E27FC236}">
                <a16:creationId xmlns:a16="http://schemas.microsoft.com/office/drawing/2014/main" id="{A19EE2DB-B61C-DBB3-ED90-832CFB3A6447}"/>
              </a:ext>
            </a:extLst>
          </p:cNvPr>
          <p:cNvSpPr/>
          <p:nvPr/>
        </p:nvSpPr>
        <p:spPr>
          <a:xfrm>
            <a:off x="3667205" y="25633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Rectangle 89">
            <a:extLst>
              <a:ext uri="{FF2B5EF4-FFF2-40B4-BE49-F238E27FC236}">
                <a16:creationId xmlns:a16="http://schemas.microsoft.com/office/drawing/2014/main" id="{0B9AAA55-DF4D-8C94-3389-66E89FA00F0F}"/>
              </a:ext>
            </a:extLst>
          </p:cNvPr>
          <p:cNvSpPr/>
          <p:nvPr/>
        </p:nvSpPr>
        <p:spPr>
          <a:xfrm>
            <a:off x="3524266" y="2772338"/>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ication Sign 90">
            <a:extLst>
              <a:ext uri="{FF2B5EF4-FFF2-40B4-BE49-F238E27FC236}">
                <a16:creationId xmlns:a16="http://schemas.microsoft.com/office/drawing/2014/main" id="{48F4ECCC-C789-26B1-D35E-678F0D8C230E}"/>
              </a:ext>
            </a:extLst>
          </p:cNvPr>
          <p:cNvSpPr/>
          <p:nvPr/>
        </p:nvSpPr>
        <p:spPr>
          <a:xfrm>
            <a:off x="3552898" y="279068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Multiplication Sign 91">
            <a:extLst>
              <a:ext uri="{FF2B5EF4-FFF2-40B4-BE49-F238E27FC236}">
                <a16:creationId xmlns:a16="http://schemas.microsoft.com/office/drawing/2014/main" id="{25E23B16-F307-0591-42A5-F1C1AA7CC890}"/>
              </a:ext>
            </a:extLst>
          </p:cNvPr>
          <p:cNvSpPr/>
          <p:nvPr/>
        </p:nvSpPr>
        <p:spPr>
          <a:xfrm>
            <a:off x="3553013" y="29544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a:extLst>
              <a:ext uri="{FF2B5EF4-FFF2-40B4-BE49-F238E27FC236}">
                <a16:creationId xmlns:a16="http://schemas.microsoft.com/office/drawing/2014/main" id="{179C52F4-CBB7-689D-AEF2-C8E8ABA49F38}"/>
              </a:ext>
            </a:extLst>
          </p:cNvPr>
          <p:cNvSpPr/>
          <p:nvPr/>
        </p:nvSpPr>
        <p:spPr>
          <a:xfrm>
            <a:off x="3528609" y="3161383"/>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ication Sign 93">
            <a:extLst>
              <a:ext uri="{FF2B5EF4-FFF2-40B4-BE49-F238E27FC236}">
                <a16:creationId xmlns:a16="http://schemas.microsoft.com/office/drawing/2014/main" id="{5E7C18DE-431A-DC35-1570-924B567DD9B8}"/>
              </a:ext>
            </a:extLst>
          </p:cNvPr>
          <p:cNvSpPr/>
          <p:nvPr/>
        </p:nvSpPr>
        <p:spPr>
          <a:xfrm>
            <a:off x="3554644" y="321690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a:extLst>
              <a:ext uri="{FF2B5EF4-FFF2-40B4-BE49-F238E27FC236}">
                <a16:creationId xmlns:a16="http://schemas.microsoft.com/office/drawing/2014/main" id="{AA93AF8E-F425-7108-C65D-F3ECB48FB880}"/>
              </a:ext>
            </a:extLst>
          </p:cNvPr>
          <p:cNvSpPr/>
          <p:nvPr/>
        </p:nvSpPr>
        <p:spPr>
          <a:xfrm>
            <a:off x="3531406" y="3421708"/>
            <a:ext cx="548640" cy="8778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D1CAD97E-51EC-0D2D-0DD3-61C90EA2A884}"/>
              </a:ext>
            </a:extLst>
          </p:cNvPr>
          <p:cNvSpPr/>
          <p:nvPr/>
        </p:nvSpPr>
        <p:spPr>
          <a:xfrm>
            <a:off x="3556073" y="427527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a:extLst>
              <a:ext uri="{FF2B5EF4-FFF2-40B4-BE49-F238E27FC236}">
                <a16:creationId xmlns:a16="http://schemas.microsoft.com/office/drawing/2014/main" id="{A48EAD3E-90F1-4BD1-9236-78ACBEC69120}"/>
              </a:ext>
            </a:extLst>
          </p:cNvPr>
          <p:cNvSpPr/>
          <p:nvPr/>
        </p:nvSpPr>
        <p:spPr>
          <a:xfrm>
            <a:off x="3528609" y="4487281"/>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553D276-4E5A-2A20-4942-85578E4E5AED}"/>
              </a:ext>
            </a:extLst>
          </p:cNvPr>
          <p:cNvSpPr/>
          <p:nvPr/>
        </p:nvSpPr>
        <p:spPr>
          <a:xfrm>
            <a:off x="3530558" y="4670686"/>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ication Sign 98">
            <a:extLst>
              <a:ext uri="{FF2B5EF4-FFF2-40B4-BE49-F238E27FC236}">
                <a16:creationId xmlns:a16="http://schemas.microsoft.com/office/drawing/2014/main" id="{3DF82550-8108-67E3-4E4D-369663C78B98}"/>
              </a:ext>
            </a:extLst>
          </p:cNvPr>
          <p:cNvSpPr/>
          <p:nvPr/>
        </p:nvSpPr>
        <p:spPr>
          <a:xfrm>
            <a:off x="3546861" y="47357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99">
            <a:extLst>
              <a:ext uri="{FF2B5EF4-FFF2-40B4-BE49-F238E27FC236}">
                <a16:creationId xmlns:a16="http://schemas.microsoft.com/office/drawing/2014/main" id="{DF82D98C-7E6E-988B-11AA-739C688105EC}"/>
              </a:ext>
            </a:extLst>
          </p:cNvPr>
          <p:cNvSpPr/>
          <p:nvPr/>
        </p:nvSpPr>
        <p:spPr>
          <a:xfrm>
            <a:off x="3519840" y="4943315"/>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ication Sign 100">
            <a:extLst>
              <a:ext uri="{FF2B5EF4-FFF2-40B4-BE49-F238E27FC236}">
                <a16:creationId xmlns:a16="http://schemas.microsoft.com/office/drawing/2014/main" id="{33538226-60E9-F337-745D-C9FB2FAD93C1}"/>
              </a:ext>
            </a:extLst>
          </p:cNvPr>
          <p:cNvSpPr/>
          <p:nvPr/>
        </p:nvSpPr>
        <p:spPr>
          <a:xfrm>
            <a:off x="3541271" y="513358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01">
            <a:extLst>
              <a:ext uri="{FF2B5EF4-FFF2-40B4-BE49-F238E27FC236}">
                <a16:creationId xmlns:a16="http://schemas.microsoft.com/office/drawing/2014/main" id="{0DB67D50-8D66-BBCC-4FC5-885FD87A61BA}"/>
              </a:ext>
            </a:extLst>
          </p:cNvPr>
          <p:cNvSpPr/>
          <p:nvPr/>
        </p:nvSpPr>
        <p:spPr>
          <a:xfrm>
            <a:off x="3519840" y="5339504"/>
            <a:ext cx="548640" cy="7315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0E01651-F34C-A4C1-E6FB-D3DA9A5D61F7}"/>
              </a:ext>
            </a:extLst>
          </p:cNvPr>
          <p:cNvSpPr/>
          <p:nvPr/>
        </p:nvSpPr>
        <p:spPr>
          <a:xfrm>
            <a:off x="4244333" y="2564842"/>
            <a:ext cx="548640" cy="20116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ication Sign 103">
            <a:extLst>
              <a:ext uri="{FF2B5EF4-FFF2-40B4-BE49-F238E27FC236}">
                <a16:creationId xmlns:a16="http://schemas.microsoft.com/office/drawing/2014/main" id="{477EC1C4-56B0-C887-EBCE-CBC43DB20DBD}"/>
              </a:ext>
            </a:extLst>
          </p:cNvPr>
          <p:cNvSpPr/>
          <p:nvPr/>
        </p:nvSpPr>
        <p:spPr>
          <a:xfrm>
            <a:off x="4267078" y="274819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Multiplication Sign 104">
            <a:extLst>
              <a:ext uri="{FF2B5EF4-FFF2-40B4-BE49-F238E27FC236}">
                <a16:creationId xmlns:a16="http://schemas.microsoft.com/office/drawing/2014/main" id="{3F7BC430-C7CC-686E-CEE9-D37FEB28C60E}"/>
              </a:ext>
            </a:extLst>
          </p:cNvPr>
          <p:cNvSpPr/>
          <p:nvPr/>
        </p:nvSpPr>
        <p:spPr>
          <a:xfrm>
            <a:off x="4267193" y="291200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Multiplication Sign 105">
            <a:extLst>
              <a:ext uri="{FF2B5EF4-FFF2-40B4-BE49-F238E27FC236}">
                <a16:creationId xmlns:a16="http://schemas.microsoft.com/office/drawing/2014/main" id="{DF8C7D42-1308-1096-D972-5DA5526EDAAA}"/>
              </a:ext>
            </a:extLst>
          </p:cNvPr>
          <p:cNvSpPr/>
          <p:nvPr/>
        </p:nvSpPr>
        <p:spPr>
          <a:xfrm>
            <a:off x="4267193" y="307604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06">
            <a:extLst>
              <a:ext uri="{FF2B5EF4-FFF2-40B4-BE49-F238E27FC236}">
                <a16:creationId xmlns:a16="http://schemas.microsoft.com/office/drawing/2014/main" id="{92E44735-A371-029C-287F-57A54BFDD0AA}"/>
              </a:ext>
            </a:extLst>
          </p:cNvPr>
          <p:cNvSpPr/>
          <p:nvPr/>
        </p:nvSpPr>
        <p:spPr>
          <a:xfrm>
            <a:off x="4244218" y="3287811"/>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114063A2-06D9-DBA7-2B73-D4E8B88CAE42}"/>
              </a:ext>
            </a:extLst>
          </p:cNvPr>
          <p:cNvSpPr/>
          <p:nvPr/>
        </p:nvSpPr>
        <p:spPr>
          <a:xfrm>
            <a:off x="4267078" y="331350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Multiplication Sign 108">
            <a:extLst>
              <a:ext uri="{FF2B5EF4-FFF2-40B4-BE49-F238E27FC236}">
                <a16:creationId xmlns:a16="http://schemas.microsoft.com/office/drawing/2014/main" id="{BA29B2F1-7F47-9EE1-9771-FA993ADDAFF5}"/>
              </a:ext>
            </a:extLst>
          </p:cNvPr>
          <p:cNvSpPr/>
          <p:nvPr/>
        </p:nvSpPr>
        <p:spPr>
          <a:xfrm>
            <a:off x="4267078" y="347754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a:extLst>
              <a:ext uri="{FF2B5EF4-FFF2-40B4-BE49-F238E27FC236}">
                <a16:creationId xmlns:a16="http://schemas.microsoft.com/office/drawing/2014/main" id="{0246FBCE-039B-E28D-B738-02EEFEF8C2F4}"/>
              </a:ext>
            </a:extLst>
          </p:cNvPr>
          <p:cNvSpPr/>
          <p:nvPr/>
        </p:nvSpPr>
        <p:spPr>
          <a:xfrm>
            <a:off x="4243153" y="3684575"/>
            <a:ext cx="548640" cy="1920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ication Sign 110">
            <a:extLst>
              <a:ext uri="{FF2B5EF4-FFF2-40B4-BE49-F238E27FC236}">
                <a16:creationId xmlns:a16="http://schemas.microsoft.com/office/drawing/2014/main" id="{7115A694-A8D6-D8B6-4123-F2A6AB46B4CF}"/>
              </a:ext>
            </a:extLst>
          </p:cNvPr>
          <p:cNvSpPr/>
          <p:nvPr/>
        </p:nvSpPr>
        <p:spPr>
          <a:xfrm>
            <a:off x="4266013" y="38542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a:extLst>
              <a:ext uri="{FF2B5EF4-FFF2-40B4-BE49-F238E27FC236}">
                <a16:creationId xmlns:a16="http://schemas.microsoft.com/office/drawing/2014/main" id="{FB535E7A-6F55-CFB6-D2E7-D66FE0F8C2CE}"/>
              </a:ext>
            </a:extLst>
          </p:cNvPr>
          <p:cNvSpPr/>
          <p:nvPr/>
        </p:nvSpPr>
        <p:spPr>
          <a:xfrm>
            <a:off x="4243153" y="4063831"/>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ication Sign 112">
            <a:extLst>
              <a:ext uri="{FF2B5EF4-FFF2-40B4-BE49-F238E27FC236}">
                <a16:creationId xmlns:a16="http://schemas.microsoft.com/office/drawing/2014/main" id="{8BCDD726-C890-AA74-CB57-9B72DEF4F9DD}"/>
              </a:ext>
            </a:extLst>
          </p:cNvPr>
          <p:cNvSpPr/>
          <p:nvPr/>
        </p:nvSpPr>
        <p:spPr>
          <a:xfrm>
            <a:off x="4267390" y="406793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113">
            <a:extLst>
              <a:ext uri="{FF2B5EF4-FFF2-40B4-BE49-F238E27FC236}">
                <a16:creationId xmlns:a16="http://schemas.microsoft.com/office/drawing/2014/main" id="{AF3D09D7-88DB-0249-C5A1-77F90EF990BA}"/>
              </a:ext>
            </a:extLst>
          </p:cNvPr>
          <p:cNvSpPr/>
          <p:nvPr/>
        </p:nvSpPr>
        <p:spPr>
          <a:xfrm>
            <a:off x="4240489" y="4272976"/>
            <a:ext cx="548640" cy="5486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45E5992-DD67-C064-DB36-7A41FD028A9B}"/>
              </a:ext>
            </a:extLst>
          </p:cNvPr>
          <p:cNvSpPr/>
          <p:nvPr/>
        </p:nvSpPr>
        <p:spPr>
          <a:xfrm>
            <a:off x="4240489" y="4841808"/>
            <a:ext cx="548640" cy="35661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DDDF0D3-03C3-7FD0-D112-657EE2277F04}"/>
              </a:ext>
            </a:extLst>
          </p:cNvPr>
          <p:cNvSpPr/>
          <p:nvPr/>
        </p:nvSpPr>
        <p:spPr>
          <a:xfrm>
            <a:off x="4239207" y="5215521"/>
            <a:ext cx="548640" cy="4937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1D31CE78-C2A2-2EBE-F8C2-5C002448E99A}"/>
              </a:ext>
            </a:extLst>
          </p:cNvPr>
          <p:cNvSpPr/>
          <p:nvPr/>
        </p:nvSpPr>
        <p:spPr>
          <a:xfrm>
            <a:off x="4265898" y="568392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Multiplication Sign 117">
            <a:extLst>
              <a:ext uri="{FF2B5EF4-FFF2-40B4-BE49-F238E27FC236}">
                <a16:creationId xmlns:a16="http://schemas.microsoft.com/office/drawing/2014/main" id="{43150C24-E731-EBB2-F737-651C155C58DA}"/>
              </a:ext>
            </a:extLst>
          </p:cNvPr>
          <p:cNvSpPr/>
          <p:nvPr/>
        </p:nvSpPr>
        <p:spPr>
          <a:xfrm>
            <a:off x="4266013" y="584772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118">
            <a:extLst>
              <a:ext uri="{FF2B5EF4-FFF2-40B4-BE49-F238E27FC236}">
                <a16:creationId xmlns:a16="http://schemas.microsoft.com/office/drawing/2014/main" id="{39FFA4F4-CF2A-0083-AD21-C687567CEC42}"/>
              </a:ext>
            </a:extLst>
          </p:cNvPr>
          <p:cNvSpPr/>
          <p:nvPr/>
        </p:nvSpPr>
        <p:spPr>
          <a:xfrm>
            <a:off x="4971456" y="2562258"/>
            <a:ext cx="548640" cy="18105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0D9EF6D2-D08F-43AC-5190-EA4BCE4038CB}"/>
              </a:ext>
            </a:extLst>
          </p:cNvPr>
          <p:cNvSpPr/>
          <p:nvPr/>
        </p:nvSpPr>
        <p:spPr>
          <a:xfrm>
            <a:off x="4974544" y="4397658"/>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EE4829C6-CA21-5942-5F2D-092FD5B322C4}"/>
              </a:ext>
            </a:extLst>
          </p:cNvPr>
          <p:cNvSpPr/>
          <p:nvPr/>
        </p:nvSpPr>
        <p:spPr>
          <a:xfrm>
            <a:off x="4971545" y="4499557"/>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BF1752C-DCC5-CC7E-EA67-2F79D31F537B}"/>
              </a:ext>
            </a:extLst>
          </p:cNvPr>
          <p:cNvSpPr/>
          <p:nvPr/>
        </p:nvSpPr>
        <p:spPr>
          <a:xfrm>
            <a:off x="4971880" y="4596130"/>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00B50AE0-BDF2-5952-665F-350B6F2617C6}"/>
              </a:ext>
            </a:extLst>
          </p:cNvPr>
          <p:cNvSpPr/>
          <p:nvPr/>
        </p:nvSpPr>
        <p:spPr>
          <a:xfrm>
            <a:off x="4971545" y="466257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0B9E7E2-74BC-BC6C-4A6A-CED1C68CDC13}"/>
              </a:ext>
            </a:extLst>
          </p:cNvPr>
          <p:cNvSpPr/>
          <p:nvPr/>
        </p:nvSpPr>
        <p:spPr>
          <a:xfrm>
            <a:off x="4971880" y="4746773"/>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ultiplication Sign 124">
            <a:extLst>
              <a:ext uri="{FF2B5EF4-FFF2-40B4-BE49-F238E27FC236}">
                <a16:creationId xmlns:a16="http://schemas.microsoft.com/office/drawing/2014/main" id="{2CDD5FA3-5A8E-30BE-72A4-0FFB195C3C9A}"/>
              </a:ext>
            </a:extLst>
          </p:cNvPr>
          <p:cNvSpPr/>
          <p:nvPr/>
        </p:nvSpPr>
        <p:spPr>
          <a:xfrm>
            <a:off x="4994405" y="489175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125">
            <a:extLst>
              <a:ext uri="{FF2B5EF4-FFF2-40B4-BE49-F238E27FC236}">
                <a16:creationId xmlns:a16="http://schemas.microsoft.com/office/drawing/2014/main" id="{DA90D94E-C853-AAE4-1273-44DD505E5917}"/>
              </a:ext>
            </a:extLst>
          </p:cNvPr>
          <p:cNvSpPr/>
          <p:nvPr/>
        </p:nvSpPr>
        <p:spPr>
          <a:xfrm>
            <a:off x="4971545" y="5096742"/>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2C22090-21F8-2C02-B78B-D55CD6372806}"/>
              </a:ext>
            </a:extLst>
          </p:cNvPr>
          <p:cNvSpPr/>
          <p:nvPr/>
        </p:nvSpPr>
        <p:spPr>
          <a:xfrm>
            <a:off x="4971545" y="5173034"/>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77F6182-7F8B-1764-7335-2E58DC22AE9B}"/>
              </a:ext>
            </a:extLst>
          </p:cNvPr>
          <p:cNvSpPr/>
          <p:nvPr/>
        </p:nvSpPr>
        <p:spPr>
          <a:xfrm>
            <a:off x="4971416" y="5370967"/>
            <a:ext cx="548640" cy="7223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F2A6806F-43D7-C66F-8AD1-E7839AE9FC69}"/>
              </a:ext>
            </a:extLst>
          </p:cNvPr>
          <p:cNvSpPr/>
          <p:nvPr/>
        </p:nvSpPr>
        <p:spPr>
          <a:xfrm>
            <a:off x="5702052" y="2717673"/>
            <a:ext cx="548640" cy="1234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DF2C746-D39D-9D26-9C12-EEC475C565BA}"/>
              </a:ext>
            </a:extLst>
          </p:cNvPr>
          <p:cNvSpPr/>
          <p:nvPr/>
        </p:nvSpPr>
        <p:spPr>
          <a:xfrm>
            <a:off x="5700783" y="3971940"/>
            <a:ext cx="548640" cy="1920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79C95BC-90B2-AF65-75A6-90A22FF35B29}"/>
              </a:ext>
            </a:extLst>
          </p:cNvPr>
          <p:cNvSpPr/>
          <p:nvPr/>
        </p:nvSpPr>
        <p:spPr>
          <a:xfrm>
            <a:off x="5694872" y="418476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915D06E-2DAD-E3D0-347C-301635BC8C11}"/>
              </a:ext>
            </a:extLst>
          </p:cNvPr>
          <p:cNvSpPr/>
          <p:nvPr/>
        </p:nvSpPr>
        <p:spPr>
          <a:xfrm>
            <a:off x="5694872" y="4212814"/>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ication Sign 132">
            <a:extLst>
              <a:ext uri="{FF2B5EF4-FFF2-40B4-BE49-F238E27FC236}">
                <a16:creationId xmlns:a16="http://schemas.microsoft.com/office/drawing/2014/main" id="{20B7C9D1-5249-9BA2-323D-885615AB3E0B}"/>
              </a:ext>
            </a:extLst>
          </p:cNvPr>
          <p:cNvSpPr/>
          <p:nvPr/>
        </p:nvSpPr>
        <p:spPr>
          <a:xfrm>
            <a:off x="5710527" y="423969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Multiplication Sign 133">
            <a:extLst>
              <a:ext uri="{FF2B5EF4-FFF2-40B4-BE49-F238E27FC236}">
                <a16:creationId xmlns:a16="http://schemas.microsoft.com/office/drawing/2014/main" id="{37F06C44-8B51-55A7-692F-DB6B5D3AED0A}"/>
              </a:ext>
            </a:extLst>
          </p:cNvPr>
          <p:cNvSpPr/>
          <p:nvPr/>
        </p:nvSpPr>
        <p:spPr>
          <a:xfrm>
            <a:off x="5710527" y="440373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134">
            <a:extLst>
              <a:ext uri="{FF2B5EF4-FFF2-40B4-BE49-F238E27FC236}">
                <a16:creationId xmlns:a16="http://schemas.microsoft.com/office/drawing/2014/main" id="{24C92C85-0F42-29A6-DE55-70DBF8AEB030}"/>
              </a:ext>
            </a:extLst>
          </p:cNvPr>
          <p:cNvSpPr/>
          <p:nvPr/>
        </p:nvSpPr>
        <p:spPr>
          <a:xfrm>
            <a:off x="5699844" y="4610871"/>
            <a:ext cx="548640" cy="87782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ultiplication Sign 135">
            <a:extLst>
              <a:ext uri="{FF2B5EF4-FFF2-40B4-BE49-F238E27FC236}">
                <a16:creationId xmlns:a16="http://schemas.microsoft.com/office/drawing/2014/main" id="{CF76783D-DBE4-4398-76D4-0A8DD16AD4DF}"/>
              </a:ext>
            </a:extLst>
          </p:cNvPr>
          <p:cNvSpPr/>
          <p:nvPr/>
        </p:nvSpPr>
        <p:spPr>
          <a:xfrm>
            <a:off x="5725879" y="546806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136">
            <a:extLst>
              <a:ext uri="{FF2B5EF4-FFF2-40B4-BE49-F238E27FC236}">
                <a16:creationId xmlns:a16="http://schemas.microsoft.com/office/drawing/2014/main" id="{B6D46C1B-83D1-68B8-14E0-4A1F226F7D66}"/>
              </a:ext>
            </a:extLst>
          </p:cNvPr>
          <p:cNvSpPr/>
          <p:nvPr/>
        </p:nvSpPr>
        <p:spPr>
          <a:xfrm>
            <a:off x="5695663" y="567414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F4C4146-0677-E86E-5ABF-3FEB6F36D945}"/>
              </a:ext>
            </a:extLst>
          </p:cNvPr>
          <p:cNvSpPr/>
          <p:nvPr/>
        </p:nvSpPr>
        <p:spPr>
          <a:xfrm>
            <a:off x="5695663" y="570690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8268E3B-0097-CB92-C6F3-BD22EC9A58E7}"/>
              </a:ext>
            </a:extLst>
          </p:cNvPr>
          <p:cNvSpPr/>
          <p:nvPr/>
        </p:nvSpPr>
        <p:spPr>
          <a:xfrm>
            <a:off x="5695663" y="5794833"/>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ication Sign 139">
            <a:extLst>
              <a:ext uri="{FF2B5EF4-FFF2-40B4-BE49-F238E27FC236}">
                <a16:creationId xmlns:a16="http://schemas.microsoft.com/office/drawing/2014/main" id="{BA2ACDD1-71CF-905F-6AA6-7E99108F3410}"/>
              </a:ext>
            </a:extLst>
          </p:cNvPr>
          <p:cNvSpPr/>
          <p:nvPr/>
        </p:nvSpPr>
        <p:spPr>
          <a:xfrm>
            <a:off x="5718523" y="578167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140">
            <a:extLst>
              <a:ext uri="{FF2B5EF4-FFF2-40B4-BE49-F238E27FC236}">
                <a16:creationId xmlns:a16="http://schemas.microsoft.com/office/drawing/2014/main" id="{7CCFC33C-6567-B1C0-0BA1-51755D9F8B0A}"/>
              </a:ext>
            </a:extLst>
          </p:cNvPr>
          <p:cNvSpPr/>
          <p:nvPr/>
        </p:nvSpPr>
        <p:spPr>
          <a:xfrm>
            <a:off x="5695663" y="5988564"/>
            <a:ext cx="548640" cy="822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8BDABCD-2A47-DADB-B4F8-B99C9FF82F21}"/>
              </a:ext>
            </a:extLst>
          </p:cNvPr>
          <p:cNvSpPr/>
          <p:nvPr/>
        </p:nvSpPr>
        <p:spPr>
          <a:xfrm>
            <a:off x="6385630" y="2739125"/>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4A148DD9-4B5F-DB0B-BA18-AE209B86B2C7}"/>
              </a:ext>
            </a:extLst>
          </p:cNvPr>
          <p:cNvSpPr/>
          <p:nvPr/>
        </p:nvSpPr>
        <p:spPr>
          <a:xfrm>
            <a:off x="6431350" y="27974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143">
            <a:extLst>
              <a:ext uri="{FF2B5EF4-FFF2-40B4-BE49-F238E27FC236}">
                <a16:creationId xmlns:a16="http://schemas.microsoft.com/office/drawing/2014/main" id="{A7EC6D2E-422C-E993-A51F-43921A978C8E}"/>
              </a:ext>
            </a:extLst>
          </p:cNvPr>
          <p:cNvSpPr/>
          <p:nvPr/>
        </p:nvSpPr>
        <p:spPr>
          <a:xfrm>
            <a:off x="6402579" y="3005100"/>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26D2CC-E104-F8B0-1BFE-04F73FF6A898}"/>
              </a:ext>
            </a:extLst>
          </p:cNvPr>
          <p:cNvSpPr/>
          <p:nvPr/>
        </p:nvSpPr>
        <p:spPr>
          <a:xfrm>
            <a:off x="6401547" y="3088412"/>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529AAE41-470D-DCE4-E63F-30C5077F11D1}"/>
              </a:ext>
            </a:extLst>
          </p:cNvPr>
          <p:cNvSpPr/>
          <p:nvPr/>
        </p:nvSpPr>
        <p:spPr>
          <a:xfrm>
            <a:off x="6401547" y="3230106"/>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F5E6D2C-AE3F-30C2-2B07-9EA79505E508}"/>
              </a:ext>
            </a:extLst>
          </p:cNvPr>
          <p:cNvSpPr/>
          <p:nvPr/>
        </p:nvSpPr>
        <p:spPr>
          <a:xfrm>
            <a:off x="6401547" y="3296039"/>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ication Sign 147">
            <a:extLst>
              <a:ext uri="{FF2B5EF4-FFF2-40B4-BE49-F238E27FC236}">
                <a16:creationId xmlns:a16="http://schemas.microsoft.com/office/drawing/2014/main" id="{C1C92A49-7CA3-8149-1755-3856DFF7587B}"/>
              </a:ext>
            </a:extLst>
          </p:cNvPr>
          <p:cNvSpPr/>
          <p:nvPr/>
        </p:nvSpPr>
        <p:spPr>
          <a:xfrm>
            <a:off x="6424407" y="331027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148">
            <a:extLst>
              <a:ext uri="{FF2B5EF4-FFF2-40B4-BE49-F238E27FC236}">
                <a16:creationId xmlns:a16="http://schemas.microsoft.com/office/drawing/2014/main" id="{2675941C-6804-1991-178B-4573F95B46E6}"/>
              </a:ext>
            </a:extLst>
          </p:cNvPr>
          <p:cNvSpPr/>
          <p:nvPr/>
        </p:nvSpPr>
        <p:spPr>
          <a:xfrm>
            <a:off x="6400383" y="3518022"/>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8A7B053-CDC8-08D8-7422-80A3D34B8258}"/>
              </a:ext>
            </a:extLst>
          </p:cNvPr>
          <p:cNvSpPr/>
          <p:nvPr/>
        </p:nvSpPr>
        <p:spPr>
          <a:xfrm>
            <a:off x="6400383" y="3575864"/>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5E5F07D-6807-8281-E76A-CD70A8C14E40}"/>
              </a:ext>
            </a:extLst>
          </p:cNvPr>
          <p:cNvSpPr/>
          <p:nvPr/>
        </p:nvSpPr>
        <p:spPr>
          <a:xfrm>
            <a:off x="6400383" y="3639360"/>
            <a:ext cx="548640" cy="10058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ultiplication Sign 151">
            <a:extLst>
              <a:ext uri="{FF2B5EF4-FFF2-40B4-BE49-F238E27FC236}">
                <a16:creationId xmlns:a16="http://schemas.microsoft.com/office/drawing/2014/main" id="{43D3C573-258D-5ED8-6D3B-4F6547E0B8D7}"/>
              </a:ext>
            </a:extLst>
          </p:cNvPr>
          <p:cNvSpPr/>
          <p:nvPr/>
        </p:nvSpPr>
        <p:spPr>
          <a:xfrm>
            <a:off x="6424477" y="372374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Multiplication Sign 152">
            <a:extLst>
              <a:ext uri="{FF2B5EF4-FFF2-40B4-BE49-F238E27FC236}">
                <a16:creationId xmlns:a16="http://schemas.microsoft.com/office/drawing/2014/main" id="{EA55ADF0-BEDD-EFAE-1699-F37051192F82}"/>
              </a:ext>
            </a:extLst>
          </p:cNvPr>
          <p:cNvSpPr/>
          <p:nvPr/>
        </p:nvSpPr>
        <p:spPr>
          <a:xfrm>
            <a:off x="6424592" y="388755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Rectangle 153">
            <a:extLst>
              <a:ext uri="{FF2B5EF4-FFF2-40B4-BE49-F238E27FC236}">
                <a16:creationId xmlns:a16="http://schemas.microsoft.com/office/drawing/2014/main" id="{F8A284B2-A82D-CDB5-16AC-7F37F11C1767}"/>
              </a:ext>
            </a:extLst>
          </p:cNvPr>
          <p:cNvSpPr/>
          <p:nvPr/>
        </p:nvSpPr>
        <p:spPr>
          <a:xfrm>
            <a:off x="6400383" y="4097232"/>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1CB497DA-B351-7739-2BF8-B0A89012479D}"/>
              </a:ext>
            </a:extLst>
          </p:cNvPr>
          <p:cNvSpPr/>
          <p:nvPr/>
        </p:nvSpPr>
        <p:spPr>
          <a:xfrm>
            <a:off x="6401850" y="4215426"/>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04A0027-ACBB-73C5-3A7A-898870DFC8AC}"/>
              </a:ext>
            </a:extLst>
          </p:cNvPr>
          <p:cNvSpPr/>
          <p:nvPr/>
        </p:nvSpPr>
        <p:spPr>
          <a:xfrm>
            <a:off x="6400383" y="4246433"/>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YELLOW">
            <a:extLst>
              <a:ext uri="{FF2B5EF4-FFF2-40B4-BE49-F238E27FC236}">
                <a16:creationId xmlns:a16="http://schemas.microsoft.com/office/drawing/2014/main" id="{14DAD7F2-594A-1676-07CE-698F09226A27}"/>
              </a:ext>
            </a:extLst>
          </p:cNvPr>
          <p:cNvSpPr/>
          <p:nvPr/>
        </p:nvSpPr>
        <p:spPr>
          <a:xfrm>
            <a:off x="6400383" y="4364839"/>
            <a:ext cx="548640" cy="3657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CE6D521-64E7-6B53-E403-0BCC28378D1D}"/>
              </a:ext>
            </a:extLst>
          </p:cNvPr>
          <p:cNvSpPr/>
          <p:nvPr/>
        </p:nvSpPr>
        <p:spPr>
          <a:xfrm>
            <a:off x="6400383" y="4754297"/>
            <a:ext cx="548640" cy="10972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7BD1CEA-B326-21C0-1D24-4E775576959B}"/>
              </a:ext>
            </a:extLst>
          </p:cNvPr>
          <p:cNvSpPr/>
          <p:nvPr/>
        </p:nvSpPr>
        <p:spPr>
          <a:xfrm>
            <a:off x="6400383" y="4888012"/>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8DFFA569-896D-4B9E-E2CA-81EAE2EC51D2}"/>
              </a:ext>
            </a:extLst>
          </p:cNvPr>
          <p:cNvSpPr/>
          <p:nvPr/>
        </p:nvSpPr>
        <p:spPr>
          <a:xfrm>
            <a:off x="6400383" y="4974739"/>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ication Sign 160">
            <a:extLst>
              <a:ext uri="{FF2B5EF4-FFF2-40B4-BE49-F238E27FC236}">
                <a16:creationId xmlns:a16="http://schemas.microsoft.com/office/drawing/2014/main" id="{FD6BB7DB-EC46-D2A8-CA77-E8C8B01AE72D}"/>
              </a:ext>
            </a:extLst>
          </p:cNvPr>
          <p:cNvSpPr/>
          <p:nvPr/>
        </p:nvSpPr>
        <p:spPr>
          <a:xfrm>
            <a:off x="6424477" y="49974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Multiplication Sign 161">
            <a:extLst>
              <a:ext uri="{FF2B5EF4-FFF2-40B4-BE49-F238E27FC236}">
                <a16:creationId xmlns:a16="http://schemas.microsoft.com/office/drawing/2014/main" id="{F92D9215-40E3-05DA-9DCF-C201ADC5FD8E}"/>
              </a:ext>
            </a:extLst>
          </p:cNvPr>
          <p:cNvSpPr/>
          <p:nvPr/>
        </p:nvSpPr>
        <p:spPr>
          <a:xfrm>
            <a:off x="6424477" y="516151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Rectangle 162">
            <a:extLst>
              <a:ext uri="{FF2B5EF4-FFF2-40B4-BE49-F238E27FC236}">
                <a16:creationId xmlns:a16="http://schemas.microsoft.com/office/drawing/2014/main" id="{C86BC755-A456-445F-A47F-642954129CC4}"/>
              </a:ext>
            </a:extLst>
          </p:cNvPr>
          <p:cNvSpPr/>
          <p:nvPr/>
        </p:nvSpPr>
        <p:spPr>
          <a:xfrm>
            <a:off x="6400383" y="5366028"/>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904DC34A-9756-E3D1-0C8F-6B4F6DFA3045}"/>
              </a:ext>
            </a:extLst>
          </p:cNvPr>
          <p:cNvSpPr/>
          <p:nvPr/>
        </p:nvSpPr>
        <p:spPr>
          <a:xfrm>
            <a:off x="6400383" y="5426873"/>
            <a:ext cx="548640" cy="17373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ication Sign 164">
            <a:extLst>
              <a:ext uri="{FF2B5EF4-FFF2-40B4-BE49-F238E27FC236}">
                <a16:creationId xmlns:a16="http://schemas.microsoft.com/office/drawing/2014/main" id="{2B8A472A-FDD1-4919-932A-45B69E2F274D}"/>
              </a:ext>
            </a:extLst>
          </p:cNvPr>
          <p:cNvSpPr/>
          <p:nvPr/>
        </p:nvSpPr>
        <p:spPr>
          <a:xfrm>
            <a:off x="6423243" y="558452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Rectangle 165">
            <a:extLst>
              <a:ext uri="{FF2B5EF4-FFF2-40B4-BE49-F238E27FC236}">
                <a16:creationId xmlns:a16="http://schemas.microsoft.com/office/drawing/2014/main" id="{4869F749-C3FD-C305-263A-37D715732678}"/>
              </a:ext>
            </a:extLst>
          </p:cNvPr>
          <p:cNvSpPr/>
          <p:nvPr/>
        </p:nvSpPr>
        <p:spPr>
          <a:xfrm>
            <a:off x="6400383" y="5785737"/>
            <a:ext cx="548640" cy="2834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E3B155B-AA59-7529-8D72-CD26947A232B}"/>
              </a:ext>
            </a:extLst>
          </p:cNvPr>
          <p:cNvSpPr/>
          <p:nvPr/>
        </p:nvSpPr>
        <p:spPr>
          <a:xfrm>
            <a:off x="7101544" y="2686612"/>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0C26AD8-22D6-1B95-E465-78C5133D8784}"/>
              </a:ext>
            </a:extLst>
          </p:cNvPr>
          <p:cNvSpPr/>
          <p:nvPr/>
        </p:nvSpPr>
        <p:spPr>
          <a:xfrm>
            <a:off x="7101561" y="2723609"/>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3D034BC8-F495-AC81-ED6E-55ED191F3432}"/>
              </a:ext>
            </a:extLst>
          </p:cNvPr>
          <p:cNvSpPr/>
          <p:nvPr/>
        </p:nvSpPr>
        <p:spPr>
          <a:xfrm>
            <a:off x="7101094" y="2794854"/>
            <a:ext cx="548640" cy="13716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050352AD-FC64-94D6-53D1-5AE55F26E287}"/>
              </a:ext>
            </a:extLst>
          </p:cNvPr>
          <p:cNvSpPr/>
          <p:nvPr/>
        </p:nvSpPr>
        <p:spPr>
          <a:xfrm>
            <a:off x="7101847" y="2959453"/>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588B3400-9DFB-4F67-8B47-63FB26708BC0}"/>
              </a:ext>
            </a:extLst>
          </p:cNvPr>
          <p:cNvSpPr/>
          <p:nvPr/>
        </p:nvSpPr>
        <p:spPr>
          <a:xfrm>
            <a:off x="7103735" y="3055204"/>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15C10696-B725-0FDE-1A2E-1330828226D9}"/>
              </a:ext>
            </a:extLst>
          </p:cNvPr>
          <p:cNvSpPr/>
          <p:nvPr/>
        </p:nvSpPr>
        <p:spPr>
          <a:xfrm>
            <a:off x="7096485" y="3120029"/>
            <a:ext cx="548640" cy="2834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D8EA17A0-F38B-F0AC-19FB-88CDD3CE2FCA}"/>
              </a:ext>
            </a:extLst>
          </p:cNvPr>
          <p:cNvSpPr/>
          <p:nvPr/>
        </p:nvSpPr>
        <p:spPr>
          <a:xfrm>
            <a:off x="7096485" y="3434282"/>
            <a:ext cx="548640" cy="731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ication Sign 173">
            <a:extLst>
              <a:ext uri="{FF2B5EF4-FFF2-40B4-BE49-F238E27FC236}">
                <a16:creationId xmlns:a16="http://schemas.microsoft.com/office/drawing/2014/main" id="{BCF42E67-C421-5F52-A163-B60B9246D41B}"/>
              </a:ext>
            </a:extLst>
          </p:cNvPr>
          <p:cNvSpPr/>
          <p:nvPr/>
        </p:nvSpPr>
        <p:spPr>
          <a:xfrm>
            <a:off x="7116964" y="349856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Rectangle 174">
            <a:extLst>
              <a:ext uri="{FF2B5EF4-FFF2-40B4-BE49-F238E27FC236}">
                <a16:creationId xmlns:a16="http://schemas.microsoft.com/office/drawing/2014/main" id="{F4BB81EA-4FAA-37E1-7F4A-7A847A5604D9}"/>
              </a:ext>
            </a:extLst>
          </p:cNvPr>
          <p:cNvSpPr/>
          <p:nvPr/>
        </p:nvSpPr>
        <p:spPr>
          <a:xfrm>
            <a:off x="7104206" y="3705796"/>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9C6D9113-BA55-0DCD-ACC3-81734D22447C}"/>
              </a:ext>
            </a:extLst>
          </p:cNvPr>
          <p:cNvSpPr/>
          <p:nvPr/>
        </p:nvSpPr>
        <p:spPr>
          <a:xfrm>
            <a:off x="7101094" y="3945445"/>
            <a:ext cx="548640" cy="4572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ication Sign 176">
            <a:extLst>
              <a:ext uri="{FF2B5EF4-FFF2-40B4-BE49-F238E27FC236}">
                <a16:creationId xmlns:a16="http://schemas.microsoft.com/office/drawing/2014/main" id="{376CBE83-FEB1-964E-4B92-77372CCAC3CA}"/>
              </a:ext>
            </a:extLst>
          </p:cNvPr>
          <p:cNvSpPr/>
          <p:nvPr/>
        </p:nvSpPr>
        <p:spPr>
          <a:xfrm>
            <a:off x="7123419" y="3971992"/>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Multiplication Sign 177">
            <a:extLst>
              <a:ext uri="{FF2B5EF4-FFF2-40B4-BE49-F238E27FC236}">
                <a16:creationId xmlns:a16="http://schemas.microsoft.com/office/drawing/2014/main" id="{D0295C98-AB54-93A8-E885-27944DB4ABAB}"/>
              </a:ext>
            </a:extLst>
          </p:cNvPr>
          <p:cNvSpPr/>
          <p:nvPr/>
        </p:nvSpPr>
        <p:spPr>
          <a:xfrm>
            <a:off x="7123419" y="413603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Multiplication Sign 178">
            <a:extLst>
              <a:ext uri="{FF2B5EF4-FFF2-40B4-BE49-F238E27FC236}">
                <a16:creationId xmlns:a16="http://schemas.microsoft.com/office/drawing/2014/main" id="{EF851835-90F3-5F86-A351-7EDB099072E7}"/>
              </a:ext>
            </a:extLst>
          </p:cNvPr>
          <p:cNvSpPr/>
          <p:nvPr/>
        </p:nvSpPr>
        <p:spPr>
          <a:xfrm>
            <a:off x="7124878" y="430512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Multiplication Sign 180">
            <a:extLst>
              <a:ext uri="{FF2B5EF4-FFF2-40B4-BE49-F238E27FC236}">
                <a16:creationId xmlns:a16="http://schemas.microsoft.com/office/drawing/2014/main" id="{6C7E46B1-1B14-BC22-C917-E32B94359CB5}"/>
              </a:ext>
            </a:extLst>
          </p:cNvPr>
          <p:cNvSpPr/>
          <p:nvPr/>
        </p:nvSpPr>
        <p:spPr>
          <a:xfrm>
            <a:off x="7123073" y="446847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Multiplication Sign 181">
            <a:extLst>
              <a:ext uri="{FF2B5EF4-FFF2-40B4-BE49-F238E27FC236}">
                <a16:creationId xmlns:a16="http://schemas.microsoft.com/office/drawing/2014/main" id="{8564C05E-5DFF-44E0-3114-06884A123812}"/>
              </a:ext>
            </a:extLst>
          </p:cNvPr>
          <p:cNvSpPr/>
          <p:nvPr/>
        </p:nvSpPr>
        <p:spPr>
          <a:xfrm>
            <a:off x="7123073" y="463252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182">
            <a:extLst>
              <a:ext uri="{FF2B5EF4-FFF2-40B4-BE49-F238E27FC236}">
                <a16:creationId xmlns:a16="http://schemas.microsoft.com/office/drawing/2014/main" id="{9085C75F-2AD1-A8FE-E03E-A982011A6921}"/>
              </a:ext>
            </a:extLst>
          </p:cNvPr>
          <p:cNvSpPr/>
          <p:nvPr/>
        </p:nvSpPr>
        <p:spPr>
          <a:xfrm>
            <a:off x="7096401" y="4835727"/>
            <a:ext cx="548640" cy="6400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3187436-47A3-0F54-6AFF-A2B21DA01F41}"/>
              </a:ext>
            </a:extLst>
          </p:cNvPr>
          <p:cNvSpPr/>
          <p:nvPr/>
        </p:nvSpPr>
        <p:spPr>
          <a:xfrm>
            <a:off x="7096401" y="4925696"/>
            <a:ext cx="548640" cy="2743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RANGE">
            <a:extLst>
              <a:ext uri="{FF2B5EF4-FFF2-40B4-BE49-F238E27FC236}">
                <a16:creationId xmlns:a16="http://schemas.microsoft.com/office/drawing/2014/main" id="{CB046399-4A01-4413-2C70-0B4EDD6DF6B0}"/>
              </a:ext>
            </a:extLst>
          </p:cNvPr>
          <p:cNvSpPr/>
          <p:nvPr/>
        </p:nvSpPr>
        <p:spPr>
          <a:xfrm>
            <a:off x="7096401" y="4986121"/>
            <a:ext cx="548640" cy="210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ication Sign 185">
            <a:extLst>
              <a:ext uri="{FF2B5EF4-FFF2-40B4-BE49-F238E27FC236}">
                <a16:creationId xmlns:a16="http://schemas.microsoft.com/office/drawing/2014/main" id="{479039EB-13FE-D995-412C-F6D442320A73}"/>
              </a:ext>
            </a:extLst>
          </p:cNvPr>
          <p:cNvSpPr/>
          <p:nvPr/>
        </p:nvSpPr>
        <p:spPr>
          <a:xfrm>
            <a:off x="7117912" y="518013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186">
            <a:extLst>
              <a:ext uri="{FF2B5EF4-FFF2-40B4-BE49-F238E27FC236}">
                <a16:creationId xmlns:a16="http://schemas.microsoft.com/office/drawing/2014/main" id="{B47239EC-829F-133C-B297-FF0128F8CC43}"/>
              </a:ext>
            </a:extLst>
          </p:cNvPr>
          <p:cNvSpPr/>
          <p:nvPr/>
        </p:nvSpPr>
        <p:spPr>
          <a:xfrm>
            <a:off x="7094020" y="5375010"/>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41970BA-6680-D9C4-C228-60A159566BE3}"/>
              </a:ext>
            </a:extLst>
          </p:cNvPr>
          <p:cNvSpPr/>
          <p:nvPr/>
        </p:nvSpPr>
        <p:spPr>
          <a:xfrm>
            <a:off x="7092945" y="5412241"/>
            <a:ext cx="548640" cy="16459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6EC25D1D-03A9-D12C-DC69-50E0F06E8F0D}"/>
              </a:ext>
            </a:extLst>
          </p:cNvPr>
          <p:cNvSpPr/>
          <p:nvPr/>
        </p:nvSpPr>
        <p:spPr>
          <a:xfrm>
            <a:off x="7116757" y="55603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Multiplication Sign 189">
            <a:extLst>
              <a:ext uri="{FF2B5EF4-FFF2-40B4-BE49-F238E27FC236}">
                <a16:creationId xmlns:a16="http://schemas.microsoft.com/office/drawing/2014/main" id="{6F65EB3A-8EA7-7390-EBB4-AFFBFE071E7A}"/>
              </a:ext>
            </a:extLst>
          </p:cNvPr>
          <p:cNvSpPr/>
          <p:nvPr/>
        </p:nvSpPr>
        <p:spPr>
          <a:xfrm>
            <a:off x="7116872" y="572415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Multiplication Sign 190">
            <a:extLst>
              <a:ext uri="{FF2B5EF4-FFF2-40B4-BE49-F238E27FC236}">
                <a16:creationId xmlns:a16="http://schemas.microsoft.com/office/drawing/2014/main" id="{232B00B5-8868-DC6A-DCA8-60D319C3F204}"/>
              </a:ext>
            </a:extLst>
          </p:cNvPr>
          <p:cNvSpPr/>
          <p:nvPr/>
        </p:nvSpPr>
        <p:spPr>
          <a:xfrm>
            <a:off x="7117290" y="5887994"/>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Multiplication Sign 191">
            <a:extLst>
              <a:ext uri="{FF2B5EF4-FFF2-40B4-BE49-F238E27FC236}">
                <a16:creationId xmlns:a16="http://schemas.microsoft.com/office/drawing/2014/main" id="{0073E2E0-1986-B6E4-3435-47BDBC358ABF}"/>
              </a:ext>
            </a:extLst>
          </p:cNvPr>
          <p:cNvSpPr/>
          <p:nvPr/>
        </p:nvSpPr>
        <p:spPr>
          <a:xfrm>
            <a:off x="7801856" y="2571841"/>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92">
            <a:extLst>
              <a:ext uri="{FF2B5EF4-FFF2-40B4-BE49-F238E27FC236}">
                <a16:creationId xmlns:a16="http://schemas.microsoft.com/office/drawing/2014/main" id="{0D4DFA15-2BC3-7141-A8A8-AF5DA780253E}"/>
              </a:ext>
            </a:extLst>
          </p:cNvPr>
          <p:cNvSpPr/>
          <p:nvPr/>
        </p:nvSpPr>
        <p:spPr>
          <a:xfrm>
            <a:off x="7778044" y="2773900"/>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EBC79687-26EC-C331-D1C2-2D9634725381}"/>
              </a:ext>
            </a:extLst>
          </p:cNvPr>
          <p:cNvSpPr/>
          <p:nvPr/>
        </p:nvSpPr>
        <p:spPr>
          <a:xfrm>
            <a:off x="7778077" y="2843291"/>
            <a:ext cx="548640" cy="18288"/>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1EB7A6DF-1452-4B7C-CAFE-2527FEF34C30}"/>
              </a:ext>
            </a:extLst>
          </p:cNvPr>
          <p:cNvSpPr/>
          <p:nvPr/>
        </p:nvSpPr>
        <p:spPr>
          <a:xfrm>
            <a:off x="7800844" y="28458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95">
            <a:extLst>
              <a:ext uri="{FF2B5EF4-FFF2-40B4-BE49-F238E27FC236}">
                <a16:creationId xmlns:a16="http://schemas.microsoft.com/office/drawing/2014/main" id="{F144CB6F-C0A1-BD81-25F6-AB3347467F8D}"/>
              </a:ext>
            </a:extLst>
          </p:cNvPr>
          <p:cNvSpPr/>
          <p:nvPr/>
        </p:nvSpPr>
        <p:spPr>
          <a:xfrm>
            <a:off x="7774766" y="3053403"/>
            <a:ext cx="548640" cy="914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E9B174A1-3038-A877-E871-656B910E750B}"/>
              </a:ext>
            </a:extLst>
          </p:cNvPr>
          <p:cNvSpPr/>
          <p:nvPr/>
        </p:nvSpPr>
        <p:spPr>
          <a:xfrm>
            <a:off x="7797431" y="313330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Multiplication Sign 197">
            <a:extLst>
              <a:ext uri="{FF2B5EF4-FFF2-40B4-BE49-F238E27FC236}">
                <a16:creationId xmlns:a16="http://schemas.microsoft.com/office/drawing/2014/main" id="{0FE6A318-E18A-63AA-7EB2-8B49402F657F}"/>
              </a:ext>
            </a:extLst>
          </p:cNvPr>
          <p:cNvSpPr/>
          <p:nvPr/>
        </p:nvSpPr>
        <p:spPr>
          <a:xfrm>
            <a:off x="7797546" y="329711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Multiplication Sign 198">
            <a:extLst>
              <a:ext uri="{FF2B5EF4-FFF2-40B4-BE49-F238E27FC236}">
                <a16:creationId xmlns:a16="http://schemas.microsoft.com/office/drawing/2014/main" id="{66BDE3DF-0C34-A1EC-CBFE-81FCCAF60B3E}"/>
              </a:ext>
            </a:extLst>
          </p:cNvPr>
          <p:cNvSpPr/>
          <p:nvPr/>
        </p:nvSpPr>
        <p:spPr>
          <a:xfrm>
            <a:off x="7797316" y="346380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Multiplication Sign 199">
            <a:extLst>
              <a:ext uri="{FF2B5EF4-FFF2-40B4-BE49-F238E27FC236}">
                <a16:creationId xmlns:a16="http://schemas.microsoft.com/office/drawing/2014/main" id="{123280E7-3D07-69E7-8D17-94B67D48E33E}"/>
              </a:ext>
            </a:extLst>
          </p:cNvPr>
          <p:cNvSpPr/>
          <p:nvPr/>
        </p:nvSpPr>
        <p:spPr>
          <a:xfrm>
            <a:off x="7797431" y="362761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Multiplication Sign 200">
            <a:extLst>
              <a:ext uri="{FF2B5EF4-FFF2-40B4-BE49-F238E27FC236}">
                <a16:creationId xmlns:a16="http://schemas.microsoft.com/office/drawing/2014/main" id="{43BA43A2-E3D6-0266-448B-26A0F3A89468}"/>
              </a:ext>
            </a:extLst>
          </p:cNvPr>
          <p:cNvSpPr/>
          <p:nvPr/>
        </p:nvSpPr>
        <p:spPr>
          <a:xfrm>
            <a:off x="7798353" y="379416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Multiplication Sign 201">
            <a:extLst>
              <a:ext uri="{FF2B5EF4-FFF2-40B4-BE49-F238E27FC236}">
                <a16:creationId xmlns:a16="http://schemas.microsoft.com/office/drawing/2014/main" id="{D924CC0C-677E-51D4-51EC-3F1FFE75F0CE}"/>
              </a:ext>
            </a:extLst>
          </p:cNvPr>
          <p:cNvSpPr/>
          <p:nvPr/>
        </p:nvSpPr>
        <p:spPr>
          <a:xfrm>
            <a:off x="7800009" y="396216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Multiplication Sign 202">
            <a:extLst>
              <a:ext uri="{FF2B5EF4-FFF2-40B4-BE49-F238E27FC236}">
                <a16:creationId xmlns:a16="http://schemas.microsoft.com/office/drawing/2014/main" id="{5C2CCB20-F657-7DFF-2E0E-D2822DEA15FD}"/>
              </a:ext>
            </a:extLst>
          </p:cNvPr>
          <p:cNvSpPr/>
          <p:nvPr/>
        </p:nvSpPr>
        <p:spPr>
          <a:xfrm>
            <a:off x="7800124" y="412597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Multiplication Sign 203">
            <a:extLst>
              <a:ext uri="{FF2B5EF4-FFF2-40B4-BE49-F238E27FC236}">
                <a16:creationId xmlns:a16="http://schemas.microsoft.com/office/drawing/2014/main" id="{C08D3ABC-2A6D-74C8-F3C1-6455694038C4}"/>
              </a:ext>
            </a:extLst>
          </p:cNvPr>
          <p:cNvSpPr/>
          <p:nvPr/>
        </p:nvSpPr>
        <p:spPr>
          <a:xfrm>
            <a:off x="7799894" y="429266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Multiplication Sign 204">
            <a:extLst>
              <a:ext uri="{FF2B5EF4-FFF2-40B4-BE49-F238E27FC236}">
                <a16:creationId xmlns:a16="http://schemas.microsoft.com/office/drawing/2014/main" id="{19C7C52A-23D7-1E68-8D37-BB26FD608CFD}"/>
              </a:ext>
            </a:extLst>
          </p:cNvPr>
          <p:cNvSpPr/>
          <p:nvPr/>
        </p:nvSpPr>
        <p:spPr>
          <a:xfrm>
            <a:off x="7800009" y="445647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Multiplication Sign 205">
            <a:extLst>
              <a:ext uri="{FF2B5EF4-FFF2-40B4-BE49-F238E27FC236}">
                <a16:creationId xmlns:a16="http://schemas.microsoft.com/office/drawing/2014/main" id="{262EF30E-71E8-5178-2A34-D34EC86636BC}"/>
              </a:ext>
            </a:extLst>
          </p:cNvPr>
          <p:cNvSpPr/>
          <p:nvPr/>
        </p:nvSpPr>
        <p:spPr>
          <a:xfrm>
            <a:off x="7800931" y="462302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Multiplication Sign 206">
            <a:extLst>
              <a:ext uri="{FF2B5EF4-FFF2-40B4-BE49-F238E27FC236}">
                <a16:creationId xmlns:a16="http://schemas.microsoft.com/office/drawing/2014/main" id="{C3798629-9829-E06C-837E-16B7F1C1F3C8}"/>
              </a:ext>
            </a:extLst>
          </p:cNvPr>
          <p:cNvSpPr/>
          <p:nvPr/>
        </p:nvSpPr>
        <p:spPr>
          <a:xfrm>
            <a:off x="7799894" y="4782796"/>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207">
            <a:extLst>
              <a:ext uri="{FF2B5EF4-FFF2-40B4-BE49-F238E27FC236}">
                <a16:creationId xmlns:a16="http://schemas.microsoft.com/office/drawing/2014/main" id="{E2195652-C4CE-4273-D2CB-B050C24D762C}"/>
              </a:ext>
            </a:extLst>
          </p:cNvPr>
          <p:cNvSpPr/>
          <p:nvPr/>
        </p:nvSpPr>
        <p:spPr>
          <a:xfrm>
            <a:off x="7779979" y="4989255"/>
            <a:ext cx="548640" cy="3657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ultiplication Sign 208">
            <a:extLst>
              <a:ext uri="{FF2B5EF4-FFF2-40B4-BE49-F238E27FC236}">
                <a16:creationId xmlns:a16="http://schemas.microsoft.com/office/drawing/2014/main" id="{F09C2CC9-10B4-268A-1049-4336CC4CBFEF}"/>
              </a:ext>
            </a:extLst>
          </p:cNvPr>
          <p:cNvSpPr/>
          <p:nvPr/>
        </p:nvSpPr>
        <p:spPr>
          <a:xfrm>
            <a:off x="7801768" y="504834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Multiplication Sign 209">
            <a:extLst>
              <a:ext uri="{FF2B5EF4-FFF2-40B4-BE49-F238E27FC236}">
                <a16:creationId xmlns:a16="http://schemas.microsoft.com/office/drawing/2014/main" id="{19099F5C-C32E-9F18-A602-D5107ED26B14}"/>
              </a:ext>
            </a:extLst>
          </p:cNvPr>
          <p:cNvSpPr/>
          <p:nvPr/>
        </p:nvSpPr>
        <p:spPr>
          <a:xfrm>
            <a:off x="7801883" y="5212153"/>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Multiplication Sign 210">
            <a:extLst>
              <a:ext uri="{FF2B5EF4-FFF2-40B4-BE49-F238E27FC236}">
                <a16:creationId xmlns:a16="http://schemas.microsoft.com/office/drawing/2014/main" id="{43F24DDC-F586-5881-2EF9-9CFD908AEFA4}"/>
              </a:ext>
            </a:extLst>
          </p:cNvPr>
          <p:cNvSpPr/>
          <p:nvPr/>
        </p:nvSpPr>
        <p:spPr>
          <a:xfrm>
            <a:off x="7801653" y="537884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211">
            <a:extLst>
              <a:ext uri="{FF2B5EF4-FFF2-40B4-BE49-F238E27FC236}">
                <a16:creationId xmlns:a16="http://schemas.microsoft.com/office/drawing/2014/main" id="{CA9134FC-21C7-1E04-FCC0-B23DB7D78AEC}"/>
              </a:ext>
            </a:extLst>
          </p:cNvPr>
          <p:cNvSpPr/>
          <p:nvPr/>
        </p:nvSpPr>
        <p:spPr>
          <a:xfrm>
            <a:off x="7777034" y="5581355"/>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ication Sign 212">
            <a:extLst>
              <a:ext uri="{FF2B5EF4-FFF2-40B4-BE49-F238E27FC236}">
                <a16:creationId xmlns:a16="http://schemas.microsoft.com/office/drawing/2014/main" id="{C0E547B3-78A9-0A10-C3F1-B66C866C5794}"/>
              </a:ext>
            </a:extLst>
          </p:cNvPr>
          <p:cNvSpPr/>
          <p:nvPr/>
        </p:nvSpPr>
        <p:spPr>
          <a:xfrm>
            <a:off x="7802160" y="5566117"/>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Multiplication Sign 213">
            <a:extLst>
              <a:ext uri="{FF2B5EF4-FFF2-40B4-BE49-F238E27FC236}">
                <a16:creationId xmlns:a16="http://schemas.microsoft.com/office/drawing/2014/main" id="{D48C7871-7E6B-FF93-F175-A2AB35ACBD98}"/>
              </a:ext>
            </a:extLst>
          </p:cNvPr>
          <p:cNvSpPr/>
          <p:nvPr/>
        </p:nvSpPr>
        <p:spPr>
          <a:xfrm>
            <a:off x="7802275" y="572992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Multiplication Sign 214">
            <a:extLst>
              <a:ext uri="{FF2B5EF4-FFF2-40B4-BE49-F238E27FC236}">
                <a16:creationId xmlns:a16="http://schemas.microsoft.com/office/drawing/2014/main" id="{7758BBEC-7251-D7F8-E4C1-38324681C3D2}"/>
              </a:ext>
            </a:extLst>
          </p:cNvPr>
          <p:cNvSpPr/>
          <p:nvPr/>
        </p:nvSpPr>
        <p:spPr>
          <a:xfrm>
            <a:off x="7802045" y="5896619"/>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Rectangle 215">
            <a:extLst>
              <a:ext uri="{FF2B5EF4-FFF2-40B4-BE49-F238E27FC236}">
                <a16:creationId xmlns:a16="http://schemas.microsoft.com/office/drawing/2014/main" id="{3FBF41A2-9B17-38E7-0A0B-11BBCBCACFB4}"/>
              </a:ext>
            </a:extLst>
          </p:cNvPr>
          <p:cNvSpPr/>
          <p:nvPr/>
        </p:nvSpPr>
        <p:spPr>
          <a:xfrm>
            <a:off x="8442242" y="2556007"/>
            <a:ext cx="548640" cy="3474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URPLE">
            <a:extLst>
              <a:ext uri="{FF2B5EF4-FFF2-40B4-BE49-F238E27FC236}">
                <a16:creationId xmlns:a16="http://schemas.microsoft.com/office/drawing/2014/main" id="{00CD3E9A-9C43-30A4-C76A-2039519DB656}"/>
              </a:ext>
            </a:extLst>
          </p:cNvPr>
          <p:cNvSpPr/>
          <p:nvPr/>
        </p:nvSpPr>
        <p:spPr>
          <a:xfrm>
            <a:off x="8438229" y="2931826"/>
            <a:ext cx="548640" cy="1152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ication Sign 217">
            <a:extLst>
              <a:ext uri="{FF2B5EF4-FFF2-40B4-BE49-F238E27FC236}">
                <a16:creationId xmlns:a16="http://schemas.microsoft.com/office/drawing/2014/main" id="{CA0617E7-BC29-BCA8-A6EA-B79B69EF3DD0}"/>
              </a:ext>
            </a:extLst>
          </p:cNvPr>
          <p:cNvSpPr/>
          <p:nvPr/>
        </p:nvSpPr>
        <p:spPr>
          <a:xfrm>
            <a:off x="8599978" y="4059335"/>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218">
            <a:extLst>
              <a:ext uri="{FF2B5EF4-FFF2-40B4-BE49-F238E27FC236}">
                <a16:creationId xmlns:a16="http://schemas.microsoft.com/office/drawing/2014/main" id="{38D9C79A-DAC5-8C89-57E4-D4A8E1165561}"/>
              </a:ext>
            </a:extLst>
          </p:cNvPr>
          <p:cNvSpPr/>
          <p:nvPr/>
        </p:nvSpPr>
        <p:spPr>
          <a:xfrm>
            <a:off x="8448803" y="4265297"/>
            <a:ext cx="548640" cy="19110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669A3657-803A-EFC2-4760-B0757A34643C}"/>
              </a:ext>
            </a:extLst>
          </p:cNvPr>
          <p:cNvSpPr/>
          <p:nvPr/>
        </p:nvSpPr>
        <p:spPr>
          <a:xfrm>
            <a:off x="9118377" y="2542474"/>
            <a:ext cx="548640" cy="98755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FDCAC36C-1EA0-4086-FFD2-9472BF9D6509}"/>
              </a:ext>
            </a:extLst>
          </p:cNvPr>
          <p:cNvSpPr/>
          <p:nvPr/>
        </p:nvSpPr>
        <p:spPr>
          <a:xfrm>
            <a:off x="9807918" y="2536442"/>
            <a:ext cx="548640" cy="329184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334BE221-6991-4C4F-2053-7B3DD45DBF67}"/>
              </a:ext>
            </a:extLst>
          </p:cNvPr>
          <p:cNvSpPr/>
          <p:nvPr/>
        </p:nvSpPr>
        <p:spPr>
          <a:xfrm>
            <a:off x="10503759" y="2525836"/>
            <a:ext cx="548640" cy="64008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6296EC37-1D89-6037-1671-16C8300BBD10}"/>
              </a:ext>
            </a:extLst>
          </p:cNvPr>
          <p:cNvSpPr/>
          <p:nvPr/>
        </p:nvSpPr>
        <p:spPr>
          <a:xfrm>
            <a:off x="9128404" y="3573460"/>
            <a:ext cx="548640" cy="249631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086A293-94B6-396B-FB1A-8CE61638F9EA}"/>
              </a:ext>
            </a:extLst>
          </p:cNvPr>
          <p:cNvSpPr/>
          <p:nvPr/>
        </p:nvSpPr>
        <p:spPr>
          <a:xfrm>
            <a:off x="10504341" y="3563221"/>
            <a:ext cx="548640" cy="78638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D3078A49-ED1C-6A3F-5EEA-7AC4080FDFC9}"/>
              </a:ext>
            </a:extLst>
          </p:cNvPr>
          <p:cNvSpPr/>
          <p:nvPr/>
        </p:nvSpPr>
        <p:spPr>
          <a:xfrm>
            <a:off x="11216607" y="2538873"/>
            <a:ext cx="548640" cy="224028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EA089B4-68E5-3B0D-5C96-71E9E7B6AE05}"/>
              </a:ext>
            </a:extLst>
          </p:cNvPr>
          <p:cNvSpPr/>
          <p:nvPr/>
        </p:nvSpPr>
        <p:spPr>
          <a:xfrm>
            <a:off x="10502442" y="4383685"/>
            <a:ext cx="548640" cy="685800"/>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C6654BA-F12C-7C64-40B7-27A82CDFE244}"/>
              </a:ext>
            </a:extLst>
          </p:cNvPr>
          <p:cNvSpPr/>
          <p:nvPr/>
        </p:nvSpPr>
        <p:spPr>
          <a:xfrm>
            <a:off x="10502442" y="5107095"/>
            <a:ext cx="548640" cy="576072"/>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C15213D4-0D92-96A6-3E5B-4A9D1D70B93F}"/>
              </a:ext>
            </a:extLst>
          </p:cNvPr>
          <p:cNvSpPr/>
          <p:nvPr/>
        </p:nvSpPr>
        <p:spPr>
          <a:xfrm>
            <a:off x="10502442" y="5720207"/>
            <a:ext cx="548640" cy="914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ultiplication Sign 228">
            <a:extLst>
              <a:ext uri="{FF2B5EF4-FFF2-40B4-BE49-F238E27FC236}">
                <a16:creationId xmlns:a16="http://schemas.microsoft.com/office/drawing/2014/main" id="{DCC32BD3-2167-9A5A-CFFB-CA098DB8E94B}"/>
              </a:ext>
            </a:extLst>
          </p:cNvPr>
          <p:cNvSpPr/>
          <p:nvPr/>
        </p:nvSpPr>
        <p:spPr>
          <a:xfrm>
            <a:off x="10525302" y="5720458"/>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229">
            <a:extLst>
              <a:ext uri="{FF2B5EF4-FFF2-40B4-BE49-F238E27FC236}">
                <a16:creationId xmlns:a16="http://schemas.microsoft.com/office/drawing/2014/main" id="{1A6C907E-33E2-6CAC-D508-E8BA04B70A3C}"/>
              </a:ext>
            </a:extLst>
          </p:cNvPr>
          <p:cNvSpPr/>
          <p:nvPr/>
        </p:nvSpPr>
        <p:spPr>
          <a:xfrm>
            <a:off x="10502649" y="5938054"/>
            <a:ext cx="548640" cy="5486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90E6E67F-4DCC-C6B2-0E93-0348C11F14F4}"/>
              </a:ext>
            </a:extLst>
          </p:cNvPr>
          <p:cNvSpPr/>
          <p:nvPr/>
        </p:nvSpPr>
        <p:spPr>
          <a:xfrm>
            <a:off x="11216607" y="4809548"/>
            <a:ext cx="548640" cy="1746504"/>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16928D44-2B3D-36A4-B86B-952251CA2090}"/>
              </a:ext>
            </a:extLst>
          </p:cNvPr>
          <p:cNvSpPr/>
          <p:nvPr/>
        </p:nvSpPr>
        <p:spPr>
          <a:xfrm>
            <a:off x="10502442" y="3201778"/>
            <a:ext cx="548640" cy="310896"/>
          </a:xfrm>
          <a:prstGeom prst="rect">
            <a:avLst/>
          </a:prstGeom>
          <a:solidFill>
            <a:srgbClr val="9CDC5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ultiplication Sign 232">
            <a:extLst>
              <a:ext uri="{FF2B5EF4-FFF2-40B4-BE49-F238E27FC236}">
                <a16:creationId xmlns:a16="http://schemas.microsoft.com/office/drawing/2014/main" id="{5BD53D75-DC83-29A4-775A-C0B812640DBB}"/>
              </a:ext>
            </a:extLst>
          </p:cNvPr>
          <p:cNvSpPr/>
          <p:nvPr/>
        </p:nvSpPr>
        <p:spPr>
          <a:xfrm>
            <a:off x="11918965" y="6743700"/>
            <a:ext cx="228600" cy="228600"/>
          </a:xfrm>
          <a:prstGeom prst="mathMultiply">
            <a:avLst>
              <a:gd name="adj1" fmla="val 118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Freeform: Shape 233">
            <a:extLst>
              <a:ext uri="{FF2B5EF4-FFF2-40B4-BE49-F238E27FC236}">
                <a16:creationId xmlns:a16="http://schemas.microsoft.com/office/drawing/2014/main" id="{8334E696-8B61-8E5B-D5B7-5F7292C01B34}"/>
              </a:ext>
            </a:extLst>
          </p:cNvPr>
          <p:cNvSpPr/>
          <p:nvPr/>
        </p:nvSpPr>
        <p:spPr>
          <a:xfrm>
            <a:off x="421341" y="2457716"/>
            <a:ext cx="3003177" cy="3729318"/>
          </a:xfrm>
          <a:custGeom>
            <a:avLst/>
            <a:gdLst>
              <a:gd name="connsiteX0" fmla="*/ 17930 w 3003177"/>
              <a:gd name="connsiteY0" fmla="*/ 0 h 3729318"/>
              <a:gd name="connsiteX1" fmla="*/ 0 w 3003177"/>
              <a:gd name="connsiteY1" fmla="*/ 3729318 h 3729318"/>
              <a:gd name="connsiteX2" fmla="*/ 2277035 w 3003177"/>
              <a:gd name="connsiteY2" fmla="*/ 3657600 h 3729318"/>
              <a:gd name="connsiteX3" fmla="*/ 2286000 w 3003177"/>
              <a:gd name="connsiteY3" fmla="*/ 2008094 h 3729318"/>
              <a:gd name="connsiteX4" fmla="*/ 2976283 w 3003177"/>
              <a:gd name="connsiteY4" fmla="*/ 2008094 h 3729318"/>
              <a:gd name="connsiteX5" fmla="*/ 3003177 w 3003177"/>
              <a:gd name="connsiteY5" fmla="*/ 26894 h 3729318"/>
              <a:gd name="connsiteX6" fmla="*/ 17930 w 3003177"/>
              <a:gd name="connsiteY6" fmla="*/ 0 h 3729318"/>
              <a:gd name="connsiteX0" fmla="*/ 17930 w 3003177"/>
              <a:gd name="connsiteY0" fmla="*/ 0 h 3729318"/>
              <a:gd name="connsiteX1" fmla="*/ 0 w 3003177"/>
              <a:gd name="connsiteY1" fmla="*/ 3729318 h 3729318"/>
              <a:gd name="connsiteX2" fmla="*/ 2277035 w 3003177"/>
              <a:gd name="connsiteY2" fmla="*/ 3657600 h 3729318"/>
              <a:gd name="connsiteX3" fmla="*/ 2276475 w 3003177"/>
              <a:gd name="connsiteY3" fmla="*/ 1962850 h 3729318"/>
              <a:gd name="connsiteX4" fmla="*/ 2976283 w 3003177"/>
              <a:gd name="connsiteY4" fmla="*/ 2008094 h 3729318"/>
              <a:gd name="connsiteX5" fmla="*/ 3003177 w 3003177"/>
              <a:gd name="connsiteY5" fmla="*/ 26894 h 3729318"/>
              <a:gd name="connsiteX6" fmla="*/ 17930 w 3003177"/>
              <a:gd name="connsiteY6" fmla="*/ 0 h 3729318"/>
              <a:gd name="connsiteX0" fmla="*/ 17930 w 3003177"/>
              <a:gd name="connsiteY0" fmla="*/ 0 h 3729318"/>
              <a:gd name="connsiteX1" fmla="*/ 0 w 3003177"/>
              <a:gd name="connsiteY1" fmla="*/ 3729318 h 3729318"/>
              <a:gd name="connsiteX2" fmla="*/ 2277035 w 3003177"/>
              <a:gd name="connsiteY2" fmla="*/ 3657600 h 3729318"/>
              <a:gd name="connsiteX3" fmla="*/ 2276475 w 3003177"/>
              <a:gd name="connsiteY3" fmla="*/ 1962850 h 3729318"/>
              <a:gd name="connsiteX4" fmla="*/ 2969139 w 3003177"/>
              <a:gd name="connsiteY4" fmla="*/ 1953325 h 3729318"/>
              <a:gd name="connsiteX5" fmla="*/ 3003177 w 3003177"/>
              <a:gd name="connsiteY5" fmla="*/ 26894 h 3729318"/>
              <a:gd name="connsiteX6" fmla="*/ 17930 w 3003177"/>
              <a:gd name="connsiteY6" fmla="*/ 0 h 3729318"/>
              <a:gd name="connsiteX0" fmla="*/ 17930 w 3003177"/>
              <a:gd name="connsiteY0" fmla="*/ 0 h 3729318"/>
              <a:gd name="connsiteX1" fmla="*/ 0 w 3003177"/>
              <a:gd name="connsiteY1" fmla="*/ 3729318 h 3729318"/>
              <a:gd name="connsiteX2" fmla="*/ 2277035 w 3003177"/>
              <a:gd name="connsiteY2" fmla="*/ 3657600 h 3729318"/>
              <a:gd name="connsiteX3" fmla="*/ 2276475 w 3003177"/>
              <a:gd name="connsiteY3" fmla="*/ 1960469 h 3729318"/>
              <a:gd name="connsiteX4" fmla="*/ 2969139 w 3003177"/>
              <a:gd name="connsiteY4" fmla="*/ 1953325 h 3729318"/>
              <a:gd name="connsiteX5" fmla="*/ 3003177 w 3003177"/>
              <a:gd name="connsiteY5" fmla="*/ 26894 h 3729318"/>
              <a:gd name="connsiteX6" fmla="*/ 17930 w 3003177"/>
              <a:gd name="connsiteY6" fmla="*/ 0 h 372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177" h="3729318">
                <a:moveTo>
                  <a:pt x="17930" y="0"/>
                </a:moveTo>
                <a:cubicBezTo>
                  <a:pt x="11953" y="1243106"/>
                  <a:pt x="5977" y="2486212"/>
                  <a:pt x="0" y="3729318"/>
                </a:cubicBezTo>
                <a:lnTo>
                  <a:pt x="2277035" y="3657600"/>
                </a:lnTo>
                <a:cubicBezTo>
                  <a:pt x="2280023" y="3107765"/>
                  <a:pt x="2273487" y="2510304"/>
                  <a:pt x="2276475" y="1960469"/>
                </a:cubicBezTo>
                <a:lnTo>
                  <a:pt x="2969139" y="1953325"/>
                </a:lnTo>
                <a:lnTo>
                  <a:pt x="3003177" y="26894"/>
                </a:lnTo>
                <a:lnTo>
                  <a:pt x="17930" y="0"/>
                </a:lnTo>
                <a:close/>
              </a:path>
            </a:pathLst>
          </a:cu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3FB0B99-8669-7EDF-7651-F9E5DEDC5FE2}"/>
              </a:ext>
            </a:extLst>
          </p:cNvPr>
          <p:cNvSpPr/>
          <p:nvPr/>
        </p:nvSpPr>
        <p:spPr>
          <a:xfrm>
            <a:off x="2695208" y="2490154"/>
            <a:ext cx="3630706" cy="3657600"/>
          </a:xfrm>
          <a:custGeom>
            <a:avLst/>
            <a:gdLst>
              <a:gd name="connsiteX0" fmla="*/ 17930 w 3630706"/>
              <a:gd name="connsiteY0" fmla="*/ 3630706 h 3657600"/>
              <a:gd name="connsiteX1" fmla="*/ 2904565 w 3630706"/>
              <a:gd name="connsiteY1" fmla="*/ 3657600 h 3657600"/>
              <a:gd name="connsiteX2" fmla="*/ 2913530 w 3630706"/>
              <a:gd name="connsiteY2" fmla="*/ 3307977 h 3657600"/>
              <a:gd name="connsiteX3" fmla="*/ 3630706 w 3630706"/>
              <a:gd name="connsiteY3" fmla="*/ 3307977 h 3657600"/>
              <a:gd name="connsiteX4" fmla="*/ 3594848 w 3630706"/>
              <a:gd name="connsiteY4" fmla="*/ 224118 h 3657600"/>
              <a:gd name="connsiteX5" fmla="*/ 2994212 w 3630706"/>
              <a:gd name="connsiteY5" fmla="*/ 197224 h 3657600"/>
              <a:gd name="connsiteX6" fmla="*/ 2949389 w 3630706"/>
              <a:gd name="connsiteY6" fmla="*/ 35859 h 3657600"/>
              <a:gd name="connsiteX7" fmla="*/ 726142 w 3630706"/>
              <a:gd name="connsiteY7" fmla="*/ 0 h 3657600"/>
              <a:gd name="connsiteX8" fmla="*/ 690283 w 3630706"/>
              <a:gd name="connsiteY8" fmla="*/ 1972235 h 3657600"/>
              <a:gd name="connsiteX9" fmla="*/ 0 w 3630706"/>
              <a:gd name="connsiteY9" fmla="*/ 1963271 h 3657600"/>
              <a:gd name="connsiteX10" fmla="*/ 17930 w 3630706"/>
              <a:gd name="connsiteY10" fmla="*/ 3630706 h 3657600"/>
              <a:gd name="connsiteX0" fmla="*/ 17930 w 3630706"/>
              <a:gd name="connsiteY0" fmla="*/ 3630706 h 3657600"/>
              <a:gd name="connsiteX1" fmla="*/ 2904565 w 3630706"/>
              <a:gd name="connsiteY1" fmla="*/ 3657600 h 3657600"/>
              <a:gd name="connsiteX2" fmla="*/ 2913530 w 3630706"/>
              <a:gd name="connsiteY2" fmla="*/ 3307977 h 3657600"/>
              <a:gd name="connsiteX3" fmla="*/ 3630706 w 3630706"/>
              <a:gd name="connsiteY3" fmla="*/ 3307977 h 3657600"/>
              <a:gd name="connsiteX4" fmla="*/ 3594848 w 3630706"/>
              <a:gd name="connsiteY4" fmla="*/ 224118 h 3657600"/>
              <a:gd name="connsiteX5" fmla="*/ 3094225 w 3630706"/>
              <a:gd name="connsiteY5" fmla="*/ 201986 h 3657600"/>
              <a:gd name="connsiteX6" fmla="*/ 2949389 w 3630706"/>
              <a:gd name="connsiteY6" fmla="*/ 35859 h 3657600"/>
              <a:gd name="connsiteX7" fmla="*/ 726142 w 3630706"/>
              <a:gd name="connsiteY7" fmla="*/ 0 h 3657600"/>
              <a:gd name="connsiteX8" fmla="*/ 690283 w 3630706"/>
              <a:gd name="connsiteY8" fmla="*/ 1972235 h 3657600"/>
              <a:gd name="connsiteX9" fmla="*/ 0 w 3630706"/>
              <a:gd name="connsiteY9" fmla="*/ 1963271 h 3657600"/>
              <a:gd name="connsiteX10" fmla="*/ 17930 w 3630706"/>
              <a:gd name="connsiteY10" fmla="*/ 3630706 h 3657600"/>
              <a:gd name="connsiteX0" fmla="*/ 17930 w 3630706"/>
              <a:gd name="connsiteY0" fmla="*/ 3630706 h 3657600"/>
              <a:gd name="connsiteX1" fmla="*/ 2904565 w 3630706"/>
              <a:gd name="connsiteY1" fmla="*/ 3657600 h 3657600"/>
              <a:gd name="connsiteX2" fmla="*/ 2913530 w 3630706"/>
              <a:gd name="connsiteY2" fmla="*/ 3307977 h 3657600"/>
              <a:gd name="connsiteX3" fmla="*/ 3630706 w 3630706"/>
              <a:gd name="connsiteY3" fmla="*/ 3307977 h 3657600"/>
              <a:gd name="connsiteX4" fmla="*/ 3594848 w 3630706"/>
              <a:gd name="connsiteY4" fmla="*/ 224118 h 3657600"/>
              <a:gd name="connsiteX5" fmla="*/ 3094225 w 3630706"/>
              <a:gd name="connsiteY5" fmla="*/ 201986 h 3657600"/>
              <a:gd name="connsiteX6" fmla="*/ 3092264 w 3630706"/>
              <a:gd name="connsiteY6" fmla="*/ 40622 h 3657600"/>
              <a:gd name="connsiteX7" fmla="*/ 726142 w 3630706"/>
              <a:gd name="connsiteY7" fmla="*/ 0 h 3657600"/>
              <a:gd name="connsiteX8" fmla="*/ 690283 w 3630706"/>
              <a:gd name="connsiteY8" fmla="*/ 1972235 h 3657600"/>
              <a:gd name="connsiteX9" fmla="*/ 0 w 3630706"/>
              <a:gd name="connsiteY9" fmla="*/ 1963271 h 3657600"/>
              <a:gd name="connsiteX10" fmla="*/ 17930 w 3630706"/>
              <a:gd name="connsiteY10" fmla="*/ 3630706 h 3657600"/>
              <a:gd name="connsiteX0" fmla="*/ 17930 w 3630706"/>
              <a:gd name="connsiteY0" fmla="*/ 3630706 h 3657600"/>
              <a:gd name="connsiteX1" fmla="*/ 2904565 w 3630706"/>
              <a:gd name="connsiteY1" fmla="*/ 3657600 h 3657600"/>
              <a:gd name="connsiteX2" fmla="*/ 2913530 w 3630706"/>
              <a:gd name="connsiteY2" fmla="*/ 3307977 h 3657600"/>
              <a:gd name="connsiteX3" fmla="*/ 3630706 w 3630706"/>
              <a:gd name="connsiteY3" fmla="*/ 3307977 h 3657600"/>
              <a:gd name="connsiteX4" fmla="*/ 3594848 w 3630706"/>
              <a:gd name="connsiteY4" fmla="*/ 224118 h 3657600"/>
              <a:gd name="connsiteX5" fmla="*/ 3094225 w 3630706"/>
              <a:gd name="connsiteY5" fmla="*/ 201986 h 3657600"/>
              <a:gd name="connsiteX6" fmla="*/ 3092264 w 3630706"/>
              <a:gd name="connsiteY6" fmla="*/ 40622 h 3657600"/>
              <a:gd name="connsiteX7" fmla="*/ 726142 w 3630706"/>
              <a:gd name="connsiteY7" fmla="*/ 0 h 3657600"/>
              <a:gd name="connsiteX8" fmla="*/ 695046 w 3630706"/>
              <a:gd name="connsiteY8" fmla="*/ 1910322 h 3657600"/>
              <a:gd name="connsiteX9" fmla="*/ 0 w 3630706"/>
              <a:gd name="connsiteY9" fmla="*/ 1963271 h 3657600"/>
              <a:gd name="connsiteX10" fmla="*/ 17930 w 3630706"/>
              <a:gd name="connsiteY10" fmla="*/ 3630706 h 3657600"/>
              <a:gd name="connsiteX0" fmla="*/ 17930 w 3630706"/>
              <a:gd name="connsiteY0" fmla="*/ 3630706 h 3657600"/>
              <a:gd name="connsiteX1" fmla="*/ 2904565 w 3630706"/>
              <a:gd name="connsiteY1" fmla="*/ 3657600 h 3657600"/>
              <a:gd name="connsiteX2" fmla="*/ 2913530 w 3630706"/>
              <a:gd name="connsiteY2" fmla="*/ 3307977 h 3657600"/>
              <a:gd name="connsiteX3" fmla="*/ 3630706 w 3630706"/>
              <a:gd name="connsiteY3" fmla="*/ 3307977 h 3657600"/>
              <a:gd name="connsiteX4" fmla="*/ 3594848 w 3630706"/>
              <a:gd name="connsiteY4" fmla="*/ 224118 h 3657600"/>
              <a:gd name="connsiteX5" fmla="*/ 3094225 w 3630706"/>
              <a:gd name="connsiteY5" fmla="*/ 201986 h 3657600"/>
              <a:gd name="connsiteX6" fmla="*/ 3092264 w 3630706"/>
              <a:gd name="connsiteY6" fmla="*/ 40622 h 3657600"/>
              <a:gd name="connsiteX7" fmla="*/ 726142 w 3630706"/>
              <a:gd name="connsiteY7" fmla="*/ 0 h 3657600"/>
              <a:gd name="connsiteX8" fmla="*/ 695046 w 3630706"/>
              <a:gd name="connsiteY8" fmla="*/ 1910322 h 3657600"/>
              <a:gd name="connsiteX9" fmla="*/ 0 w 3630706"/>
              <a:gd name="connsiteY9" fmla="*/ 1922790 h 3657600"/>
              <a:gd name="connsiteX10" fmla="*/ 17930 w 3630706"/>
              <a:gd name="connsiteY10" fmla="*/ 3630706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0706" h="3657600">
                <a:moveTo>
                  <a:pt x="17930" y="3630706"/>
                </a:moveTo>
                <a:lnTo>
                  <a:pt x="2904565" y="3657600"/>
                </a:lnTo>
                <a:lnTo>
                  <a:pt x="2913530" y="3307977"/>
                </a:lnTo>
                <a:lnTo>
                  <a:pt x="3630706" y="3307977"/>
                </a:lnTo>
                <a:lnTo>
                  <a:pt x="3594848" y="224118"/>
                </a:lnTo>
                <a:lnTo>
                  <a:pt x="3094225" y="201986"/>
                </a:lnTo>
                <a:cubicBezTo>
                  <a:pt x="3093571" y="148198"/>
                  <a:pt x="3092918" y="94410"/>
                  <a:pt x="3092264" y="40622"/>
                </a:cubicBezTo>
                <a:lnTo>
                  <a:pt x="726142" y="0"/>
                </a:lnTo>
                <a:lnTo>
                  <a:pt x="695046" y="1910322"/>
                </a:lnTo>
                <a:lnTo>
                  <a:pt x="0" y="1922790"/>
                </a:lnTo>
                <a:cubicBezTo>
                  <a:pt x="2988" y="2484578"/>
                  <a:pt x="5977" y="3086847"/>
                  <a:pt x="17930" y="3630706"/>
                </a:cubicBezTo>
                <a:close/>
              </a:path>
            </a:pathLst>
          </a:custGeom>
          <a:solidFill>
            <a:schemeClr val="accent6">
              <a:alpha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53F8226B-C90B-B06A-FC2D-B8D36A86E1F1}"/>
              </a:ext>
            </a:extLst>
          </p:cNvPr>
          <p:cNvSpPr/>
          <p:nvPr/>
        </p:nvSpPr>
        <p:spPr>
          <a:xfrm>
            <a:off x="5611906" y="2554941"/>
            <a:ext cx="2115670" cy="3576918"/>
          </a:xfrm>
          <a:custGeom>
            <a:avLst/>
            <a:gdLst>
              <a:gd name="connsiteX0" fmla="*/ 1425388 w 2115670"/>
              <a:gd name="connsiteY0" fmla="*/ 2420471 h 3576918"/>
              <a:gd name="connsiteX1" fmla="*/ 2115670 w 2115670"/>
              <a:gd name="connsiteY1" fmla="*/ 2429435 h 3576918"/>
              <a:gd name="connsiteX2" fmla="*/ 2106706 w 2115670"/>
              <a:gd name="connsiteY2" fmla="*/ 35859 h 3576918"/>
              <a:gd name="connsiteX3" fmla="*/ 1004047 w 2115670"/>
              <a:gd name="connsiteY3" fmla="*/ 0 h 3576918"/>
              <a:gd name="connsiteX4" fmla="*/ 1004047 w 2115670"/>
              <a:gd name="connsiteY4" fmla="*/ 143435 h 3576918"/>
              <a:gd name="connsiteX5" fmla="*/ 681318 w 2115670"/>
              <a:gd name="connsiteY5" fmla="*/ 143435 h 3576918"/>
              <a:gd name="connsiteX6" fmla="*/ 726141 w 2115670"/>
              <a:gd name="connsiteY6" fmla="*/ 3209365 h 3576918"/>
              <a:gd name="connsiteX7" fmla="*/ 0 w 2115670"/>
              <a:gd name="connsiteY7" fmla="*/ 3227294 h 3576918"/>
              <a:gd name="connsiteX8" fmla="*/ 0 w 2115670"/>
              <a:gd name="connsiteY8" fmla="*/ 3576918 h 3576918"/>
              <a:gd name="connsiteX9" fmla="*/ 1416423 w 2115670"/>
              <a:gd name="connsiteY9" fmla="*/ 3532094 h 3576918"/>
              <a:gd name="connsiteX10" fmla="*/ 1425388 w 2115670"/>
              <a:gd name="connsiteY10" fmla="*/ 2420471 h 3576918"/>
              <a:gd name="connsiteX0" fmla="*/ 1425388 w 2115670"/>
              <a:gd name="connsiteY0" fmla="*/ 2420471 h 3576918"/>
              <a:gd name="connsiteX1" fmla="*/ 2115670 w 2115670"/>
              <a:gd name="connsiteY1" fmla="*/ 2429435 h 3576918"/>
              <a:gd name="connsiteX2" fmla="*/ 2106706 w 2115670"/>
              <a:gd name="connsiteY2" fmla="*/ 35859 h 3576918"/>
              <a:gd name="connsiteX3" fmla="*/ 1004047 w 2115670"/>
              <a:gd name="connsiteY3" fmla="*/ 0 h 3576918"/>
              <a:gd name="connsiteX4" fmla="*/ 1004047 w 2115670"/>
              <a:gd name="connsiteY4" fmla="*/ 143435 h 3576918"/>
              <a:gd name="connsiteX5" fmla="*/ 681318 w 2115670"/>
              <a:gd name="connsiteY5" fmla="*/ 143435 h 3576918"/>
              <a:gd name="connsiteX6" fmla="*/ 729316 w 2115670"/>
              <a:gd name="connsiteY6" fmla="*/ 3241115 h 3576918"/>
              <a:gd name="connsiteX7" fmla="*/ 0 w 2115670"/>
              <a:gd name="connsiteY7" fmla="*/ 3227294 h 3576918"/>
              <a:gd name="connsiteX8" fmla="*/ 0 w 2115670"/>
              <a:gd name="connsiteY8" fmla="*/ 3576918 h 3576918"/>
              <a:gd name="connsiteX9" fmla="*/ 1416423 w 2115670"/>
              <a:gd name="connsiteY9" fmla="*/ 3532094 h 3576918"/>
              <a:gd name="connsiteX10" fmla="*/ 1425388 w 2115670"/>
              <a:gd name="connsiteY10" fmla="*/ 2420471 h 3576918"/>
              <a:gd name="connsiteX0" fmla="*/ 1425388 w 2115670"/>
              <a:gd name="connsiteY0" fmla="*/ 2420471 h 3576918"/>
              <a:gd name="connsiteX1" fmla="*/ 2115670 w 2115670"/>
              <a:gd name="connsiteY1" fmla="*/ 2429435 h 3576918"/>
              <a:gd name="connsiteX2" fmla="*/ 2106706 w 2115670"/>
              <a:gd name="connsiteY2" fmla="*/ 35859 h 3576918"/>
              <a:gd name="connsiteX3" fmla="*/ 1004047 w 2115670"/>
              <a:gd name="connsiteY3" fmla="*/ 0 h 3576918"/>
              <a:gd name="connsiteX4" fmla="*/ 1004047 w 2115670"/>
              <a:gd name="connsiteY4" fmla="*/ 143435 h 3576918"/>
              <a:gd name="connsiteX5" fmla="*/ 681318 w 2115670"/>
              <a:gd name="connsiteY5" fmla="*/ 143435 h 3576918"/>
              <a:gd name="connsiteX6" fmla="*/ 713441 w 2115670"/>
              <a:gd name="connsiteY6" fmla="*/ 3241115 h 3576918"/>
              <a:gd name="connsiteX7" fmla="*/ 0 w 2115670"/>
              <a:gd name="connsiteY7" fmla="*/ 3227294 h 3576918"/>
              <a:gd name="connsiteX8" fmla="*/ 0 w 2115670"/>
              <a:gd name="connsiteY8" fmla="*/ 3576918 h 3576918"/>
              <a:gd name="connsiteX9" fmla="*/ 1416423 w 2115670"/>
              <a:gd name="connsiteY9" fmla="*/ 3532094 h 3576918"/>
              <a:gd name="connsiteX10" fmla="*/ 1425388 w 2115670"/>
              <a:gd name="connsiteY10" fmla="*/ 2420471 h 3576918"/>
              <a:gd name="connsiteX0" fmla="*/ 1425388 w 2115670"/>
              <a:gd name="connsiteY0" fmla="*/ 2420471 h 3576918"/>
              <a:gd name="connsiteX1" fmla="*/ 2115670 w 2115670"/>
              <a:gd name="connsiteY1" fmla="*/ 2429435 h 3576918"/>
              <a:gd name="connsiteX2" fmla="*/ 2106706 w 2115670"/>
              <a:gd name="connsiteY2" fmla="*/ 35859 h 3576918"/>
              <a:gd name="connsiteX3" fmla="*/ 1004047 w 2115670"/>
              <a:gd name="connsiteY3" fmla="*/ 0 h 3576918"/>
              <a:gd name="connsiteX4" fmla="*/ 1004047 w 2115670"/>
              <a:gd name="connsiteY4" fmla="*/ 143435 h 3576918"/>
              <a:gd name="connsiteX5" fmla="*/ 681318 w 2115670"/>
              <a:gd name="connsiteY5" fmla="*/ 143435 h 3576918"/>
              <a:gd name="connsiteX6" fmla="*/ 713441 w 2115670"/>
              <a:gd name="connsiteY6" fmla="*/ 3241115 h 3576918"/>
              <a:gd name="connsiteX7" fmla="*/ 0 w 2115670"/>
              <a:gd name="connsiteY7" fmla="*/ 3227294 h 3576918"/>
              <a:gd name="connsiteX8" fmla="*/ 0 w 2115670"/>
              <a:gd name="connsiteY8" fmla="*/ 3576918 h 3576918"/>
              <a:gd name="connsiteX9" fmla="*/ 1429123 w 2115670"/>
              <a:gd name="connsiteY9" fmla="*/ 3573369 h 3576918"/>
              <a:gd name="connsiteX10" fmla="*/ 1425388 w 2115670"/>
              <a:gd name="connsiteY10" fmla="*/ 2420471 h 35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670" h="3576918">
                <a:moveTo>
                  <a:pt x="1425388" y="2420471"/>
                </a:moveTo>
                <a:lnTo>
                  <a:pt x="2115670" y="2429435"/>
                </a:lnTo>
                <a:lnTo>
                  <a:pt x="2106706" y="35859"/>
                </a:lnTo>
                <a:lnTo>
                  <a:pt x="1004047" y="0"/>
                </a:lnTo>
                <a:lnTo>
                  <a:pt x="1004047" y="143435"/>
                </a:lnTo>
                <a:lnTo>
                  <a:pt x="681318" y="143435"/>
                </a:lnTo>
                <a:lnTo>
                  <a:pt x="713441" y="3241115"/>
                </a:lnTo>
                <a:lnTo>
                  <a:pt x="0" y="3227294"/>
                </a:lnTo>
                <a:lnTo>
                  <a:pt x="0" y="3576918"/>
                </a:lnTo>
                <a:lnTo>
                  <a:pt x="1429123" y="3573369"/>
                </a:lnTo>
                <a:cubicBezTo>
                  <a:pt x="1432111" y="3202828"/>
                  <a:pt x="1422400" y="2791012"/>
                  <a:pt x="1425388" y="2420471"/>
                </a:cubicBezTo>
                <a:close/>
              </a:path>
            </a:pathLst>
          </a:custGeom>
          <a:solidFill>
            <a:schemeClr val="accent4">
              <a:alpha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EE7F2410-34A7-998F-4029-B5FE87ABC0D5}"/>
              </a:ext>
            </a:extLst>
          </p:cNvPr>
          <p:cNvSpPr/>
          <p:nvPr/>
        </p:nvSpPr>
        <p:spPr>
          <a:xfrm>
            <a:off x="7044897" y="2554941"/>
            <a:ext cx="1337103" cy="3585883"/>
          </a:xfrm>
          <a:custGeom>
            <a:avLst/>
            <a:gdLst>
              <a:gd name="connsiteX0" fmla="*/ 8965 w 1335741"/>
              <a:gd name="connsiteY0" fmla="*/ 3558988 h 3585883"/>
              <a:gd name="connsiteX1" fmla="*/ 1335741 w 1335741"/>
              <a:gd name="connsiteY1" fmla="*/ 3585883 h 3585883"/>
              <a:gd name="connsiteX2" fmla="*/ 1326776 w 1335741"/>
              <a:gd name="connsiteY2" fmla="*/ 0 h 3585883"/>
              <a:gd name="connsiteX3" fmla="*/ 663388 w 1335741"/>
              <a:gd name="connsiteY3" fmla="*/ 8965 h 3585883"/>
              <a:gd name="connsiteX4" fmla="*/ 681317 w 1335741"/>
              <a:gd name="connsiteY4" fmla="*/ 2402541 h 3585883"/>
              <a:gd name="connsiteX5" fmla="*/ 0 w 1335741"/>
              <a:gd name="connsiteY5" fmla="*/ 2420471 h 3585883"/>
              <a:gd name="connsiteX6" fmla="*/ 8965 w 1335741"/>
              <a:gd name="connsiteY6" fmla="*/ 3558988 h 3585883"/>
              <a:gd name="connsiteX0" fmla="*/ 8965 w 1335741"/>
              <a:gd name="connsiteY0" fmla="*/ 3558988 h 3585883"/>
              <a:gd name="connsiteX1" fmla="*/ 1335741 w 1335741"/>
              <a:gd name="connsiteY1" fmla="*/ 3585883 h 3585883"/>
              <a:gd name="connsiteX2" fmla="*/ 1326776 w 1335741"/>
              <a:gd name="connsiteY2" fmla="*/ 0 h 3585883"/>
              <a:gd name="connsiteX3" fmla="*/ 663388 w 1335741"/>
              <a:gd name="connsiteY3" fmla="*/ 8965 h 3585883"/>
              <a:gd name="connsiteX4" fmla="*/ 681317 w 1335741"/>
              <a:gd name="connsiteY4" fmla="*/ 2431116 h 3585883"/>
              <a:gd name="connsiteX5" fmla="*/ 0 w 1335741"/>
              <a:gd name="connsiteY5" fmla="*/ 2420471 h 3585883"/>
              <a:gd name="connsiteX6" fmla="*/ 8965 w 1335741"/>
              <a:gd name="connsiteY6" fmla="*/ 3558988 h 3585883"/>
              <a:gd name="connsiteX0" fmla="*/ 802 w 1337103"/>
              <a:gd name="connsiteY0" fmla="*/ 3568513 h 3585883"/>
              <a:gd name="connsiteX1" fmla="*/ 1337103 w 1337103"/>
              <a:gd name="connsiteY1" fmla="*/ 3585883 h 3585883"/>
              <a:gd name="connsiteX2" fmla="*/ 1328138 w 1337103"/>
              <a:gd name="connsiteY2" fmla="*/ 0 h 3585883"/>
              <a:gd name="connsiteX3" fmla="*/ 664750 w 1337103"/>
              <a:gd name="connsiteY3" fmla="*/ 8965 h 3585883"/>
              <a:gd name="connsiteX4" fmla="*/ 682679 w 1337103"/>
              <a:gd name="connsiteY4" fmla="*/ 2431116 h 3585883"/>
              <a:gd name="connsiteX5" fmla="*/ 1362 w 1337103"/>
              <a:gd name="connsiteY5" fmla="*/ 2420471 h 3585883"/>
              <a:gd name="connsiteX6" fmla="*/ 802 w 1337103"/>
              <a:gd name="connsiteY6" fmla="*/ 3568513 h 358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103" h="3585883">
                <a:moveTo>
                  <a:pt x="802" y="3568513"/>
                </a:moveTo>
                <a:lnTo>
                  <a:pt x="1337103" y="3585883"/>
                </a:lnTo>
                <a:cubicBezTo>
                  <a:pt x="1334115" y="2390589"/>
                  <a:pt x="1331126" y="1195294"/>
                  <a:pt x="1328138" y="0"/>
                </a:cubicBezTo>
                <a:lnTo>
                  <a:pt x="664750" y="8965"/>
                </a:lnTo>
                <a:lnTo>
                  <a:pt x="682679" y="2431116"/>
                </a:lnTo>
                <a:cubicBezTo>
                  <a:pt x="455573" y="2437093"/>
                  <a:pt x="228468" y="2414494"/>
                  <a:pt x="1362" y="2420471"/>
                </a:cubicBezTo>
                <a:cubicBezTo>
                  <a:pt x="4350" y="2799977"/>
                  <a:pt x="-2186" y="3189007"/>
                  <a:pt x="802" y="3568513"/>
                </a:cubicBezTo>
                <a:close/>
              </a:path>
            </a:pathLst>
          </a:custGeom>
          <a:solidFill>
            <a:schemeClr val="accent2">
              <a:alpha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739AACFB-9BDC-EA01-FCE8-BFC419246116}"/>
              </a:ext>
            </a:extLst>
          </p:cNvPr>
          <p:cNvSpPr/>
          <p:nvPr/>
        </p:nvSpPr>
        <p:spPr>
          <a:xfrm>
            <a:off x="8371186" y="2483224"/>
            <a:ext cx="3460377" cy="4150658"/>
          </a:xfrm>
          <a:custGeom>
            <a:avLst/>
            <a:gdLst>
              <a:gd name="connsiteX0" fmla="*/ 2761130 w 3460377"/>
              <a:gd name="connsiteY0" fmla="*/ 4132729 h 4150658"/>
              <a:gd name="connsiteX1" fmla="*/ 3460377 w 3460377"/>
              <a:gd name="connsiteY1" fmla="*/ 4150658 h 4150658"/>
              <a:gd name="connsiteX2" fmla="*/ 3433482 w 3460377"/>
              <a:gd name="connsiteY2" fmla="*/ 0 h 4150658"/>
              <a:gd name="connsiteX3" fmla="*/ 0 w 3460377"/>
              <a:gd name="connsiteY3" fmla="*/ 8964 h 4150658"/>
              <a:gd name="connsiteX4" fmla="*/ 8965 w 3460377"/>
              <a:gd name="connsiteY4" fmla="*/ 3720352 h 4150658"/>
              <a:gd name="connsiteX5" fmla="*/ 2761130 w 3460377"/>
              <a:gd name="connsiteY5" fmla="*/ 3666564 h 4150658"/>
              <a:gd name="connsiteX6" fmla="*/ 2761130 w 3460377"/>
              <a:gd name="connsiteY6" fmla="*/ 4132729 h 415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0377" h="4150658">
                <a:moveTo>
                  <a:pt x="2761130" y="4132729"/>
                </a:moveTo>
                <a:lnTo>
                  <a:pt x="3460377" y="4150658"/>
                </a:lnTo>
                <a:lnTo>
                  <a:pt x="3433482" y="0"/>
                </a:lnTo>
                <a:lnTo>
                  <a:pt x="0" y="8964"/>
                </a:lnTo>
                <a:cubicBezTo>
                  <a:pt x="2988" y="1246093"/>
                  <a:pt x="5977" y="2483223"/>
                  <a:pt x="8965" y="3720352"/>
                </a:cubicBezTo>
                <a:lnTo>
                  <a:pt x="2761130" y="3666564"/>
                </a:lnTo>
                <a:lnTo>
                  <a:pt x="2761130" y="4132729"/>
                </a:lnTo>
                <a:close/>
              </a:path>
            </a:pathLst>
          </a:custGeom>
          <a:solidFill>
            <a:srgbClr val="C47296">
              <a:alpha val="40000"/>
            </a:srgbClr>
          </a:solidFill>
          <a:ln>
            <a:solidFill>
              <a:srgbClr val="7030A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06EF22E8-0BBE-3928-1571-2E0191C9A176}"/>
              </a:ext>
            </a:extLst>
          </p:cNvPr>
          <p:cNvSpPr txBox="1"/>
          <p:nvPr/>
        </p:nvSpPr>
        <p:spPr>
          <a:xfrm>
            <a:off x="3502740" y="2076231"/>
            <a:ext cx="86448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FIND THE DELTAS FOR ALL ELIGIBLE TRIBES IN THE ALASKA REGION.</a:t>
            </a:r>
          </a:p>
        </p:txBody>
      </p:sp>
    </p:spTree>
    <p:extLst>
      <p:ext uri="{BB962C8B-B14F-4D97-AF65-F5344CB8AC3E}">
        <p14:creationId xmlns:p14="http://schemas.microsoft.com/office/powerpoint/2010/main" val="2522841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a:t>
            </a: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26158"/>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42" name="!!Straight Arrow Connector 44"/>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5"/>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4"/>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B68079-1A31-42BB-8B51-70E03643F987}"/>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2" name="TextBox 31">
            <a:extLst>
              <a:ext uri="{FF2B5EF4-FFF2-40B4-BE49-F238E27FC236}">
                <a16:creationId xmlns:a16="http://schemas.microsoft.com/office/drawing/2014/main" id="{2E16881D-B50D-4D42-925D-DA4D75828D2A}"/>
              </a:ext>
            </a:extLst>
          </p:cNvPr>
          <p:cNvSpPr txBox="1"/>
          <p:nvPr/>
        </p:nvSpPr>
        <p:spPr>
          <a:xfrm>
            <a:off x="2697311" y="4201815"/>
            <a:ext cx="7391378" cy="1200329"/>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FORMULA TRIBAL SHARES ARE BASED ON ELIGIBLE ROAD MILEAGE, POPULATION, AND BUREAU OF INDIAN AFFAIRS REGION SHARES.</a:t>
            </a:r>
          </a:p>
        </p:txBody>
      </p:sp>
      <p:sp>
        <p:nvSpPr>
          <p:cNvPr id="34" name="!!Safety">
            <a:extLst>
              <a:ext uri="{FF2B5EF4-FFF2-40B4-BE49-F238E27FC236}">
                <a16:creationId xmlns:a16="http://schemas.microsoft.com/office/drawing/2014/main" id="{0FD80D87-9ACE-468C-BA8A-7DA4356E3728}"/>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PP">
            <a:extLst>
              <a:ext uri="{FF2B5EF4-FFF2-40B4-BE49-F238E27FC236}">
                <a16:creationId xmlns:a16="http://schemas.microsoft.com/office/drawing/2014/main" id="{9AE7A54F-1713-410D-8AA9-DBCB0BC7E242}"/>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nning">
            <a:extLst>
              <a:ext uri="{FF2B5EF4-FFF2-40B4-BE49-F238E27FC236}">
                <a16:creationId xmlns:a16="http://schemas.microsoft.com/office/drawing/2014/main" id="{7445F12E-CEFB-472B-B9C6-BC19E05DB4FE}"/>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MO">
            <a:extLst>
              <a:ext uri="{FF2B5EF4-FFF2-40B4-BE49-F238E27FC236}">
                <a16:creationId xmlns:a16="http://schemas.microsoft.com/office/drawing/2014/main" id="{70FF587F-74FC-42AC-9529-9FFC42A381B9}"/>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49468E95-07F2-4A8F-B114-4A48F7794A92}"/>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9" name="TextBox 38">
            <a:extLst>
              <a:ext uri="{FF2B5EF4-FFF2-40B4-BE49-F238E27FC236}">
                <a16:creationId xmlns:a16="http://schemas.microsoft.com/office/drawing/2014/main" id="{A90C27E3-B3F7-42D0-86B7-1E52CE5DDBFF}"/>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40" name="TextBox 39">
            <a:extLst>
              <a:ext uri="{FF2B5EF4-FFF2-40B4-BE49-F238E27FC236}">
                <a16:creationId xmlns:a16="http://schemas.microsoft.com/office/drawing/2014/main" id="{47F01ECF-4641-4ED8-901D-DC31B5A5A3C2}"/>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41" name="TextBox 40">
            <a:extLst>
              <a:ext uri="{FF2B5EF4-FFF2-40B4-BE49-F238E27FC236}">
                <a16:creationId xmlns:a16="http://schemas.microsoft.com/office/drawing/2014/main" id="{F2E2F95E-684F-4E69-B0C2-A37890E4A23B}"/>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33" name="Rectangle 32"/>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07407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COMPARE THE DELTAS IN THE REGION TO THE SUPPLEMENTAL FUNDING DISTRIBUTED TO THE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(IN STEP 2)</a:t>
            </a:r>
          </a:p>
        </p:txBody>
      </p:sp>
      <p:sp>
        <p:nvSpPr>
          <p:cNvPr id="34" name="Rectangle 33"/>
          <p:cNvSpPr/>
          <p:nvPr/>
        </p:nvSpPr>
        <p:spPr>
          <a:xfrm>
            <a:off x="8654593" y="3294445"/>
            <a:ext cx="3149343"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12" name="Rectangle 11">
            <a:extLst>
              <a:ext uri="{FF2B5EF4-FFF2-40B4-BE49-F238E27FC236}">
                <a16:creationId xmlns:a16="http://schemas.microsoft.com/office/drawing/2014/main" id="{979A1A4E-72D5-6219-28EC-52F5EA02C15C}"/>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13" name="!!PURPLE">
            <a:extLst>
              <a:ext uri="{FF2B5EF4-FFF2-40B4-BE49-F238E27FC236}">
                <a16:creationId xmlns:a16="http://schemas.microsoft.com/office/drawing/2014/main" id="{C0075D80-22BD-53AF-18B6-CB4B591A0BF3}"/>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RANGE">
            <a:extLst>
              <a:ext uri="{FF2B5EF4-FFF2-40B4-BE49-F238E27FC236}">
                <a16:creationId xmlns:a16="http://schemas.microsoft.com/office/drawing/2014/main" id="{EE6D741E-A914-AA17-F952-0553302ECC2B}"/>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YELLOW">
            <a:extLst>
              <a:ext uri="{FF2B5EF4-FFF2-40B4-BE49-F238E27FC236}">
                <a16:creationId xmlns:a16="http://schemas.microsoft.com/office/drawing/2014/main" id="{61BD61C6-1959-C2CA-0B09-B2080F6F40E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GREEN">
            <a:extLst>
              <a:ext uri="{FF2B5EF4-FFF2-40B4-BE49-F238E27FC236}">
                <a16:creationId xmlns:a16="http://schemas.microsoft.com/office/drawing/2014/main" id="{15EB0474-C0C1-DAA5-4DD9-86401D55957E}"/>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BLUE">
            <a:extLst>
              <a:ext uri="{FF2B5EF4-FFF2-40B4-BE49-F238E27FC236}">
                <a16:creationId xmlns:a16="http://schemas.microsoft.com/office/drawing/2014/main" id="{972CF8FC-EE69-AFE7-E8AC-55205E7E4470}"/>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185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COMPARE THE DELTAS IN THE REGION TO THE SUPPLEMENTAL FUNDING DISTRIBUTED TO THE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(IN STEP 2)</a:t>
            </a:r>
          </a:p>
        </p:txBody>
      </p:sp>
      <p:sp>
        <p:nvSpPr>
          <p:cNvPr id="24" name="Rectangle 23"/>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2" name="Rectangle 1">
            <a:extLst>
              <a:ext uri="{FF2B5EF4-FFF2-40B4-BE49-F238E27FC236}">
                <a16:creationId xmlns:a16="http://schemas.microsoft.com/office/drawing/2014/main" id="{565EA7E0-9D88-417A-4DBB-B7AF3A4BD1B3}"/>
              </a:ext>
            </a:extLst>
          </p:cNvPr>
          <p:cNvSpPr/>
          <p:nvPr/>
        </p:nvSpPr>
        <p:spPr>
          <a:xfrm>
            <a:off x="6610350" y="2127250"/>
            <a:ext cx="640080" cy="347980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6CF096F-55CA-D43A-DE4D-F8BDC6218D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Rectangle 3">
            <a:extLst>
              <a:ext uri="{FF2B5EF4-FFF2-40B4-BE49-F238E27FC236}">
                <a16:creationId xmlns:a16="http://schemas.microsoft.com/office/drawing/2014/main" id="{9E5529E9-4145-205D-3770-79432E63BEF6}"/>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A8CEEE-7A80-2468-CE8D-7AE0A60F161B}"/>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34C211-07B5-D89A-1074-AD01C7201CAB}"/>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271207-3759-F821-9B4F-AB8A2C9DC7C8}"/>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50A0B9-031A-14E7-FE65-68306BC4F683}"/>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673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6776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SUPPLEMENTAL FUNDING EXCEEDS THE DELTAS, EACH TRIBE WITH A DELTA RECEIVES SUPPLEMENTAL FUNDING EQUAL TO THE DELTA AMOUNT.</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347980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430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6776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SUPPLEMENTAL FUNDING EXCEEDS THE DELTAS, EACH TRIBE WITH A DELTA RECEIVES SUPPLEMENTAL FUNDING EQUAL TO THE DELTA AMOUNT.</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130175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6610350" y="3438524"/>
            <a:ext cx="640080" cy="216608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05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6776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SUPPLEMENTAL FUNDING EXCEEDS THE DELTAS, EACH TRIBE WITH A DELTA RECEIVES SUPPLEMENTAL FUNDING EQUAL TO THE DELTA AMOUNT.</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130175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5087283" y="3442693"/>
            <a:ext cx="640080" cy="217524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5283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625141" y="2561962"/>
            <a:ext cx="3208142" cy="26776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SUPPLEMENTAL FUNDING EXCEEDS THE DELTAS, EACH TRIBE WITH A DELTA RECEIVES SUPPLEMENTAL FUNDING EQUAL TO THE DELTA AMOUNT.</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130175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5087283" y="3442694"/>
            <a:ext cx="640080" cy="97550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42AE3E-C88F-9F73-27F2-04D33923BE81}"/>
              </a:ext>
            </a:extLst>
          </p:cNvPr>
          <p:cNvSpPr/>
          <p:nvPr/>
        </p:nvSpPr>
        <p:spPr>
          <a:xfrm>
            <a:off x="5087283" y="4422214"/>
            <a:ext cx="640080" cy="4858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86AF5A-57EA-0C11-988F-261F139BD193}"/>
              </a:ext>
            </a:extLst>
          </p:cNvPr>
          <p:cNvSpPr/>
          <p:nvPr/>
        </p:nvSpPr>
        <p:spPr>
          <a:xfrm>
            <a:off x="5087283" y="5239618"/>
            <a:ext cx="640080" cy="37831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7AF71D-E440-F295-D156-D8D2155A320E}"/>
              </a:ext>
            </a:extLst>
          </p:cNvPr>
          <p:cNvSpPr/>
          <p:nvPr/>
        </p:nvSpPr>
        <p:spPr>
          <a:xfrm>
            <a:off x="5087283" y="4464598"/>
            <a:ext cx="640080" cy="16660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E9F673-8283-9EE4-B800-C665B8ADA49C}"/>
              </a:ext>
            </a:extLst>
          </p:cNvPr>
          <p:cNvSpPr/>
          <p:nvPr/>
        </p:nvSpPr>
        <p:spPr>
          <a:xfrm>
            <a:off x="5087283" y="4631531"/>
            <a:ext cx="640080" cy="61707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395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130175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5087283" y="3447321"/>
            <a:ext cx="640080" cy="97550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42AE3E-C88F-9F73-27F2-04D33923BE81}"/>
              </a:ext>
            </a:extLst>
          </p:cNvPr>
          <p:cNvSpPr/>
          <p:nvPr/>
        </p:nvSpPr>
        <p:spPr>
          <a:xfrm>
            <a:off x="5087283" y="4426841"/>
            <a:ext cx="640080" cy="4858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86AF5A-57EA-0C11-988F-261F139BD193}"/>
              </a:ext>
            </a:extLst>
          </p:cNvPr>
          <p:cNvSpPr/>
          <p:nvPr/>
        </p:nvSpPr>
        <p:spPr>
          <a:xfrm>
            <a:off x="5087283" y="5244245"/>
            <a:ext cx="640080" cy="37831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7AF71D-E440-F295-D156-D8D2155A320E}"/>
              </a:ext>
            </a:extLst>
          </p:cNvPr>
          <p:cNvSpPr/>
          <p:nvPr/>
        </p:nvSpPr>
        <p:spPr>
          <a:xfrm>
            <a:off x="5087283" y="4469225"/>
            <a:ext cx="640080" cy="16660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E9F673-8283-9EE4-B800-C665B8ADA49C}"/>
              </a:ext>
            </a:extLst>
          </p:cNvPr>
          <p:cNvSpPr/>
          <p:nvPr/>
        </p:nvSpPr>
        <p:spPr>
          <a:xfrm>
            <a:off x="5087283" y="4636158"/>
            <a:ext cx="640080" cy="61707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7F716B-35BB-9038-ED9F-BC93D454FB2B}"/>
              </a:ext>
            </a:extLst>
          </p:cNvPr>
          <p:cNvSpPr/>
          <p:nvPr/>
        </p:nvSpPr>
        <p:spPr>
          <a:xfrm>
            <a:off x="5967829" y="212725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EE96D0-C063-8520-8FA0-12E11715AB81}"/>
              </a:ext>
            </a:extLst>
          </p:cNvPr>
          <p:cNvSpPr/>
          <p:nvPr/>
        </p:nvSpPr>
        <p:spPr>
          <a:xfrm>
            <a:off x="5967829" y="237420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098781-E145-95BE-1F3D-AA5DBB072774}"/>
              </a:ext>
            </a:extLst>
          </p:cNvPr>
          <p:cNvSpPr/>
          <p:nvPr/>
        </p:nvSpPr>
        <p:spPr>
          <a:xfrm>
            <a:off x="5967829" y="266883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2BDF63-2771-F38E-5D93-EEF722211DFD}"/>
              </a:ext>
            </a:extLst>
          </p:cNvPr>
          <p:cNvSpPr/>
          <p:nvPr/>
        </p:nvSpPr>
        <p:spPr>
          <a:xfrm>
            <a:off x="5967829" y="281753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03323A-0F22-50A3-F059-D46219BE3286}"/>
              </a:ext>
            </a:extLst>
          </p:cNvPr>
          <p:cNvSpPr/>
          <p:nvPr/>
        </p:nvSpPr>
        <p:spPr>
          <a:xfrm>
            <a:off x="5967829" y="316468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23E7D3-1ABB-AE49-B0C9-4B1BBED5DEE1}"/>
              </a:ext>
            </a:extLst>
          </p:cNvPr>
          <p:cNvSpPr txBox="1"/>
          <p:nvPr/>
        </p:nvSpPr>
        <p:spPr>
          <a:xfrm>
            <a:off x="8534461" y="2231411"/>
            <a:ext cx="3208142" cy="39087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REMAINING SUPPLEMENTAL FUNDING IS DISTRIBUTED TO EVERY TRIBE IN THE REGION IN PROPORTION TO THE TOTAL FUNDING ALLOCATED TO EACH TRIBE AT THIS POINT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kumimoji="0" lang="en-US" sz="28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p>
        </p:txBody>
      </p:sp>
    </p:spTree>
    <p:extLst>
      <p:ext uri="{BB962C8B-B14F-4D97-AF65-F5344CB8AC3E}">
        <p14:creationId xmlns:p14="http://schemas.microsoft.com/office/powerpoint/2010/main" val="14048102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5087283" y="3442694"/>
            <a:ext cx="640080" cy="97550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42AE3E-C88F-9F73-27F2-04D33923BE81}"/>
              </a:ext>
            </a:extLst>
          </p:cNvPr>
          <p:cNvSpPr/>
          <p:nvPr/>
        </p:nvSpPr>
        <p:spPr>
          <a:xfrm>
            <a:off x="5087283" y="4422214"/>
            <a:ext cx="640080" cy="4858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86AF5A-57EA-0C11-988F-261F139BD193}"/>
              </a:ext>
            </a:extLst>
          </p:cNvPr>
          <p:cNvSpPr/>
          <p:nvPr/>
        </p:nvSpPr>
        <p:spPr>
          <a:xfrm>
            <a:off x="5087283" y="5239618"/>
            <a:ext cx="640080" cy="37831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7AF71D-E440-F295-D156-D8D2155A320E}"/>
              </a:ext>
            </a:extLst>
          </p:cNvPr>
          <p:cNvSpPr/>
          <p:nvPr/>
        </p:nvSpPr>
        <p:spPr>
          <a:xfrm>
            <a:off x="5087283" y="4464598"/>
            <a:ext cx="640080" cy="16660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E9F673-8283-9EE4-B800-C665B8ADA49C}"/>
              </a:ext>
            </a:extLst>
          </p:cNvPr>
          <p:cNvSpPr/>
          <p:nvPr/>
        </p:nvSpPr>
        <p:spPr>
          <a:xfrm>
            <a:off x="5087283" y="4631531"/>
            <a:ext cx="640080" cy="61707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7F716B-35BB-9038-ED9F-BC93D454FB2B}"/>
              </a:ext>
            </a:extLst>
          </p:cNvPr>
          <p:cNvSpPr/>
          <p:nvPr/>
        </p:nvSpPr>
        <p:spPr>
          <a:xfrm>
            <a:off x="5967829" y="2127250"/>
            <a:ext cx="640080" cy="246958"/>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EE96D0-C063-8520-8FA0-12E11715AB81}"/>
              </a:ext>
            </a:extLst>
          </p:cNvPr>
          <p:cNvSpPr/>
          <p:nvPr/>
        </p:nvSpPr>
        <p:spPr>
          <a:xfrm>
            <a:off x="5967829" y="237420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098781-E145-95BE-1F3D-AA5DBB072774}"/>
              </a:ext>
            </a:extLst>
          </p:cNvPr>
          <p:cNvSpPr/>
          <p:nvPr/>
        </p:nvSpPr>
        <p:spPr>
          <a:xfrm>
            <a:off x="5967829" y="266883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2BDF63-2771-F38E-5D93-EEF722211DFD}"/>
              </a:ext>
            </a:extLst>
          </p:cNvPr>
          <p:cNvSpPr/>
          <p:nvPr/>
        </p:nvSpPr>
        <p:spPr>
          <a:xfrm>
            <a:off x="5967829" y="281753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03323A-0F22-50A3-F059-D46219BE3286}"/>
              </a:ext>
            </a:extLst>
          </p:cNvPr>
          <p:cNvSpPr/>
          <p:nvPr/>
        </p:nvSpPr>
        <p:spPr>
          <a:xfrm>
            <a:off x="5967829" y="316468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23E7D3-1ABB-AE49-B0C9-4B1BBED5DEE1}"/>
              </a:ext>
            </a:extLst>
          </p:cNvPr>
          <p:cNvSpPr txBox="1"/>
          <p:nvPr/>
        </p:nvSpPr>
        <p:spPr>
          <a:xfrm>
            <a:off x="8534461" y="2231411"/>
            <a:ext cx="3208142" cy="39087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REMAINING SUPPLEMENTAL FUNDING IS DISTRIBUTED TO EVERY TRIBE IN THE REGION IN PROPORTION TO THE TOTAL FUNDING ALLOCATED TO EACH TRIBE AT THIS POINT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kumimoji="0" lang="en-US" sz="28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p>
        </p:txBody>
      </p:sp>
      <p:sp>
        <p:nvSpPr>
          <p:cNvPr id="16" name="Rectangle 15">
            <a:extLst>
              <a:ext uri="{FF2B5EF4-FFF2-40B4-BE49-F238E27FC236}">
                <a16:creationId xmlns:a16="http://schemas.microsoft.com/office/drawing/2014/main" id="{F6DB2E92-6ED3-DD17-3EBA-75024D0AF828}"/>
              </a:ext>
            </a:extLst>
          </p:cNvPr>
          <p:cNvSpPr/>
          <p:nvPr/>
        </p:nvSpPr>
        <p:spPr>
          <a:xfrm>
            <a:off x="6609844" y="2371215"/>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1CF4BB-37D1-D589-88B6-9843FFC1EE55}"/>
              </a:ext>
            </a:extLst>
          </p:cNvPr>
          <p:cNvSpPr/>
          <p:nvPr/>
        </p:nvSpPr>
        <p:spPr>
          <a:xfrm>
            <a:off x="6610829" y="2661959"/>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A21CCF-5C53-96D0-EA98-8F46C4821332}"/>
              </a:ext>
            </a:extLst>
          </p:cNvPr>
          <p:cNvSpPr/>
          <p:nvPr/>
        </p:nvSpPr>
        <p:spPr>
          <a:xfrm>
            <a:off x="6609605" y="2813316"/>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2D6DD-D8A4-3EFB-3A06-57C8EF965F9D}"/>
              </a:ext>
            </a:extLst>
          </p:cNvPr>
          <p:cNvSpPr/>
          <p:nvPr/>
        </p:nvSpPr>
        <p:spPr>
          <a:xfrm>
            <a:off x="6607417" y="3164680"/>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433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2" name="Rectangle 1">
            <a:extLst>
              <a:ext uri="{FF2B5EF4-FFF2-40B4-BE49-F238E27FC236}">
                <a16:creationId xmlns:a16="http://schemas.microsoft.com/office/drawing/2014/main" id="{FAE391C9-5DF5-2213-F1A3-BE1358C27B62}"/>
              </a:ext>
            </a:extLst>
          </p:cNvPr>
          <p:cNvSpPr/>
          <p:nvPr/>
        </p:nvSpPr>
        <p:spPr>
          <a:xfrm>
            <a:off x="5326319" y="5554049"/>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3" name="Rectangle 2">
            <a:extLst>
              <a:ext uri="{FF2B5EF4-FFF2-40B4-BE49-F238E27FC236}">
                <a16:creationId xmlns:a16="http://schemas.microsoft.com/office/drawing/2014/main" id="{F511231E-0283-942F-1055-12BE5D93AD9E}"/>
              </a:ext>
            </a:extLst>
          </p:cNvPr>
          <p:cNvSpPr/>
          <p:nvPr/>
        </p:nvSpPr>
        <p:spPr>
          <a:xfrm>
            <a:off x="6610350" y="2127250"/>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757A5B-AE62-C52A-8562-EC877DAE090D}"/>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5" name="Rectangle 4">
            <a:extLst>
              <a:ext uri="{FF2B5EF4-FFF2-40B4-BE49-F238E27FC236}">
                <a16:creationId xmlns:a16="http://schemas.microsoft.com/office/drawing/2014/main" id="{62BCB462-B7BB-A9AF-A9A1-EF50BCD430BA}"/>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D9981-B0CD-51A1-8474-B43EEC4A9E94}"/>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FA669E-BB44-31DA-D1A4-DA769F2943C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7BD3F-EE29-5D9E-A918-B4F9F6AA9B05}"/>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BF89CF-C4B8-B534-C518-50C7222F3DFB}"/>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8DF756-5408-12B4-39D3-A7CDF7021506}"/>
              </a:ext>
            </a:extLst>
          </p:cNvPr>
          <p:cNvSpPr/>
          <p:nvPr/>
        </p:nvSpPr>
        <p:spPr>
          <a:xfrm>
            <a:off x="5087283" y="3442694"/>
            <a:ext cx="640080" cy="97550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42AE3E-C88F-9F73-27F2-04D33923BE81}"/>
              </a:ext>
            </a:extLst>
          </p:cNvPr>
          <p:cNvSpPr/>
          <p:nvPr/>
        </p:nvSpPr>
        <p:spPr>
          <a:xfrm>
            <a:off x="5087283" y="4422214"/>
            <a:ext cx="640080" cy="4858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86AF5A-57EA-0C11-988F-261F139BD193}"/>
              </a:ext>
            </a:extLst>
          </p:cNvPr>
          <p:cNvSpPr/>
          <p:nvPr/>
        </p:nvSpPr>
        <p:spPr>
          <a:xfrm>
            <a:off x="5087283" y="5239618"/>
            <a:ext cx="640080" cy="37831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7AF71D-E440-F295-D156-D8D2155A320E}"/>
              </a:ext>
            </a:extLst>
          </p:cNvPr>
          <p:cNvSpPr/>
          <p:nvPr/>
        </p:nvSpPr>
        <p:spPr>
          <a:xfrm>
            <a:off x="5087283" y="4464598"/>
            <a:ext cx="640080" cy="166602"/>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E9F673-8283-9EE4-B800-C665B8ADA49C}"/>
              </a:ext>
            </a:extLst>
          </p:cNvPr>
          <p:cNvSpPr/>
          <p:nvPr/>
        </p:nvSpPr>
        <p:spPr>
          <a:xfrm>
            <a:off x="5087283" y="4631531"/>
            <a:ext cx="640080" cy="61707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7F716B-35BB-9038-ED9F-BC93D454FB2B}"/>
              </a:ext>
            </a:extLst>
          </p:cNvPr>
          <p:cNvSpPr/>
          <p:nvPr/>
        </p:nvSpPr>
        <p:spPr>
          <a:xfrm>
            <a:off x="5967829" y="2127250"/>
            <a:ext cx="640080" cy="246958"/>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EE96D0-C063-8520-8FA0-12E11715AB81}"/>
              </a:ext>
            </a:extLst>
          </p:cNvPr>
          <p:cNvSpPr/>
          <p:nvPr/>
        </p:nvSpPr>
        <p:spPr>
          <a:xfrm>
            <a:off x="5967829" y="237420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098781-E145-95BE-1F3D-AA5DBB072774}"/>
              </a:ext>
            </a:extLst>
          </p:cNvPr>
          <p:cNvSpPr/>
          <p:nvPr/>
        </p:nvSpPr>
        <p:spPr>
          <a:xfrm>
            <a:off x="5967829" y="266883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2BDF63-2771-F38E-5D93-EEF722211DFD}"/>
              </a:ext>
            </a:extLst>
          </p:cNvPr>
          <p:cNvSpPr/>
          <p:nvPr/>
        </p:nvSpPr>
        <p:spPr>
          <a:xfrm>
            <a:off x="5967829" y="281753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03323A-0F22-50A3-F059-D46219BE3286}"/>
              </a:ext>
            </a:extLst>
          </p:cNvPr>
          <p:cNvSpPr/>
          <p:nvPr/>
        </p:nvSpPr>
        <p:spPr>
          <a:xfrm>
            <a:off x="5967829" y="316468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23E7D3-1ABB-AE49-B0C9-4B1BBED5DEE1}"/>
              </a:ext>
            </a:extLst>
          </p:cNvPr>
          <p:cNvSpPr txBox="1"/>
          <p:nvPr/>
        </p:nvSpPr>
        <p:spPr>
          <a:xfrm>
            <a:off x="8534461" y="2231411"/>
            <a:ext cx="3208142" cy="39087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REMAINING SUPPLEMENTAL FUNDING IS DISTRIBUTED TO EVERY TRIBE IN THE REGION IN PROPORTION TO THE TOTAL FUNDING ALLOCATED TO EACH TRIBE AT THIS POINT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kumimoji="0" lang="en-US" sz="28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p>
        </p:txBody>
      </p:sp>
      <p:sp>
        <p:nvSpPr>
          <p:cNvPr id="16" name="Rectangle 15">
            <a:extLst>
              <a:ext uri="{FF2B5EF4-FFF2-40B4-BE49-F238E27FC236}">
                <a16:creationId xmlns:a16="http://schemas.microsoft.com/office/drawing/2014/main" id="{F6DB2E92-6ED3-DD17-3EBA-75024D0AF828}"/>
              </a:ext>
            </a:extLst>
          </p:cNvPr>
          <p:cNvSpPr/>
          <p:nvPr/>
        </p:nvSpPr>
        <p:spPr>
          <a:xfrm>
            <a:off x="6609844" y="2371215"/>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1CF4BB-37D1-D589-88B6-9843FFC1EE55}"/>
              </a:ext>
            </a:extLst>
          </p:cNvPr>
          <p:cNvSpPr/>
          <p:nvPr/>
        </p:nvSpPr>
        <p:spPr>
          <a:xfrm>
            <a:off x="6610829" y="2661959"/>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A21CCF-5C53-96D0-EA98-8F46C4821332}"/>
              </a:ext>
            </a:extLst>
          </p:cNvPr>
          <p:cNvSpPr/>
          <p:nvPr/>
        </p:nvSpPr>
        <p:spPr>
          <a:xfrm>
            <a:off x="6609605" y="2813316"/>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2D6DD-D8A4-3EFB-3A06-57C8EF965F9D}"/>
              </a:ext>
            </a:extLst>
          </p:cNvPr>
          <p:cNvSpPr/>
          <p:nvPr/>
        </p:nvSpPr>
        <p:spPr>
          <a:xfrm>
            <a:off x="6607417" y="3164680"/>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8917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849663" y="3237799"/>
            <a:ext cx="320814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COMBINED RESULT IS THE TOTAL SUPPLEMENTAL FUNDING FOR EACH TRIBE.</a:t>
            </a:r>
          </a:p>
        </p:txBody>
      </p:sp>
      <p:sp>
        <p:nvSpPr>
          <p:cNvPr id="4" name="Rectangle 3">
            <a:extLst>
              <a:ext uri="{FF2B5EF4-FFF2-40B4-BE49-F238E27FC236}">
                <a16:creationId xmlns:a16="http://schemas.microsoft.com/office/drawing/2014/main" id="{33DCC45B-2700-9D38-42D4-F1A88C12873C}"/>
              </a:ext>
            </a:extLst>
          </p:cNvPr>
          <p:cNvSpPr/>
          <p:nvPr/>
        </p:nvSpPr>
        <p:spPr>
          <a:xfrm>
            <a:off x="7374370" y="4813121"/>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6777BD-E789-35A3-1109-62A546455705}"/>
              </a:ext>
            </a:extLst>
          </p:cNvPr>
          <p:cNvSpPr/>
          <p:nvPr/>
        </p:nvSpPr>
        <p:spPr>
          <a:xfrm>
            <a:off x="6143434" y="5786900"/>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964453-017E-54B2-4F7B-15B502B379CE}"/>
              </a:ext>
            </a:extLst>
          </p:cNvPr>
          <p:cNvSpPr/>
          <p:nvPr/>
        </p:nvSpPr>
        <p:spPr>
          <a:xfrm>
            <a:off x="4912498" y="5651766"/>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F902AB-CFD1-B747-DE43-97D1D0D4DB6E}"/>
              </a:ext>
            </a:extLst>
          </p:cNvPr>
          <p:cNvSpPr/>
          <p:nvPr/>
        </p:nvSpPr>
        <p:spPr>
          <a:xfrm>
            <a:off x="3678278" y="5183269"/>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2E317C-CD8E-0DE6-751D-544B7A73011C}"/>
              </a:ext>
            </a:extLst>
          </p:cNvPr>
          <p:cNvSpPr/>
          <p:nvPr/>
        </p:nvSpPr>
        <p:spPr>
          <a:xfrm>
            <a:off x="2444058" y="5439715"/>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489ED9-C613-C762-80A9-AD2328AA7D35}"/>
              </a:ext>
            </a:extLst>
          </p:cNvPr>
          <p:cNvSpPr/>
          <p:nvPr/>
        </p:nvSpPr>
        <p:spPr>
          <a:xfrm>
            <a:off x="7374370" y="4562573"/>
            <a:ext cx="640080" cy="246958"/>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F3508D-5426-C0B4-BAAB-1A15387D6835}"/>
              </a:ext>
            </a:extLst>
          </p:cNvPr>
          <p:cNvSpPr/>
          <p:nvPr/>
        </p:nvSpPr>
        <p:spPr>
          <a:xfrm>
            <a:off x="6143434" y="5492346"/>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083FAB-7BEE-1694-95AE-CFE75BFAF00D}"/>
              </a:ext>
            </a:extLst>
          </p:cNvPr>
          <p:cNvSpPr/>
          <p:nvPr/>
        </p:nvSpPr>
        <p:spPr>
          <a:xfrm>
            <a:off x="4912498" y="5527080"/>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82CB51-48AE-3DA7-7E00-C8C6DE50EE03}"/>
              </a:ext>
            </a:extLst>
          </p:cNvPr>
          <p:cNvSpPr/>
          <p:nvPr/>
        </p:nvSpPr>
        <p:spPr>
          <a:xfrm>
            <a:off x="3678370" y="4832820"/>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921597-1DF5-6DAB-3218-BF24E551E780}"/>
              </a:ext>
            </a:extLst>
          </p:cNvPr>
          <p:cNvSpPr/>
          <p:nvPr/>
        </p:nvSpPr>
        <p:spPr>
          <a:xfrm>
            <a:off x="2444249" y="5174004"/>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127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8" name="Pie 1"/>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0" name="Pie 2"/>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Pie 3"/>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a:t>
            </a: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2944154" y="618427"/>
            <a:ext cx="630301"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7" name="TextBox 6"/>
          <p:cNvSpPr txBox="1"/>
          <p:nvPr/>
        </p:nvSpPr>
        <p:spPr>
          <a:xfrm>
            <a:off x="5314950" y="5400675"/>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TextBox 32"/>
          <p:cNvSpPr txBox="1"/>
          <p:nvPr/>
        </p:nvSpPr>
        <p:spPr>
          <a:xfrm>
            <a:off x="9675485" y="842471"/>
            <a:ext cx="595035"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4" name="TextBox 33"/>
          <p:cNvSpPr txBox="1"/>
          <p:nvPr/>
        </p:nvSpPr>
        <p:spPr>
          <a:xfrm>
            <a:off x="9138673" y="1773039"/>
            <a:ext cx="1668662"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7" name="TextBox 36"/>
          <p:cNvSpPr txBox="1"/>
          <p:nvPr/>
        </p:nvSpPr>
        <p:spPr>
          <a:xfrm>
            <a:off x="6216899" y="3019232"/>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7" name="!!Straight Arrow Connector 44"/>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45"/>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44"/>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BF4C05-FDC4-43F0-9E3C-E189DB35902A}"/>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5" name="!!Safety">
            <a:extLst>
              <a:ext uri="{FF2B5EF4-FFF2-40B4-BE49-F238E27FC236}">
                <a16:creationId xmlns:a16="http://schemas.microsoft.com/office/drawing/2014/main" id="{97B8DA64-CD10-4B16-AC87-EFC3793E0192}"/>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PP">
            <a:extLst>
              <a:ext uri="{FF2B5EF4-FFF2-40B4-BE49-F238E27FC236}">
                <a16:creationId xmlns:a16="http://schemas.microsoft.com/office/drawing/2014/main" id="{886B156D-F450-48DE-8CC2-F0BF54D41286}"/>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nning">
            <a:extLst>
              <a:ext uri="{FF2B5EF4-FFF2-40B4-BE49-F238E27FC236}">
                <a16:creationId xmlns:a16="http://schemas.microsoft.com/office/drawing/2014/main" id="{8BC21320-E770-4271-9A0B-47CF9983ED69}"/>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MO">
            <a:extLst>
              <a:ext uri="{FF2B5EF4-FFF2-40B4-BE49-F238E27FC236}">
                <a16:creationId xmlns:a16="http://schemas.microsoft.com/office/drawing/2014/main" id="{F1A766B6-51C3-4BFF-959B-FF11D86CBA8A}"/>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D5E46C69-D4E3-45D0-8FC9-42A1EEDF6184}"/>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44" name="TextBox 43">
            <a:extLst>
              <a:ext uri="{FF2B5EF4-FFF2-40B4-BE49-F238E27FC236}">
                <a16:creationId xmlns:a16="http://schemas.microsoft.com/office/drawing/2014/main" id="{22A5C535-E964-4AE8-8B22-5F14DC4905DE}"/>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53" name="TextBox 52">
            <a:extLst>
              <a:ext uri="{FF2B5EF4-FFF2-40B4-BE49-F238E27FC236}">
                <a16:creationId xmlns:a16="http://schemas.microsoft.com/office/drawing/2014/main" id="{51A14B68-E142-42BA-9664-FC08A886C355}"/>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54" name="TextBox 53">
            <a:extLst>
              <a:ext uri="{FF2B5EF4-FFF2-40B4-BE49-F238E27FC236}">
                <a16:creationId xmlns:a16="http://schemas.microsoft.com/office/drawing/2014/main" id="{5064D574-8754-44C0-8AD3-336C70C1D852}"/>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31" name="Rectangle 30"/>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7636226"/>
      </p:ext>
    </p:extLst>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510561" y="961569"/>
            <a:ext cx="3376052" cy="120032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DISTRIBUTION TO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TRIBES WITHIN A REGION</a:t>
            </a:r>
          </a:p>
        </p:txBody>
      </p:sp>
      <p:sp>
        <p:nvSpPr>
          <p:cNvPr id="54" name="TextBox 53"/>
          <p:cNvSpPr txBox="1"/>
          <p:nvPr/>
        </p:nvSpPr>
        <p:spPr>
          <a:xfrm>
            <a:off x="8849663" y="3237799"/>
            <a:ext cx="320814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COMBINED RESULT IS THE TOTAL SUPPLEMENTAL FUNDING FOR EACH TRIBE.</a:t>
            </a:r>
          </a:p>
        </p:txBody>
      </p:sp>
      <p:sp>
        <p:nvSpPr>
          <p:cNvPr id="4" name="Rectangle 3">
            <a:extLst>
              <a:ext uri="{FF2B5EF4-FFF2-40B4-BE49-F238E27FC236}">
                <a16:creationId xmlns:a16="http://schemas.microsoft.com/office/drawing/2014/main" id="{33DCC45B-2700-9D38-42D4-F1A88C12873C}"/>
              </a:ext>
            </a:extLst>
          </p:cNvPr>
          <p:cNvSpPr/>
          <p:nvPr/>
        </p:nvSpPr>
        <p:spPr>
          <a:xfrm>
            <a:off x="7374370" y="4813121"/>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6777BD-E789-35A3-1109-62A546455705}"/>
              </a:ext>
            </a:extLst>
          </p:cNvPr>
          <p:cNvSpPr/>
          <p:nvPr/>
        </p:nvSpPr>
        <p:spPr>
          <a:xfrm>
            <a:off x="6143434" y="5786900"/>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964453-017E-54B2-4F7B-15B502B379CE}"/>
              </a:ext>
            </a:extLst>
          </p:cNvPr>
          <p:cNvSpPr/>
          <p:nvPr/>
        </p:nvSpPr>
        <p:spPr>
          <a:xfrm>
            <a:off x="4912498" y="5651766"/>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F902AB-CFD1-B747-DE43-97D1D0D4DB6E}"/>
              </a:ext>
            </a:extLst>
          </p:cNvPr>
          <p:cNvSpPr/>
          <p:nvPr/>
        </p:nvSpPr>
        <p:spPr>
          <a:xfrm>
            <a:off x="3678278" y="5183269"/>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2E317C-CD8E-0DE6-751D-544B7A73011C}"/>
              </a:ext>
            </a:extLst>
          </p:cNvPr>
          <p:cNvSpPr/>
          <p:nvPr/>
        </p:nvSpPr>
        <p:spPr>
          <a:xfrm>
            <a:off x="2444058" y="5439715"/>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489ED9-C613-C762-80A9-AD2328AA7D35}"/>
              </a:ext>
            </a:extLst>
          </p:cNvPr>
          <p:cNvSpPr/>
          <p:nvPr/>
        </p:nvSpPr>
        <p:spPr>
          <a:xfrm>
            <a:off x="7374370" y="4562573"/>
            <a:ext cx="640080" cy="246958"/>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F3508D-5426-C0B4-BAAB-1A15387D6835}"/>
              </a:ext>
            </a:extLst>
          </p:cNvPr>
          <p:cNvSpPr/>
          <p:nvPr/>
        </p:nvSpPr>
        <p:spPr>
          <a:xfrm>
            <a:off x="6143434" y="5492346"/>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083FAB-7BEE-1694-95AE-CFE75BFAF00D}"/>
              </a:ext>
            </a:extLst>
          </p:cNvPr>
          <p:cNvSpPr/>
          <p:nvPr/>
        </p:nvSpPr>
        <p:spPr>
          <a:xfrm>
            <a:off x="4912498" y="5527080"/>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82CB51-48AE-3DA7-7E00-C8C6DE50EE03}"/>
              </a:ext>
            </a:extLst>
          </p:cNvPr>
          <p:cNvSpPr/>
          <p:nvPr/>
        </p:nvSpPr>
        <p:spPr>
          <a:xfrm>
            <a:off x="3678370" y="4832820"/>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921597-1DF5-6DAB-3218-BF24E551E780}"/>
              </a:ext>
            </a:extLst>
          </p:cNvPr>
          <p:cNvSpPr/>
          <p:nvPr/>
        </p:nvSpPr>
        <p:spPr>
          <a:xfrm>
            <a:off x="2444249" y="5174004"/>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059761-919D-B862-D0FA-8EA5E2A1D490}"/>
              </a:ext>
            </a:extLst>
          </p:cNvPr>
          <p:cNvSpPr/>
          <p:nvPr/>
        </p:nvSpPr>
        <p:spPr>
          <a:xfrm>
            <a:off x="2444058" y="5174004"/>
            <a:ext cx="640080" cy="634480"/>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446D45-B00D-2571-DC77-93CC18E46157}"/>
              </a:ext>
            </a:extLst>
          </p:cNvPr>
          <p:cNvSpPr/>
          <p:nvPr/>
        </p:nvSpPr>
        <p:spPr>
          <a:xfrm>
            <a:off x="3678278" y="4837919"/>
            <a:ext cx="640080" cy="962422"/>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142678-86B3-DF23-9E24-E920300E5EA4}"/>
              </a:ext>
            </a:extLst>
          </p:cNvPr>
          <p:cNvSpPr/>
          <p:nvPr/>
        </p:nvSpPr>
        <p:spPr>
          <a:xfrm>
            <a:off x="4912498" y="5517815"/>
            <a:ext cx="640080" cy="290669"/>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CC3EA1-6239-1F52-C85D-E6796E15DF6C}"/>
              </a:ext>
            </a:extLst>
          </p:cNvPr>
          <p:cNvSpPr/>
          <p:nvPr/>
        </p:nvSpPr>
        <p:spPr>
          <a:xfrm>
            <a:off x="6146718" y="5492346"/>
            <a:ext cx="640080" cy="331130"/>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5E3483-D614-3610-1876-F769980D5D64}"/>
              </a:ext>
            </a:extLst>
          </p:cNvPr>
          <p:cNvSpPr/>
          <p:nvPr/>
        </p:nvSpPr>
        <p:spPr>
          <a:xfrm>
            <a:off x="7374370" y="4562572"/>
            <a:ext cx="640080" cy="1245911"/>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273745"/>
      </p:ext>
    </p:extLst>
  </p:cSld>
  <p:clrMapOvr>
    <a:masterClrMapping/>
  </p:clrMapOvr>
  <mc:AlternateContent xmlns:mc="http://schemas.openxmlformats.org/markup-compatibility/2006">
    <mc:Choice xmlns:p14="http://schemas.microsoft.com/office/powerpoint/2010/main" Requires="p14">
      <p:transition spd="slow" p14:dur="4000">
        <p:fade/>
      </p:transition>
    </mc:Choice>
    <mc:Fallback>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8" name="Rectangle: Rounded Corners 7">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19460788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2" name="TextBox 4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47" name="TextBox 46"/>
          <p:cNvSpPr txBox="1"/>
          <p:nvPr/>
        </p:nvSpPr>
        <p:spPr>
          <a:xfrm>
            <a:off x="4780756" y="3572061"/>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6262087" y="3572061"/>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43" name="TextBox 42"/>
          <p:cNvSpPr txBox="1"/>
          <p:nvPr/>
        </p:nvSpPr>
        <p:spPr>
          <a:xfrm>
            <a:off x="5544655" y="3572061"/>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44" name="Oval 43"/>
          <p:cNvSpPr/>
          <p:nvPr/>
        </p:nvSpPr>
        <p:spPr>
          <a:xfrm>
            <a:off x="8625141" y="398049"/>
            <a:ext cx="578330" cy="578330"/>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8693300" y="474734"/>
            <a:ext cx="441025" cy="42581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4" name="Rectangle: Rounded Corners 1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1909443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Oval 1">
            <a:extLst>
              <a:ext uri="{FF2B5EF4-FFF2-40B4-BE49-F238E27FC236}">
                <a16:creationId xmlns:a16="http://schemas.microsoft.com/office/drawing/2014/main" id="{4E02D84C-87DA-6E32-8846-3832206FE63C}"/>
              </a:ext>
            </a:extLst>
          </p:cNvPr>
          <p:cNvSpPr/>
          <p:nvPr/>
        </p:nvSpPr>
        <p:spPr>
          <a:xfrm>
            <a:off x="4641981" y="3849046"/>
            <a:ext cx="612648" cy="612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Pie 1">
            <a:extLst>
              <a:ext uri="{FF2B5EF4-FFF2-40B4-BE49-F238E27FC236}">
                <a16:creationId xmlns:a16="http://schemas.microsoft.com/office/drawing/2014/main" id="{7E1B9FC2-4E4D-E9AC-258F-4FE35B209F2D}"/>
              </a:ext>
            </a:extLst>
          </p:cNvPr>
          <p:cNvSpPr/>
          <p:nvPr/>
        </p:nvSpPr>
        <p:spPr>
          <a:xfrm>
            <a:off x="8630950" y="3849046"/>
            <a:ext cx="557784" cy="557784"/>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2">
            <a:extLst>
              <a:ext uri="{FF2B5EF4-FFF2-40B4-BE49-F238E27FC236}">
                <a16:creationId xmlns:a16="http://schemas.microsoft.com/office/drawing/2014/main" id="{BA94FC22-3EC6-B0EA-EB0F-11C36999610A}"/>
              </a:ext>
            </a:extLst>
          </p:cNvPr>
          <p:cNvSpPr/>
          <p:nvPr/>
        </p:nvSpPr>
        <p:spPr>
          <a:xfrm>
            <a:off x="7536167" y="3953718"/>
            <a:ext cx="393192" cy="393192"/>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 name="Pie 3">
            <a:extLst>
              <a:ext uri="{FF2B5EF4-FFF2-40B4-BE49-F238E27FC236}">
                <a16:creationId xmlns:a16="http://schemas.microsoft.com/office/drawing/2014/main" id="{EE1665B3-4588-B2FB-71F3-8522F9CFD691}"/>
              </a:ext>
            </a:extLst>
          </p:cNvPr>
          <p:cNvSpPr/>
          <p:nvPr/>
        </p:nvSpPr>
        <p:spPr>
          <a:xfrm>
            <a:off x="5881063" y="3478760"/>
            <a:ext cx="1371600" cy="1371600"/>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TextBox 46"/>
          <p:cNvSpPr txBox="1"/>
          <p:nvPr/>
        </p:nvSpPr>
        <p:spPr>
          <a:xfrm>
            <a:off x="4779146" y="4664744"/>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7603319" y="4664744"/>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2" name="TextBox 51"/>
          <p:cNvSpPr txBox="1"/>
          <p:nvPr/>
        </p:nvSpPr>
        <p:spPr>
          <a:xfrm>
            <a:off x="6185175" y="3941599"/>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8567734" y="3945821"/>
            <a:ext cx="684216" cy="54362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7276806" y="3953718"/>
            <a:ext cx="926405" cy="52968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145530" y="4598033"/>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56" name="Rectangle 55"/>
          <p:cNvSpPr/>
          <p:nvPr/>
        </p:nvSpPr>
        <p:spPr>
          <a:xfrm>
            <a:off x="4534570" y="4041450"/>
            <a:ext cx="827470"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2" name="TextBox 2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19" name="Rectangle: Rounded Corners 18">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820895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Oval 1">
            <a:extLst>
              <a:ext uri="{FF2B5EF4-FFF2-40B4-BE49-F238E27FC236}">
                <a16:creationId xmlns:a16="http://schemas.microsoft.com/office/drawing/2014/main" id="{4E02D84C-87DA-6E32-8846-3832206FE63C}"/>
              </a:ext>
            </a:extLst>
          </p:cNvPr>
          <p:cNvSpPr/>
          <p:nvPr/>
        </p:nvSpPr>
        <p:spPr>
          <a:xfrm>
            <a:off x="4641981" y="3849046"/>
            <a:ext cx="612648" cy="612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Pie 1">
            <a:extLst>
              <a:ext uri="{FF2B5EF4-FFF2-40B4-BE49-F238E27FC236}">
                <a16:creationId xmlns:a16="http://schemas.microsoft.com/office/drawing/2014/main" id="{7E1B9FC2-4E4D-E9AC-258F-4FE35B209F2D}"/>
              </a:ext>
            </a:extLst>
          </p:cNvPr>
          <p:cNvSpPr/>
          <p:nvPr/>
        </p:nvSpPr>
        <p:spPr>
          <a:xfrm>
            <a:off x="8630950" y="3849046"/>
            <a:ext cx="557784" cy="557784"/>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2">
            <a:extLst>
              <a:ext uri="{FF2B5EF4-FFF2-40B4-BE49-F238E27FC236}">
                <a16:creationId xmlns:a16="http://schemas.microsoft.com/office/drawing/2014/main" id="{BA94FC22-3EC6-B0EA-EB0F-11C36999610A}"/>
              </a:ext>
            </a:extLst>
          </p:cNvPr>
          <p:cNvSpPr/>
          <p:nvPr/>
        </p:nvSpPr>
        <p:spPr>
          <a:xfrm>
            <a:off x="7536167" y="3953718"/>
            <a:ext cx="393192" cy="393192"/>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 name="Pie 3">
            <a:extLst>
              <a:ext uri="{FF2B5EF4-FFF2-40B4-BE49-F238E27FC236}">
                <a16:creationId xmlns:a16="http://schemas.microsoft.com/office/drawing/2014/main" id="{EE1665B3-4588-B2FB-71F3-8522F9CFD691}"/>
              </a:ext>
            </a:extLst>
          </p:cNvPr>
          <p:cNvSpPr/>
          <p:nvPr/>
        </p:nvSpPr>
        <p:spPr>
          <a:xfrm>
            <a:off x="5881063" y="3478760"/>
            <a:ext cx="1371600" cy="1371600"/>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TextBox 46"/>
          <p:cNvSpPr txBox="1"/>
          <p:nvPr/>
        </p:nvSpPr>
        <p:spPr>
          <a:xfrm>
            <a:off x="4779146" y="4664744"/>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7603319" y="4664744"/>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6145530" y="4598033"/>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22" name="TextBox 21"/>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19" name="Rectangle: Rounded Corners 18">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6" name="TextBox 5">
            <a:extLst>
              <a:ext uri="{FF2B5EF4-FFF2-40B4-BE49-F238E27FC236}">
                <a16:creationId xmlns:a16="http://schemas.microsoft.com/office/drawing/2014/main" id="{373DFD1A-309D-5BD6-2D24-591D60132C29}"/>
              </a:ext>
            </a:extLst>
          </p:cNvPr>
          <p:cNvSpPr txBox="1"/>
          <p:nvPr/>
        </p:nvSpPr>
        <p:spPr>
          <a:xfrm>
            <a:off x="6185174" y="3717160"/>
            <a:ext cx="763377" cy="820443"/>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90</a:t>
            </a: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a:t>
            </a:r>
          </a:p>
        </p:txBody>
      </p:sp>
      <p:sp>
        <p:nvSpPr>
          <p:cNvPr id="7" name="TextBox 6">
            <a:extLst>
              <a:ext uri="{FF2B5EF4-FFF2-40B4-BE49-F238E27FC236}">
                <a16:creationId xmlns:a16="http://schemas.microsoft.com/office/drawing/2014/main" id="{E856E2ED-3EFC-CA19-8041-75C2B9077D3E}"/>
              </a:ext>
            </a:extLst>
          </p:cNvPr>
          <p:cNvSpPr txBox="1"/>
          <p:nvPr/>
        </p:nvSpPr>
        <p:spPr>
          <a:xfrm>
            <a:off x="8567734" y="3765314"/>
            <a:ext cx="684216" cy="7241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36,800</a:t>
            </a:r>
            <a:endPar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endParaRPr>
          </a:p>
        </p:txBody>
      </p:sp>
      <p:sp>
        <p:nvSpPr>
          <p:cNvPr id="8" name="TextBox 7">
            <a:extLst>
              <a:ext uri="{FF2B5EF4-FFF2-40B4-BE49-F238E27FC236}">
                <a16:creationId xmlns:a16="http://schemas.microsoft.com/office/drawing/2014/main" id="{DCE3961F-C7F2-D34B-983E-2326A67E6AF3}"/>
              </a:ext>
            </a:extLst>
          </p:cNvPr>
          <p:cNvSpPr txBox="1"/>
          <p:nvPr/>
        </p:nvSpPr>
        <p:spPr>
          <a:xfrm>
            <a:off x="7263551" y="3625829"/>
            <a:ext cx="926405" cy="1003103"/>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$26,000</a:t>
            </a:r>
          </a:p>
        </p:txBody>
      </p:sp>
      <p:sp>
        <p:nvSpPr>
          <p:cNvPr id="9" name="TextBox 8">
            <a:extLst>
              <a:ext uri="{FF2B5EF4-FFF2-40B4-BE49-F238E27FC236}">
                <a16:creationId xmlns:a16="http://schemas.microsoft.com/office/drawing/2014/main" id="{6D641B7B-F135-15CD-E3E3-88683ED7DEA5}"/>
              </a:ext>
            </a:extLst>
          </p:cNvPr>
          <p:cNvSpPr txBox="1"/>
          <p:nvPr/>
        </p:nvSpPr>
        <p:spPr>
          <a:xfrm>
            <a:off x="4566616" y="3864713"/>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Tree>
    <p:extLst>
      <p:ext uri="{BB962C8B-B14F-4D97-AF65-F5344CB8AC3E}">
        <p14:creationId xmlns:p14="http://schemas.microsoft.com/office/powerpoint/2010/main" val="2865108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graphicFrame>
        <p:nvGraphicFramePr>
          <p:cNvPr id="51" name="Chart 50">
            <a:extLst>
              <a:ext uri="{FF2B5EF4-FFF2-40B4-BE49-F238E27FC236}">
                <a16:creationId xmlns:a16="http://schemas.microsoft.com/office/drawing/2014/main" id="{C83016FF-5324-4402-880A-26ADAE7C339F}"/>
              </a:ext>
            </a:extLst>
          </p:cNvPr>
          <p:cNvGraphicFramePr>
            <a:graphicFrameLocks/>
          </p:cNvGraphicFramePr>
          <p:nvPr>
            <p:extLst>
              <p:ext uri="{D42A27DB-BD31-4B8C-83A1-F6EECF244321}">
                <p14:modId xmlns:p14="http://schemas.microsoft.com/office/powerpoint/2010/main" val="77551475"/>
              </p:ext>
            </p:extLst>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44E2C5E3-5177-0035-0B28-3BF2427E0079}"/>
              </a:ext>
            </a:extLst>
          </p:cNvPr>
          <p:cNvSpPr/>
          <p:nvPr/>
        </p:nvSpPr>
        <p:spPr>
          <a:xfrm>
            <a:off x="4590627" y="2715862"/>
            <a:ext cx="684216" cy="537045"/>
          </a:xfrm>
          <a:prstGeom prst="rect">
            <a:avLst/>
          </a:prstGeom>
          <a:solidFill>
            <a:srgbClr val="A2592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084CBF2-A513-6C17-AA4D-DD35803F969D}"/>
              </a:ext>
            </a:extLst>
          </p:cNvPr>
          <p:cNvSpPr/>
          <p:nvPr/>
        </p:nvSpPr>
        <p:spPr>
          <a:xfrm>
            <a:off x="4590482" y="3252907"/>
            <a:ext cx="685800" cy="391993"/>
          </a:xfrm>
          <a:prstGeom prst="rect">
            <a:avLst/>
          </a:prstGeom>
          <a:solidFill>
            <a:srgbClr val="FC8637"/>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C48FC1-610F-9BEB-0ABC-B2463DADEB21}"/>
              </a:ext>
            </a:extLst>
          </p:cNvPr>
          <p:cNvSpPr/>
          <p:nvPr/>
        </p:nvSpPr>
        <p:spPr>
          <a:xfrm>
            <a:off x="4589043" y="3644900"/>
            <a:ext cx="685800" cy="1320800"/>
          </a:xfrm>
          <a:prstGeom prst="rect">
            <a:avLst/>
          </a:prstGeom>
          <a:solidFill>
            <a:srgbClr val="FFC4A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92C023-D3BE-6BD1-A358-8CC2C1F06DAD}"/>
              </a:ext>
            </a:extLst>
          </p:cNvPr>
          <p:cNvSpPr/>
          <p:nvPr/>
        </p:nvSpPr>
        <p:spPr>
          <a:xfrm>
            <a:off x="4587604" y="4965700"/>
            <a:ext cx="684216" cy="580231"/>
          </a:xfrm>
          <a:prstGeom prst="rect">
            <a:avLst/>
          </a:prstGeom>
          <a:solidFill>
            <a:srgbClr val="C47296"/>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460577" y="3320032"/>
            <a:ext cx="926405" cy="25523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$26,000</a:t>
            </a:r>
          </a:p>
        </p:txBody>
      </p:sp>
      <p:sp>
        <p:nvSpPr>
          <p:cNvPr id="22" name="TextBox 21"/>
          <p:cNvSpPr txBox="1"/>
          <p:nvPr/>
        </p:nvSpPr>
        <p:spPr>
          <a:xfrm>
            <a:off x="4544092" y="4006966"/>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90</a:t>
            </a: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a:t>
            </a:r>
          </a:p>
        </p:txBody>
      </p:sp>
      <p:sp>
        <p:nvSpPr>
          <p:cNvPr id="24" name="TextBox 23"/>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26" name="TextBox 25"/>
          <p:cNvSpPr txBox="1"/>
          <p:nvPr/>
        </p:nvSpPr>
        <p:spPr>
          <a:xfrm>
            <a:off x="4587604" y="2628022"/>
            <a:ext cx="684216" cy="7241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36,800</a:t>
            </a:r>
            <a:endPar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endParaRPr>
          </a:p>
        </p:txBody>
      </p:sp>
      <p:sp>
        <p:nvSpPr>
          <p:cNvPr id="27" name="TextBox 26"/>
          <p:cNvSpPr txBox="1"/>
          <p:nvPr/>
        </p:nvSpPr>
        <p:spPr>
          <a:xfrm>
            <a:off x="4550254" y="4976670"/>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4</a:t>
            </a: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0,000</a:t>
            </a:r>
          </a:p>
        </p:txBody>
      </p:sp>
      <p:sp>
        <p:nvSpPr>
          <p:cNvPr id="20" name="Rectangle: Rounded Corners 19">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1285364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56">
            <a:extLst>
              <a:ext uri="{FF2B5EF4-FFF2-40B4-BE49-F238E27FC236}">
                <a16:creationId xmlns:a16="http://schemas.microsoft.com/office/drawing/2014/main" id="{C83016FF-5324-4402-880A-26ADAE7C339F}"/>
              </a:ext>
            </a:extLst>
          </p:cNvPr>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8" name="Chart 57">
            <a:extLst>
              <a:ext uri="{FF2B5EF4-FFF2-40B4-BE49-F238E27FC236}">
                <a16:creationId xmlns:a16="http://schemas.microsoft.com/office/drawing/2014/main" id="{C83016FF-5324-4402-880A-26ADAE7C339F}"/>
              </a:ext>
            </a:extLst>
          </p:cNvPr>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graphicFrame>
        <p:nvGraphicFramePr>
          <p:cNvPr id="52" name="Chart 51"/>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C83016FF-5324-4402-880A-26ADAE7C339F}"/>
              </a:ext>
            </a:extLst>
          </p:cNvPr>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Chart 49">
            <a:extLst>
              <a:ext uri="{FF2B5EF4-FFF2-40B4-BE49-F238E27FC236}">
                <a16:creationId xmlns:a16="http://schemas.microsoft.com/office/drawing/2014/main" id="{C83016FF-5324-4402-880A-26ADAE7C339F}"/>
              </a:ext>
            </a:extLst>
          </p:cNvPr>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18" name="TextBox 17"/>
          <p:cNvSpPr txBox="1"/>
          <p:nvPr/>
        </p:nvSpPr>
        <p:spPr>
          <a:xfrm>
            <a:off x="4587649" y="3831633"/>
            <a:ext cx="684216" cy="54362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36</a:t>
            </a: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,800</a:t>
            </a:r>
          </a:p>
        </p:txBody>
      </p:sp>
      <p:sp>
        <p:nvSpPr>
          <p:cNvPr id="19" name="TextBox 18"/>
          <p:cNvSpPr txBox="1"/>
          <p:nvPr/>
        </p:nvSpPr>
        <p:spPr>
          <a:xfrm>
            <a:off x="4464330" y="4137319"/>
            <a:ext cx="926405" cy="52968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$26,000</a:t>
            </a:r>
          </a:p>
        </p:txBody>
      </p:sp>
      <p:sp>
        <p:nvSpPr>
          <p:cNvPr id="20" name="TextBox 19"/>
          <p:cNvSpPr txBox="1"/>
          <p:nvPr/>
        </p:nvSpPr>
        <p:spPr>
          <a:xfrm>
            <a:off x="4547031" y="4164646"/>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000" kern="0" dirty="0">
                <a:solidFill>
                  <a:schemeClr val="bg1">
                    <a:lumMod val="95000"/>
                  </a:schemeClr>
                </a:solidFill>
                <a:effectLst>
                  <a:glow rad="63500">
                    <a:schemeClr val="tx1">
                      <a:lumMod val="65000"/>
                      <a:lumOff val="35000"/>
                      <a:alpha val="40000"/>
                    </a:schemeClr>
                  </a:glow>
                </a:effectLst>
              </a:rPr>
              <a:t>90</a:t>
            </a: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a:t>
            </a:r>
          </a:p>
        </p:txBody>
      </p:sp>
      <p:sp>
        <p:nvSpPr>
          <p:cNvPr id="22" name="TextBox 21"/>
          <p:cNvSpPr txBox="1"/>
          <p:nvPr/>
        </p:nvSpPr>
        <p:spPr>
          <a:xfrm>
            <a:off x="4509046" y="4551981"/>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200" b="1" kern="0" dirty="0">
                <a:solidFill>
                  <a:schemeClr val="bg1">
                    <a:lumMod val="95000"/>
                  </a:schemeClr>
                </a:solidFill>
                <a:effectLst>
                  <a:glow rad="63500">
                    <a:schemeClr val="tx1">
                      <a:lumMod val="65000"/>
                      <a:lumOff val="35000"/>
                      <a:alpha val="40000"/>
                    </a:schemeClr>
                  </a:glow>
                </a:effectLst>
              </a:rPr>
              <a:t>192</a:t>
            </a: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,800</a:t>
            </a:r>
          </a:p>
        </p:txBody>
      </p:sp>
      <p:sp>
        <p:nvSpPr>
          <p:cNvPr id="24" name="TextBox 23"/>
          <p:cNvSpPr txBox="1"/>
          <p:nvPr/>
        </p:nvSpPr>
        <p:spPr>
          <a:xfrm>
            <a:off x="1065683" y="3119892"/>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25" name="TextBox 24"/>
          <p:cNvSpPr txBox="1"/>
          <p:nvPr/>
        </p:nvSpPr>
        <p:spPr>
          <a:xfrm>
            <a:off x="4543856" y="4320221"/>
            <a:ext cx="763377"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cxnSp>
        <p:nvCxnSpPr>
          <p:cNvPr id="3" name="Straight Connector 2"/>
          <p:cNvCxnSpPr/>
          <p:nvPr/>
        </p:nvCxnSpPr>
        <p:spPr>
          <a:xfrm>
            <a:off x="4587649" y="4689985"/>
            <a:ext cx="684216" cy="0"/>
          </a:xfrm>
          <a:prstGeom prst="line">
            <a:avLst/>
          </a:prstGeom>
          <a:ln>
            <a:solidFill>
              <a:srgbClr val="F9DBD2"/>
            </a:soli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99139" y="4388544"/>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27" name="Rectangle: Rounded Corners 2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9089144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anim calcmode="lin" valueType="num">
                                      <p:cBhvr>
                                        <p:cTn id="13" dur="750" fill="hold"/>
                                        <p:tgtEl>
                                          <p:spTgt spid="26"/>
                                        </p:tgtEl>
                                        <p:attrNameLst>
                                          <p:attrName>ppt_x</p:attrName>
                                        </p:attrNameLst>
                                      </p:cBhvr>
                                      <p:tavLst>
                                        <p:tav tm="0">
                                          <p:val>
                                            <p:strVal val="#ppt_x"/>
                                          </p:val>
                                        </p:tav>
                                        <p:tav tm="100000">
                                          <p:val>
                                            <p:strVal val="#ppt_x"/>
                                          </p:val>
                                        </p:tav>
                                      </p:tavLst>
                                    </p:anim>
                                    <p:anim calcmode="lin" valueType="num">
                                      <p:cBhvr>
                                        <p:cTn id="14" dur="75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 presetClass="entr" presetSubtype="0" fill="hold" grpId="0" nodeType="afterEffect">
                                  <p:stCondLst>
                                    <p:cond delay="0"/>
                                  </p:stCondLst>
                                  <p:childTnLst>
                                    <p:set>
                                      <p:cBhvr>
                                        <p:cTn id="17" dur="1" fill="hold">
                                          <p:stCondLst>
                                            <p:cond delay="9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graphicFrame>
        <p:nvGraphicFramePr>
          <p:cNvPr id="50" name="Chart 49">
            <a:extLst>
              <a:ext uri="{FF2B5EF4-FFF2-40B4-BE49-F238E27FC236}">
                <a16:creationId xmlns:a16="http://schemas.microsoft.com/office/drawing/2014/main" id="{C83016FF-5324-4402-880A-26ADAE7C339F}"/>
              </a:ext>
            </a:extLst>
          </p:cNvPr>
          <p:cNvGraphicFramePr>
            <a:graphicFrameLocks/>
          </p:cNvGraphicFramePr>
          <p:nvPr/>
        </p:nvGraphicFramePr>
        <p:xfrm>
          <a:off x="3915345"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p:cNvSpPr txBox="1"/>
          <p:nvPr/>
        </p:nvSpPr>
        <p:spPr>
          <a:xfrm>
            <a:off x="4550206" y="559039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48" name="TextBox 47"/>
          <p:cNvSpPr txBox="1"/>
          <p:nvPr/>
        </p:nvSpPr>
        <p:spPr>
          <a:xfrm>
            <a:off x="5044396" y="559039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5" name="TextBox 54"/>
          <p:cNvSpPr txBox="1"/>
          <p:nvPr/>
        </p:nvSpPr>
        <p:spPr>
          <a:xfrm>
            <a:off x="4815118" y="5579425"/>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53" name="Rectangle: Rounded Corners 52" hidden="1"/>
          <p:cNvSpPr/>
          <p:nvPr/>
        </p:nvSpPr>
        <p:spPr>
          <a:xfrm>
            <a:off x="5565267" y="5486398"/>
            <a:ext cx="914400" cy="457200"/>
          </a:xfrm>
          <a:prstGeom prst="round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NEXT </a:t>
            </a:r>
          </a:p>
        </p:txBody>
      </p:sp>
      <p:sp>
        <p:nvSpPr>
          <p:cNvPr id="22" name="TextBox 21"/>
          <p:cNvSpPr txBox="1"/>
          <p:nvPr/>
        </p:nvSpPr>
        <p:spPr>
          <a:xfrm>
            <a:off x="4509046" y="417203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24" name="TextBox 23"/>
          <p:cNvSpPr txBox="1"/>
          <p:nvPr/>
        </p:nvSpPr>
        <p:spPr>
          <a:xfrm>
            <a:off x="1042232" y="3138580"/>
            <a:ext cx="2805868"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TOTAL AMOUNT OF TRANSITION FUNDING (A) AND TRIBAL SHARES (B) FOR THE TRIBE</a:t>
            </a:r>
          </a:p>
        </p:txBody>
      </p:sp>
      <p:sp>
        <p:nvSpPr>
          <p:cNvPr id="14" name="Rectangle: Rounded Corners 13">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3738218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80" name="TextBox 29"/>
          <p:cNvSpPr txBox="1"/>
          <p:nvPr/>
        </p:nvSpPr>
        <p:spPr>
          <a:xfrm>
            <a:off x="6200470" y="5746640"/>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23" name="Chart 22"/>
          <p:cNvGraphicFramePr>
            <a:graphicFrameLocks/>
          </p:cNvGraphicFramePr>
          <p:nvPr/>
        </p:nvGraphicFramePr>
        <p:xfrm>
          <a:off x="5748498"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nvGraphicFramePr>
        <p:xfrm>
          <a:off x="4582095" y="2990088"/>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175796" y="417203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27" name="TextBox 26"/>
          <p:cNvSpPr txBox="1"/>
          <p:nvPr/>
        </p:nvSpPr>
        <p:spPr>
          <a:xfrm>
            <a:off x="5213305" y="5739861"/>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28" name="TextBox 27"/>
          <p:cNvSpPr txBox="1"/>
          <p:nvPr/>
        </p:nvSpPr>
        <p:spPr>
          <a:xfrm>
            <a:off x="5707495" y="5739861"/>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5478217" y="5728891"/>
            <a:ext cx="229279"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1" name="TextBox 30"/>
          <p:cNvSpPr txBox="1"/>
          <p:nvPr/>
        </p:nvSpPr>
        <p:spPr>
          <a:xfrm>
            <a:off x="6294842" y="4090306"/>
            <a:ext cx="936136"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$200,000</a:t>
            </a:r>
          </a:p>
        </p:txBody>
      </p:sp>
      <p:sp>
        <p:nvSpPr>
          <p:cNvPr id="24" name="TextBox 23"/>
          <p:cNvSpPr txBox="1"/>
          <p:nvPr/>
        </p:nvSpPr>
        <p:spPr>
          <a:xfrm>
            <a:off x="987345" y="2990088"/>
            <a:ext cx="293436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COMPARE TO THE AMOUNT THE TRIBE WAS ELIGIBLE TO RECEIVE IN 2011</a:t>
            </a:r>
          </a:p>
        </p:txBody>
      </p:sp>
      <p:sp>
        <p:nvSpPr>
          <p:cNvPr id="17" name="Rectangle: Rounded Corners 1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544346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80" name="TextBox 29"/>
          <p:cNvSpPr txBox="1"/>
          <p:nvPr/>
        </p:nvSpPr>
        <p:spPr>
          <a:xfrm>
            <a:off x="6200470" y="5746640"/>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23" name="Chart 22"/>
          <p:cNvGraphicFramePr>
            <a:graphicFrameLocks/>
          </p:cNvGraphicFramePr>
          <p:nvPr/>
        </p:nvGraphicFramePr>
        <p:xfrm>
          <a:off x="5748498"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nvGraphicFramePr>
        <p:xfrm>
          <a:off x="4582095" y="2990088"/>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175796" y="417203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27" name="TextBox 26"/>
          <p:cNvSpPr txBox="1"/>
          <p:nvPr/>
        </p:nvSpPr>
        <p:spPr>
          <a:xfrm>
            <a:off x="5213305" y="5739861"/>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28" name="TextBox 27"/>
          <p:cNvSpPr txBox="1"/>
          <p:nvPr/>
        </p:nvSpPr>
        <p:spPr>
          <a:xfrm>
            <a:off x="5707495" y="5739861"/>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5478217" y="5728891"/>
            <a:ext cx="229279"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1" name="TextBox 30"/>
          <p:cNvSpPr txBox="1"/>
          <p:nvPr/>
        </p:nvSpPr>
        <p:spPr>
          <a:xfrm>
            <a:off x="6294842" y="4090306"/>
            <a:ext cx="936136"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$200,000</a:t>
            </a:r>
          </a:p>
        </p:txBody>
      </p:sp>
      <p:sp>
        <p:nvSpPr>
          <p:cNvPr id="17" name="Rectangle: Rounded Corners 1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 name="TextBox 1">
            <a:extLst>
              <a:ext uri="{FF2B5EF4-FFF2-40B4-BE49-F238E27FC236}">
                <a16:creationId xmlns:a16="http://schemas.microsoft.com/office/drawing/2014/main" id="{538B9F21-D6FB-011C-5083-270096691957}"/>
              </a:ext>
            </a:extLst>
          </p:cNvPr>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Tree>
    <p:extLst>
      <p:ext uri="{BB962C8B-B14F-4D97-AF65-F5344CB8AC3E}">
        <p14:creationId xmlns:p14="http://schemas.microsoft.com/office/powerpoint/2010/main" val="3113211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8" name="Pie 1"/>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0" name="Pie 2"/>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Pie 3"/>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2944154" y="618427"/>
            <a:ext cx="630301"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7" name="TextBox 6"/>
          <p:cNvSpPr txBox="1"/>
          <p:nvPr/>
        </p:nvSpPr>
        <p:spPr>
          <a:xfrm>
            <a:off x="5314950" y="5400675"/>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TextBox 32"/>
          <p:cNvSpPr txBox="1"/>
          <p:nvPr/>
        </p:nvSpPr>
        <p:spPr>
          <a:xfrm>
            <a:off x="9675485" y="842471"/>
            <a:ext cx="595035"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4" name="TextBox 33"/>
          <p:cNvSpPr txBox="1"/>
          <p:nvPr/>
        </p:nvSpPr>
        <p:spPr>
          <a:xfrm>
            <a:off x="9138673" y="1773039"/>
            <a:ext cx="1668662"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37" name="TextBox 36"/>
          <p:cNvSpPr txBox="1"/>
          <p:nvPr/>
        </p:nvSpPr>
        <p:spPr>
          <a:xfrm>
            <a:off x="6216899" y="3019232"/>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7" name="!!Straight Arrow Connector 44"/>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45"/>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44"/>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29F822-DEC9-4413-B884-D7C7AD089811}"/>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44" name="Rectangle 43">
            <a:extLst>
              <a:ext uri="{FF2B5EF4-FFF2-40B4-BE49-F238E27FC236}">
                <a16:creationId xmlns:a16="http://schemas.microsoft.com/office/drawing/2014/main" id="{728BF8F6-032F-4D3B-B264-39DA3117C6BB}"/>
              </a:ext>
            </a:extLst>
          </p:cNvPr>
          <p:cNvSpPr/>
          <p:nvPr/>
        </p:nvSpPr>
        <p:spPr>
          <a:xfrm>
            <a:off x="9138672" y="2712307"/>
            <a:ext cx="2915699" cy="3108543"/>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TRIBAL SHARES ARE THE SUM OF TRANSITION FUNDING, FORMULA TRIBAL SHARES, AND SUPPLEMENTAL FUNDING. OR SIMPLY, </a:t>
            </a:r>
            <a:r>
              <a:rPr lang="en-US" sz="2800" dirty="0">
                <a:solidFill>
                  <a:schemeClr val="bg1"/>
                </a:solidFill>
                <a:effectLst>
                  <a:glow rad="139700">
                    <a:srgbClr val="3C3B45">
                      <a:alpha val="60000"/>
                    </a:srgbClr>
                  </a:glow>
                </a:effectLst>
              </a:rPr>
              <a:t>A + B + C</a:t>
            </a:r>
            <a:r>
              <a:rPr lang="en-US" sz="2400" dirty="0">
                <a:solidFill>
                  <a:schemeClr val="accent2">
                    <a:lumMod val="40000"/>
                    <a:lumOff val="60000"/>
                  </a:schemeClr>
                </a:solidFill>
                <a:effectLst>
                  <a:glow rad="139700">
                    <a:srgbClr val="3C3B45">
                      <a:alpha val="60000"/>
                    </a:srgbClr>
                  </a:glow>
                </a:effectLst>
              </a:rPr>
              <a:t>.</a:t>
            </a:r>
          </a:p>
        </p:txBody>
      </p:sp>
      <p:sp>
        <p:nvSpPr>
          <p:cNvPr id="35" name="!!Safety">
            <a:extLst>
              <a:ext uri="{FF2B5EF4-FFF2-40B4-BE49-F238E27FC236}">
                <a16:creationId xmlns:a16="http://schemas.microsoft.com/office/drawing/2014/main" id="{1B27655A-F108-40A2-B76B-4967B3DA529D}"/>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PP">
            <a:extLst>
              <a:ext uri="{FF2B5EF4-FFF2-40B4-BE49-F238E27FC236}">
                <a16:creationId xmlns:a16="http://schemas.microsoft.com/office/drawing/2014/main" id="{2D788A84-D89C-4923-9B70-EC715476640C}"/>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nning">
            <a:extLst>
              <a:ext uri="{FF2B5EF4-FFF2-40B4-BE49-F238E27FC236}">
                <a16:creationId xmlns:a16="http://schemas.microsoft.com/office/drawing/2014/main" id="{3B5A6198-556B-41B9-8DD1-9E8DFA4C29C6}"/>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MO">
            <a:extLst>
              <a:ext uri="{FF2B5EF4-FFF2-40B4-BE49-F238E27FC236}">
                <a16:creationId xmlns:a16="http://schemas.microsoft.com/office/drawing/2014/main" id="{782A7F12-F41A-46B0-A45C-C0BEA158DB33}"/>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C26D7E69-84E6-4466-AF13-06DB205B5A77}"/>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54" name="TextBox 53">
            <a:extLst>
              <a:ext uri="{FF2B5EF4-FFF2-40B4-BE49-F238E27FC236}">
                <a16:creationId xmlns:a16="http://schemas.microsoft.com/office/drawing/2014/main" id="{FD679B88-96EA-41E5-A6C3-6D770EBB7562}"/>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55" name="TextBox 54">
            <a:extLst>
              <a:ext uri="{FF2B5EF4-FFF2-40B4-BE49-F238E27FC236}">
                <a16:creationId xmlns:a16="http://schemas.microsoft.com/office/drawing/2014/main" id="{B23FC94A-8F7B-474F-AF4A-4671029D55D8}"/>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56" name="TextBox 55">
            <a:extLst>
              <a:ext uri="{FF2B5EF4-FFF2-40B4-BE49-F238E27FC236}">
                <a16:creationId xmlns:a16="http://schemas.microsoft.com/office/drawing/2014/main" id="{FA556ED2-DC0F-4A30-8E72-055346592A6B}"/>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32" name="Rectangle 31"/>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9487684"/>
      </p:ext>
    </p:extLst>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80" name="TextBox 29"/>
          <p:cNvSpPr txBox="1"/>
          <p:nvPr/>
        </p:nvSpPr>
        <p:spPr>
          <a:xfrm>
            <a:off x="5564365" y="5746640"/>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32" name="Chart 31"/>
          <p:cNvGraphicFramePr>
            <a:graphicFrameLocks/>
          </p:cNvGraphicFramePr>
          <p:nvPr/>
        </p:nvGraphicFramePr>
        <p:xfrm>
          <a:off x="5112393"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nvGraphicFramePr>
        <p:xfrm>
          <a:off x="5114831" y="2990088"/>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693292" y="423299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27" name="TextBox 26"/>
          <p:cNvSpPr txBox="1"/>
          <p:nvPr/>
        </p:nvSpPr>
        <p:spPr>
          <a:xfrm>
            <a:off x="5746041" y="5739861"/>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28" name="TextBox 27"/>
          <p:cNvSpPr txBox="1"/>
          <p:nvPr/>
        </p:nvSpPr>
        <p:spPr>
          <a:xfrm>
            <a:off x="6240231" y="5739861"/>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6010953" y="5728891"/>
            <a:ext cx="229279"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1" name="TextBox 30"/>
          <p:cNvSpPr txBox="1"/>
          <p:nvPr/>
        </p:nvSpPr>
        <p:spPr>
          <a:xfrm>
            <a:off x="5648288" y="4065961"/>
            <a:ext cx="936136"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200" b="1" kern="0" dirty="0">
                <a:solidFill>
                  <a:schemeClr val="bg1">
                    <a:lumMod val="95000"/>
                  </a:schemeClr>
                </a:solidFill>
                <a:effectLst>
                  <a:glow rad="63500">
                    <a:schemeClr val="tx1">
                      <a:lumMod val="65000"/>
                      <a:lumOff val="35000"/>
                      <a:alpha val="40000"/>
                    </a:schemeClr>
                  </a:glow>
                </a:effectLst>
              </a:rPr>
              <a:t>2</a:t>
            </a: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00,000</a:t>
            </a:r>
          </a:p>
        </p:txBody>
      </p:sp>
      <p:sp>
        <p:nvSpPr>
          <p:cNvPr id="24" name="TextBox 23"/>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
        <p:nvSpPr>
          <p:cNvPr id="16" name="Rectangle: Rounded Corners 15">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17347724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80" name="TextBox 29"/>
          <p:cNvSpPr txBox="1"/>
          <p:nvPr/>
        </p:nvSpPr>
        <p:spPr>
          <a:xfrm>
            <a:off x="5564365" y="5746640"/>
            <a:ext cx="1070833"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bg1">
                      <a:lumMod val="50000"/>
                    </a:schemeClr>
                  </a:solidFill>
                </a:ln>
                <a:solidFill>
                  <a:schemeClr val="bg1"/>
                </a:solidFill>
                <a:effectLst>
                  <a:outerShdw blurRad="50800" dist="38100" dir="2700000" algn="tl" rotWithShape="0">
                    <a:prstClr val="black">
                      <a:alpha val="40000"/>
                    </a:prstClr>
                  </a:outerShdw>
                </a:effectLst>
                <a:uLnTx/>
                <a:uFillTx/>
              </a:rPr>
              <a:t>2011</a:t>
            </a:r>
          </a:p>
        </p:txBody>
      </p:sp>
      <p:graphicFrame>
        <p:nvGraphicFramePr>
          <p:cNvPr id="32" name="Chart 31"/>
          <p:cNvGraphicFramePr>
            <a:graphicFrameLocks/>
          </p:cNvGraphicFramePr>
          <p:nvPr/>
        </p:nvGraphicFramePr>
        <p:xfrm>
          <a:off x="5112393" y="2990088"/>
          <a:ext cx="2028825"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nvGraphicFramePr>
        <p:xfrm>
          <a:off x="5114831" y="2990088"/>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693292" y="423299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27" name="TextBox 26"/>
          <p:cNvSpPr txBox="1"/>
          <p:nvPr/>
        </p:nvSpPr>
        <p:spPr>
          <a:xfrm>
            <a:off x="5746041" y="5739861"/>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28" name="TextBox 27"/>
          <p:cNvSpPr txBox="1"/>
          <p:nvPr/>
        </p:nvSpPr>
        <p:spPr>
          <a:xfrm>
            <a:off x="6240231" y="5739861"/>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9" name="TextBox 28"/>
          <p:cNvSpPr txBox="1"/>
          <p:nvPr/>
        </p:nvSpPr>
        <p:spPr>
          <a:xfrm>
            <a:off x="6010953" y="5728891"/>
            <a:ext cx="229279"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1" name="TextBox 30"/>
          <p:cNvSpPr txBox="1"/>
          <p:nvPr/>
        </p:nvSpPr>
        <p:spPr>
          <a:xfrm>
            <a:off x="5648288" y="4065961"/>
            <a:ext cx="936136"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200" b="1" kern="0" dirty="0">
                <a:solidFill>
                  <a:schemeClr val="bg1">
                    <a:lumMod val="95000"/>
                  </a:schemeClr>
                </a:solidFill>
                <a:effectLst>
                  <a:glow rad="63500">
                    <a:schemeClr val="tx1">
                      <a:lumMod val="65000"/>
                      <a:lumOff val="35000"/>
                      <a:alpha val="40000"/>
                    </a:schemeClr>
                  </a:glow>
                </a:effectLst>
              </a:rPr>
              <a:t>2</a:t>
            </a: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00,000</a:t>
            </a:r>
          </a:p>
        </p:txBody>
      </p:sp>
      <p:sp>
        <p:nvSpPr>
          <p:cNvPr id="24" name="TextBox 23"/>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
        <p:nvSpPr>
          <p:cNvPr id="16" name="Rectangle: Rounded Corners 15">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 name="Rectangle 1">
            <a:extLst>
              <a:ext uri="{FF2B5EF4-FFF2-40B4-BE49-F238E27FC236}">
                <a16:creationId xmlns:a16="http://schemas.microsoft.com/office/drawing/2014/main" id="{1D818330-BB2B-5240-47CD-1ACC72BD44F9}"/>
              </a:ext>
            </a:extLst>
          </p:cNvPr>
          <p:cNvSpPr/>
          <p:nvPr/>
        </p:nvSpPr>
        <p:spPr>
          <a:xfrm>
            <a:off x="5774531" y="3109913"/>
            <a:ext cx="704850" cy="92868"/>
          </a:xfrm>
          <a:prstGeom prst="rect">
            <a:avLst/>
          </a:prstGeom>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8181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graphicFrame>
        <p:nvGraphicFramePr>
          <p:cNvPr id="24" name="Chart 23"/>
          <p:cNvGraphicFramePr>
            <a:graphicFrameLocks/>
          </p:cNvGraphicFramePr>
          <p:nvPr>
            <p:extLst>
              <p:ext uri="{D42A27DB-BD31-4B8C-83A1-F6EECF244321}">
                <p14:modId xmlns:p14="http://schemas.microsoft.com/office/powerpoint/2010/main" val="4049664882"/>
              </p:ext>
            </p:extLst>
          </p:nvPr>
        </p:nvGraphicFramePr>
        <p:xfrm>
          <a:off x="5112393" y="388972"/>
          <a:ext cx="2028825"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51" name="TextBox 50"/>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
        <p:nvSpPr>
          <p:cNvPr id="56" name="TextBox 55"/>
          <p:cNvSpPr txBox="1"/>
          <p:nvPr/>
        </p:nvSpPr>
        <p:spPr>
          <a:xfrm>
            <a:off x="5693292" y="2528368"/>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                . </a:t>
            </a:r>
          </a:p>
        </p:txBody>
      </p:sp>
      <p:sp>
        <p:nvSpPr>
          <p:cNvPr id="57" name="TextBox 56"/>
          <p:cNvSpPr txBox="1"/>
          <p:nvPr/>
        </p:nvSpPr>
        <p:spPr>
          <a:xfrm>
            <a:off x="5649046" y="2357845"/>
            <a:ext cx="968438"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200" b="1" kern="0" dirty="0">
                <a:solidFill>
                  <a:schemeClr val="bg1">
                    <a:lumMod val="95000"/>
                  </a:schemeClr>
                </a:solidFill>
                <a:effectLst>
                  <a:glow rad="63500">
                    <a:schemeClr val="tx1">
                      <a:lumMod val="65000"/>
                      <a:lumOff val="35000"/>
                      <a:alpha val="40000"/>
                    </a:schemeClr>
                  </a:glow>
                </a:effectLst>
              </a:rPr>
              <a:t>200</a:t>
            </a: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a:t>
            </a:r>
          </a:p>
        </p:txBody>
      </p:sp>
      <p:sp>
        <p:nvSpPr>
          <p:cNvPr id="19" name="TextBox 18"/>
          <p:cNvSpPr txBox="1"/>
          <p:nvPr/>
        </p:nvSpPr>
        <p:spPr>
          <a:xfrm>
            <a:off x="5714779" y="2529826"/>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
        <p:nvSpPr>
          <p:cNvPr id="13" name="Rectangle: Rounded Corners 12">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16685316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graphicFrame>
        <p:nvGraphicFramePr>
          <p:cNvPr id="24" name="Chart 23"/>
          <p:cNvGraphicFramePr>
            <a:graphicFrameLocks/>
          </p:cNvGraphicFramePr>
          <p:nvPr>
            <p:extLst>
              <p:ext uri="{D42A27DB-BD31-4B8C-83A1-F6EECF244321}">
                <p14:modId xmlns:p14="http://schemas.microsoft.com/office/powerpoint/2010/main" val="2518968745"/>
              </p:ext>
            </p:extLst>
          </p:nvPr>
        </p:nvGraphicFramePr>
        <p:xfrm>
          <a:off x="5112393" y="388972"/>
          <a:ext cx="2028825"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51" name="TextBox 50"/>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
        <p:nvSpPr>
          <p:cNvPr id="58" name="TextBox 57"/>
          <p:cNvSpPr txBox="1"/>
          <p:nvPr/>
        </p:nvSpPr>
        <p:spPr>
          <a:xfrm>
            <a:off x="5792331" y="2705287"/>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13" name="Rectangle: Rounded Corners 12">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 name="TextBox 1">
            <a:extLst>
              <a:ext uri="{FF2B5EF4-FFF2-40B4-BE49-F238E27FC236}">
                <a16:creationId xmlns:a16="http://schemas.microsoft.com/office/drawing/2014/main" id="{FAE5B19C-1E8F-9CBC-F036-D3B969B635F3}"/>
              </a:ext>
            </a:extLst>
          </p:cNvPr>
          <p:cNvSpPr txBox="1"/>
          <p:nvPr/>
        </p:nvSpPr>
        <p:spPr>
          <a:xfrm>
            <a:off x="5693292" y="2528368"/>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                . </a:t>
            </a:r>
          </a:p>
        </p:txBody>
      </p:sp>
      <p:sp>
        <p:nvSpPr>
          <p:cNvPr id="5" name="TextBox 4">
            <a:extLst>
              <a:ext uri="{FF2B5EF4-FFF2-40B4-BE49-F238E27FC236}">
                <a16:creationId xmlns:a16="http://schemas.microsoft.com/office/drawing/2014/main" id="{3336C827-249C-C66C-0F7A-8FAFBC281C8A}"/>
              </a:ext>
            </a:extLst>
          </p:cNvPr>
          <p:cNvSpPr txBox="1"/>
          <p:nvPr/>
        </p:nvSpPr>
        <p:spPr>
          <a:xfrm>
            <a:off x="5649046" y="2357845"/>
            <a:ext cx="968438"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1200" b="1" kern="0" dirty="0">
                <a:solidFill>
                  <a:schemeClr val="bg1">
                    <a:lumMod val="95000"/>
                  </a:schemeClr>
                </a:solidFill>
                <a:effectLst>
                  <a:glow rad="63500">
                    <a:schemeClr val="tx1">
                      <a:lumMod val="65000"/>
                      <a:lumOff val="35000"/>
                      <a:alpha val="40000"/>
                    </a:schemeClr>
                  </a:glow>
                </a:effectLst>
              </a:rPr>
              <a:t>200</a:t>
            </a: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a:t>
            </a:r>
          </a:p>
        </p:txBody>
      </p:sp>
      <p:sp>
        <p:nvSpPr>
          <p:cNvPr id="6" name="TextBox 5">
            <a:extLst>
              <a:ext uri="{FF2B5EF4-FFF2-40B4-BE49-F238E27FC236}">
                <a16:creationId xmlns:a16="http://schemas.microsoft.com/office/drawing/2014/main" id="{F3DD9A29-211E-60C7-8582-437C4E23F65C}"/>
              </a:ext>
            </a:extLst>
          </p:cNvPr>
          <p:cNvSpPr txBox="1"/>
          <p:nvPr/>
        </p:nvSpPr>
        <p:spPr>
          <a:xfrm>
            <a:off x="5714779" y="2529826"/>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$192,800</a:t>
            </a:r>
          </a:p>
        </p:txBody>
      </p:sp>
    </p:spTree>
    <p:extLst>
      <p:ext uri="{BB962C8B-B14F-4D97-AF65-F5344CB8AC3E}">
        <p14:creationId xmlns:p14="http://schemas.microsoft.com/office/powerpoint/2010/main" val="6056446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graphicFrame>
        <p:nvGraphicFramePr>
          <p:cNvPr id="52" name="Chart 51"/>
          <p:cNvGraphicFramePr>
            <a:graphicFrameLocks/>
          </p:cNvGraphicFramePr>
          <p:nvPr/>
        </p:nvGraphicFramePr>
        <p:xfrm>
          <a:off x="5112393" y="2862072"/>
          <a:ext cx="2028825" cy="3054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a:graphicFrameLocks/>
          </p:cNvGraphicFramePr>
          <p:nvPr>
            <p:extLst>
              <p:ext uri="{D42A27DB-BD31-4B8C-83A1-F6EECF244321}">
                <p14:modId xmlns:p14="http://schemas.microsoft.com/office/powerpoint/2010/main" val="3524931334"/>
              </p:ext>
            </p:extLst>
          </p:nvPr>
        </p:nvGraphicFramePr>
        <p:xfrm>
          <a:off x="5112393" y="388972"/>
          <a:ext cx="2028825"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a:xfrm>
            <a:off x="804102" y="2990088"/>
            <a:ext cx="1864306"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A+B</a:t>
            </a:r>
            <a:r>
              <a:rPr kumimoji="0" lang="en-US" sz="2000" b="0" i="0" u="none" strike="noStrike" kern="0" cap="none" spc="0" normalizeH="0" baseline="0" noProof="0" dirty="0">
                <a:ln>
                  <a:solidFill>
                    <a:schemeClr val="bg1">
                      <a:lumMod val="50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 </a:t>
            </a:r>
            <a:r>
              <a:rPr kumimoji="0" lang="en-US" sz="2000" b="0" i="0" u="none" strike="noStrike" kern="0" cap="none" spc="0" normalizeH="0" baseline="0" noProof="0" dirty="0">
                <a:ln>
                  <a:noFill/>
                </a:ln>
                <a:solidFill>
                  <a:srgbClr val="91C0EB"/>
                </a:solidFill>
                <a:effectLst/>
                <a:uLnTx/>
                <a:uFillTx/>
              </a:rPr>
              <a:t>IS LESS THAN THE </a:t>
            </a:r>
            <a:r>
              <a:rPr kumimoji="0" lang="en-US" sz="2000" b="0" i="0" u="none" strike="noStrike" kern="0" cap="none" spc="0" normalizeH="0" baseline="0" noProof="0" dirty="0">
                <a:ln>
                  <a:solidFill>
                    <a:schemeClr val="bg1">
                      <a:lumMod val="75000"/>
                    </a:schemeClr>
                  </a:solidFill>
                </a:ln>
                <a:solidFill>
                  <a:schemeClr val="accent1">
                    <a:lumMod val="20000"/>
                    <a:lumOff val="80000"/>
                  </a:schemeClr>
                </a:solidFill>
                <a:effectLst>
                  <a:outerShdw blurRad="50800" dist="38100" dir="2700000" algn="tl" rotWithShape="0">
                    <a:prstClr val="black">
                      <a:alpha val="40000"/>
                    </a:prstClr>
                  </a:outerShdw>
                </a:effectLst>
                <a:uLnTx/>
                <a:uFillTx/>
              </a:rPr>
              <a:t>2011</a:t>
            </a:r>
            <a:r>
              <a:rPr kumimoji="0" lang="en-US" sz="1800" b="0" i="0" u="none" strike="noStrike" kern="0" cap="none" spc="0" normalizeH="0" baseline="0" noProof="0" dirty="0">
                <a:ln>
                  <a:noFill/>
                </a:ln>
                <a:solidFill>
                  <a:schemeClr val="accent1">
                    <a:lumMod val="50000"/>
                  </a:schemeClr>
                </a:solidFill>
                <a:effectLst>
                  <a:outerShdw blurRad="50800" dist="38100" dir="2700000" algn="tl" rotWithShape="0">
                    <a:prstClr val="black">
                      <a:alpha val="40000"/>
                    </a:prstClr>
                  </a:outerShdw>
                </a:effectLst>
                <a:uLnTx/>
                <a:uFillTx/>
              </a:rPr>
              <a:t> </a:t>
            </a:r>
            <a:r>
              <a:rPr kumimoji="0" lang="en-US" sz="1800" b="0" i="0" u="none" strike="noStrike" kern="0" cap="none" spc="0" normalizeH="0" baseline="0" noProof="0" dirty="0">
                <a:ln>
                  <a:noFill/>
                </a:ln>
                <a:solidFill>
                  <a:srgbClr val="91C0EB"/>
                </a:solidFill>
                <a:effectLst/>
                <a:uLnTx/>
                <a:uFillTx/>
              </a:rPr>
              <a:t>AMOUNT SO FIND THE DELTA.</a:t>
            </a:r>
          </a:p>
        </p:txBody>
      </p:sp>
      <p:sp>
        <p:nvSpPr>
          <p:cNvPr id="19" name="TextBox 18"/>
          <p:cNvSpPr txBox="1"/>
          <p:nvPr/>
        </p:nvSpPr>
        <p:spPr>
          <a:xfrm>
            <a:off x="5698986" y="2855436"/>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12" name="Rectangle: Rounded Corners 11">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Tree>
    <p:extLst>
      <p:ext uri="{BB962C8B-B14F-4D97-AF65-F5344CB8AC3E}">
        <p14:creationId xmlns:p14="http://schemas.microsoft.com/office/powerpoint/2010/main" val="2690904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8" name="TextBox 47"/>
          <p:cNvSpPr txBox="1"/>
          <p:nvPr/>
        </p:nvSpPr>
        <p:spPr>
          <a:xfrm>
            <a:off x="804102" y="2791509"/>
            <a:ext cx="186430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DELTAS FOR ALL ELIGIBLE TRIBES IN </a:t>
            </a:r>
            <a:r>
              <a:rPr lang="en-US" kern="0" dirty="0">
                <a:solidFill>
                  <a:srgbClr val="91C0EB"/>
                </a:solidFill>
              </a:rPr>
              <a:t>THE</a:t>
            </a:r>
            <a:r>
              <a:rPr kumimoji="0" lang="en-US" sz="1800" b="0" i="0" u="none" strike="noStrike" kern="0" cap="none" spc="0" normalizeH="0" baseline="0" noProof="0" dirty="0">
                <a:ln>
                  <a:noFill/>
                </a:ln>
                <a:solidFill>
                  <a:srgbClr val="91C0EB"/>
                </a:solidFill>
                <a:effectLst/>
                <a:uLnTx/>
                <a:uFillTx/>
              </a:rPr>
              <a:t> REGION.</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A0130B-CF65-F45B-FAF0-71B93DCACC62}"/>
              </a:ext>
            </a:extLst>
          </p:cNvPr>
          <p:cNvSpPr txBox="1"/>
          <p:nvPr/>
        </p:nvSpPr>
        <p:spPr>
          <a:xfrm>
            <a:off x="3540423" y="5320466"/>
            <a:ext cx="895982" cy="276999"/>
          </a:xfrm>
          <a:prstGeom prst="rect">
            <a:avLst/>
          </a:prstGeom>
          <a:noFill/>
        </p:spPr>
        <p:txBody>
          <a:bodyPr wrap="square">
            <a:spAutoFit/>
          </a:bodyPr>
          <a:lstStyle/>
          <a:p>
            <a:r>
              <a:rPr lang="en-US" sz="1200" b="1" dirty="0">
                <a:solidFill>
                  <a:schemeClr val="bg1"/>
                </a:solidFill>
              </a:rPr>
              <a:t>$1,343,410 </a:t>
            </a:r>
          </a:p>
        </p:txBody>
      </p:sp>
      <p:sp>
        <p:nvSpPr>
          <p:cNvPr id="11" name="TextBox 10">
            <a:extLst>
              <a:ext uri="{FF2B5EF4-FFF2-40B4-BE49-F238E27FC236}">
                <a16:creationId xmlns:a16="http://schemas.microsoft.com/office/drawing/2014/main" id="{7F8DC6B2-682A-D7BD-1B76-C0595ED03F45}"/>
              </a:ext>
            </a:extLst>
          </p:cNvPr>
          <p:cNvSpPr txBox="1"/>
          <p:nvPr/>
        </p:nvSpPr>
        <p:spPr>
          <a:xfrm>
            <a:off x="3540423" y="4845823"/>
            <a:ext cx="895982" cy="276999"/>
          </a:xfrm>
          <a:prstGeom prst="rect">
            <a:avLst/>
          </a:prstGeom>
          <a:noFill/>
        </p:spPr>
        <p:txBody>
          <a:bodyPr wrap="square">
            <a:spAutoFit/>
          </a:bodyPr>
          <a:lstStyle/>
          <a:p>
            <a:r>
              <a:rPr lang="en-US" sz="1200" b="1" dirty="0">
                <a:solidFill>
                  <a:schemeClr val="bg1"/>
                </a:solidFill>
              </a:rPr>
              <a:t>$2,320,848</a:t>
            </a:r>
          </a:p>
        </p:txBody>
      </p:sp>
      <p:sp>
        <p:nvSpPr>
          <p:cNvPr id="14" name="TextBox 13">
            <a:extLst>
              <a:ext uri="{FF2B5EF4-FFF2-40B4-BE49-F238E27FC236}">
                <a16:creationId xmlns:a16="http://schemas.microsoft.com/office/drawing/2014/main" id="{D5B13051-EC16-B76F-C52A-6742549B47DB}"/>
              </a:ext>
            </a:extLst>
          </p:cNvPr>
          <p:cNvSpPr txBox="1"/>
          <p:nvPr/>
        </p:nvSpPr>
        <p:spPr>
          <a:xfrm>
            <a:off x="3553783" y="4446611"/>
            <a:ext cx="895982" cy="276999"/>
          </a:xfrm>
          <a:prstGeom prst="rect">
            <a:avLst/>
          </a:prstGeom>
          <a:noFill/>
        </p:spPr>
        <p:txBody>
          <a:bodyPr wrap="square">
            <a:spAutoFit/>
          </a:bodyPr>
          <a:lstStyle/>
          <a:p>
            <a:r>
              <a:rPr lang="en-US" sz="1200" b="1" dirty="0">
                <a:solidFill>
                  <a:schemeClr val="bg1"/>
                </a:solidFill>
                <a:effectLst>
                  <a:outerShdw blurRad="50800" dist="38100" dir="2700000" algn="tl" rotWithShape="0">
                    <a:prstClr val="black">
                      <a:alpha val="40000"/>
                    </a:prstClr>
                  </a:outerShdw>
                </a:effectLst>
              </a:rPr>
              <a:t> $623,654</a:t>
            </a:r>
          </a:p>
        </p:txBody>
      </p:sp>
      <p:sp>
        <p:nvSpPr>
          <p:cNvPr id="15" name="TextBox 14">
            <a:extLst>
              <a:ext uri="{FF2B5EF4-FFF2-40B4-BE49-F238E27FC236}">
                <a16:creationId xmlns:a16="http://schemas.microsoft.com/office/drawing/2014/main" id="{465BC08A-1D55-3A35-AC7B-2BCB73378A2F}"/>
              </a:ext>
            </a:extLst>
          </p:cNvPr>
          <p:cNvSpPr txBox="1"/>
          <p:nvPr/>
        </p:nvSpPr>
        <p:spPr>
          <a:xfrm>
            <a:off x="3553783" y="4308391"/>
            <a:ext cx="895982" cy="276999"/>
          </a:xfrm>
          <a:prstGeom prst="rect">
            <a:avLst/>
          </a:prstGeom>
          <a:noFill/>
        </p:spPr>
        <p:txBody>
          <a:bodyPr wrap="square">
            <a:spAutoFit/>
          </a:bodyPr>
          <a:lstStyle/>
          <a:p>
            <a:r>
              <a:rPr lang="en-US" sz="1200" b="1" dirty="0">
                <a:solidFill>
                  <a:schemeClr val="bg1"/>
                </a:solidFill>
              </a:rPr>
              <a:t> $124,502</a:t>
            </a:r>
          </a:p>
        </p:txBody>
      </p:sp>
      <p:sp>
        <p:nvSpPr>
          <p:cNvPr id="16" name="TextBox 15">
            <a:extLst>
              <a:ext uri="{FF2B5EF4-FFF2-40B4-BE49-F238E27FC236}">
                <a16:creationId xmlns:a16="http://schemas.microsoft.com/office/drawing/2014/main" id="{99BB03D7-0E8F-8603-41C8-C473416EA315}"/>
              </a:ext>
            </a:extLst>
          </p:cNvPr>
          <p:cNvSpPr txBox="1"/>
          <p:nvPr/>
        </p:nvSpPr>
        <p:spPr>
          <a:xfrm>
            <a:off x="3540423" y="3826065"/>
            <a:ext cx="895982" cy="276999"/>
          </a:xfrm>
          <a:prstGeom prst="rect">
            <a:avLst/>
          </a:prstGeom>
          <a:noFill/>
        </p:spPr>
        <p:txBody>
          <a:bodyPr wrap="square">
            <a:spAutoFit/>
          </a:bodyPr>
          <a:lstStyle/>
          <a:p>
            <a:r>
              <a:rPr lang="en-US" sz="1200" b="1" dirty="0">
                <a:solidFill>
                  <a:schemeClr val="bg1"/>
                </a:solidFill>
              </a:rPr>
              <a:t>$3,770,316</a:t>
            </a:r>
          </a:p>
        </p:txBody>
      </p:sp>
      <p:sp>
        <p:nvSpPr>
          <p:cNvPr id="17" name="DELTA">
            <a:extLst>
              <a:ext uri="{FF2B5EF4-FFF2-40B4-BE49-F238E27FC236}">
                <a16:creationId xmlns:a16="http://schemas.microsoft.com/office/drawing/2014/main" id="{12135735-5D99-86CA-D611-52907C672184}"/>
              </a:ext>
            </a:extLst>
          </p:cNvPr>
          <p:cNvSpPr/>
          <p:nvPr/>
        </p:nvSpPr>
        <p:spPr>
          <a:xfrm>
            <a:off x="4401055" y="3356328"/>
            <a:ext cx="700087" cy="78542"/>
          </a:xfrm>
          <a:prstGeom prst="rect">
            <a:avLst/>
          </a:prstGeom>
          <a:solidFill>
            <a:srgbClr val="92D050"/>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a:extLst>
              <a:ext uri="{FF2B5EF4-FFF2-40B4-BE49-F238E27FC236}">
                <a16:creationId xmlns:a16="http://schemas.microsoft.com/office/drawing/2014/main" id="{A2B286A7-11F2-0A52-10C4-10FFFFF992F3}"/>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Tree>
    <p:extLst>
      <p:ext uri="{BB962C8B-B14F-4D97-AF65-F5344CB8AC3E}">
        <p14:creationId xmlns:p14="http://schemas.microsoft.com/office/powerpoint/2010/main" val="2829350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8" name="TextBox 47"/>
          <p:cNvSpPr txBox="1"/>
          <p:nvPr/>
        </p:nvSpPr>
        <p:spPr>
          <a:xfrm>
            <a:off x="804102" y="2791509"/>
            <a:ext cx="186430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DELTAS FOR ALL ELIGIBLE TRIBES IN </a:t>
            </a:r>
            <a:r>
              <a:rPr lang="en-US" kern="0" dirty="0">
                <a:solidFill>
                  <a:srgbClr val="91C0EB"/>
                </a:solidFill>
              </a:rPr>
              <a:t>THE</a:t>
            </a:r>
            <a:r>
              <a:rPr kumimoji="0" lang="en-US" sz="1800" b="0" i="0" u="none" strike="noStrike" kern="0" cap="none" spc="0" normalizeH="0" baseline="0" noProof="0" dirty="0">
                <a:ln>
                  <a:noFill/>
                </a:ln>
                <a:solidFill>
                  <a:srgbClr val="91C0EB"/>
                </a:solidFill>
                <a:effectLst/>
                <a:uLnTx/>
                <a:uFillTx/>
              </a:rPr>
              <a:t> REGION.</a:t>
            </a:r>
          </a:p>
        </p:txBody>
      </p:sp>
      <p:sp>
        <p:nvSpPr>
          <p:cNvPr id="67" name="DELTA"/>
          <p:cNvSpPr/>
          <p:nvPr/>
        </p:nvSpPr>
        <p:spPr>
          <a:xfrm>
            <a:off x="4401055" y="3356328"/>
            <a:ext cx="700087" cy="78542"/>
          </a:xfrm>
          <a:prstGeom prst="rect">
            <a:avLst/>
          </a:prstGeom>
          <a:solidFill>
            <a:srgbClr val="92D050"/>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49F3E7-5678-6D4D-ACE8-EFD22586E7FA}"/>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10" name="TextBox 9">
            <a:extLst>
              <a:ext uri="{FF2B5EF4-FFF2-40B4-BE49-F238E27FC236}">
                <a16:creationId xmlns:a16="http://schemas.microsoft.com/office/drawing/2014/main" id="{87A0130B-CF65-F45B-FAF0-71B93DCACC62}"/>
              </a:ext>
            </a:extLst>
          </p:cNvPr>
          <p:cNvSpPr txBox="1"/>
          <p:nvPr/>
        </p:nvSpPr>
        <p:spPr>
          <a:xfrm>
            <a:off x="3084034" y="4315077"/>
            <a:ext cx="1116452" cy="338554"/>
          </a:xfrm>
          <a:prstGeom prst="rect">
            <a:avLst/>
          </a:prstGeom>
          <a:noFill/>
        </p:spPr>
        <p:txBody>
          <a:bodyPr wrap="square">
            <a:spAutoFit/>
          </a:bodyPr>
          <a:lstStyle/>
          <a:p>
            <a:r>
              <a:rPr lang="en-US" sz="1600" b="1" dirty="0">
                <a:solidFill>
                  <a:srgbClr val="92D050"/>
                </a:solidFill>
              </a:rPr>
              <a:t>$8,182,729 </a:t>
            </a:r>
          </a:p>
        </p:txBody>
      </p:sp>
      <p:sp>
        <p:nvSpPr>
          <p:cNvPr id="9" name="Left Brace 8">
            <a:extLst>
              <a:ext uri="{FF2B5EF4-FFF2-40B4-BE49-F238E27FC236}">
                <a16:creationId xmlns:a16="http://schemas.microsoft.com/office/drawing/2014/main" id="{7076E368-202E-9E66-43E8-010733458536}"/>
              </a:ext>
            </a:extLst>
          </p:cNvPr>
          <p:cNvSpPr/>
          <p:nvPr/>
        </p:nvSpPr>
        <p:spPr>
          <a:xfrm>
            <a:off x="4200486" y="3462401"/>
            <a:ext cx="223643" cy="2135064"/>
          </a:xfrm>
          <a:prstGeom prst="leftBrace">
            <a:avLst>
              <a:gd name="adj1" fmla="val 85662"/>
              <a:gd name="adj2" fmla="val 48045"/>
            </a:avLst>
          </a:prstGeom>
          <a:noFill/>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92D050"/>
              </a:solidFill>
              <a:effectLst/>
              <a:uLnTx/>
              <a:uFillTx/>
            </a:endParaRPr>
          </a:p>
        </p:txBody>
      </p:sp>
    </p:spTree>
    <p:extLst>
      <p:ext uri="{BB962C8B-B14F-4D97-AF65-F5344CB8AC3E}">
        <p14:creationId xmlns:p14="http://schemas.microsoft.com/office/powerpoint/2010/main" val="12480278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8" name="TextBox 47"/>
          <p:cNvSpPr txBox="1"/>
          <p:nvPr/>
        </p:nvSpPr>
        <p:spPr>
          <a:xfrm>
            <a:off x="804102" y="2791509"/>
            <a:ext cx="186430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FIND THE DELTAS FOR ALL ELIGIBLE TRIBES IN </a:t>
            </a:r>
            <a:r>
              <a:rPr lang="en-US" kern="0" dirty="0">
                <a:solidFill>
                  <a:srgbClr val="91C0EB"/>
                </a:solidFill>
              </a:rPr>
              <a:t>THE</a:t>
            </a:r>
            <a:r>
              <a:rPr kumimoji="0" lang="en-US" sz="1800" b="0" i="0" u="none" strike="noStrike" kern="0" cap="none" spc="0" normalizeH="0" baseline="0" noProof="0" dirty="0">
                <a:ln>
                  <a:noFill/>
                </a:ln>
                <a:solidFill>
                  <a:srgbClr val="91C0EB"/>
                </a:solidFill>
                <a:effectLst/>
                <a:uLnTx/>
                <a:uFillTx/>
              </a:rPr>
              <a:t> REGION.</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3483864"/>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1" name="Rectangle 10">
            <a:extLst>
              <a:ext uri="{FF2B5EF4-FFF2-40B4-BE49-F238E27FC236}">
                <a16:creationId xmlns:a16="http://schemas.microsoft.com/office/drawing/2014/main" id="{4A6A8926-9BBF-77BB-D9E9-33D41A01E48D}"/>
              </a:ext>
            </a:extLst>
          </p:cNvPr>
          <p:cNvSpPr/>
          <p:nvPr/>
        </p:nvSpPr>
        <p:spPr>
          <a:xfrm>
            <a:off x="5855573" y="5581535"/>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12" name="TextBox 11">
            <a:extLst>
              <a:ext uri="{FF2B5EF4-FFF2-40B4-BE49-F238E27FC236}">
                <a16:creationId xmlns:a16="http://schemas.microsoft.com/office/drawing/2014/main" id="{647E7833-B4F8-6318-532F-8B49A939A8A1}"/>
              </a:ext>
            </a:extLst>
          </p:cNvPr>
          <p:cNvSpPr txBox="1"/>
          <p:nvPr/>
        </p:nvSpPr>
        <p:spPr>
          <a:xfrm>
            <a:off x="5587421" y="3623099"/>
            <a:ext cx="1360084" cy="338554"/>
          </a:xfrm>
          <a:prstGeom prst="rect">
            <a:avLst/>
          </a:prstGeom>
          <a:noFill/>
        </p:spPr>
        <p:txBody>
          <a:bodyPr wrap="square">
            <a:spAutoFit/>
          </a:bodyPr>
          <a:lstStyle/>
          <a:p>
            <a:r>
              <a:rPr lang="en-US" sz="1600" b="1" dirty="0">
                <a:solidFill>
                  <a:srgbClr val="66ABEB"/>
                </a:solidFill>
              </a:rPr>
              <a:t>$13,114,780 </a:t>
            </a:r>
          </a:p>
        </p:txBody>
      </p:sp>
      <p:sp>
        <p:nvSpPr>
          <p:cNvPr id="13" name="Left Brace 12">
            <a:extLst>
              <a:ext uri="{FF2B5EF4-FFF2-40B4-BE49-F238E27FC236}">
                <a16:creationId xmlns:a16="http://schemas.microsoft.com/office/drawing/2014/main" id="{BE531E18-B4D6-0867-FED8-CDE63CD18F36}"/>
              </a:ext>
            </a:extLst>
          </p:cNvPr>
          <p:cNvSpPr/>
          <p:nvPr/>
        </p:nvSpPr>
        <p:spPr>
          <a:xfrm>
            <a:off x="6820042" y="2126317"/>
            <a:ext cx="245019" cy="3455218"/>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DELTA">
            <a:extLst>
              <a:ext uri="{FF2B5EF4-FFF2-40B4-BE49-F238E27FC236}">
                <a16:creationId xmlns:a16="http://schemas.microsoft.com/office/drawing/2014/main" id="{4E690CDB-4E4F-F477-A565-55D80F9387A4}"/>
              </a:ext>
            </a:extLst>
          </p:cNvPr>
          <p:cNvSpPr/>
          <p:nvPr/>
        </p:nvSpPr>
        <p:spPr>
          <a:xfrm>
            <a:off x="4401055" y="3356328"/>
            <a:ext cx="700087" cy="78542"/>
          </a:xfrm>
          <a:prstGeom prst="rect">
            <a:avLst/>
          </a:prstGeom>
          <a:solidFill>
            <a:srgbClr val="92D050"/>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a:extLst>
              <a:ext uri="{FF2B5EF4-FFF2-40B4-BE49-F238E27FC236}">
                <a16:creationId xmlns:a16="http://schemas.microsoft.com/office/drawing/2014/main" id="{7570BAE9-76C8-A71C-23C8-6B0CCEBF30F8}"/>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19" name="TextBox 18">
            <a:extLst>
              <a:ext uri="{FF2B5EF4-FFF2-40B4-BE49-F238E27FC236}">
                <a16:creationId xmlns:a16="http://schemas.microsoft.com/office/drawing/2014/main" id="{A38FB9E2-2F69-F66B-9AF1-DD3D97A9B3AB}"/>
              </a:ext>
            </a:extLst>
          </p:cNvPr>
          <p:cNvSpPr txBox="1"/>
          <p:nvPr/>
        </p:nvSpPr>
        <p:spPr>
          <a:xfrm>
            <a:off x="3084034" y="4315077"/>
            <a:ext cx="1116452" cy="338554"/>
          </a:xfrm>
          <a:prstGeom prst="rect">
            <a:avLst/>
          </a:prstGeom>
          <a:noFill/>
        </p:spPr>
        <p:txBody>
          <a:bodyPr wrap="square">
            <a:spAutoFit/>
          </a:bodyPr>
          <a:lstStyle/>
          <a:p>
            <a:r>
              <a:rPr lang="en-US" sz="1600" b="1" dirty="0">
                <a:solidFill>
                  <a:srgbClr val="92D050"/>
                </a:solidFill>
              </a:rPr>
              <a:t>$8,182,729 </a:t>
            </a:r>
          </a:p>
        </p:txBody>
      </p:sp>
      <p:sp>
        <p:nvSpPr>
          <p:cNvPr id="20" name="Left Brace 19">
            <a:extLst>
              <a:ext uri="{FF2B5EF4-FFF2-40B4-BE49-F238E27FC236}">
                <a16:creationId xmlns:a16="http://schemas.microsoft.com/office/drawing/2014/main" id="{449FA055-9099-FDA4-F150-2599ACA5045E}"/>
              </a:ext>
            </a:extLst>
          </p:cNvPr>
          <p:cNvSpPr/>
          <p:nvPr/>
        </p:nvSpPr>
        <p:spPr>
          <a:xfrm>
            <a:off x="4200486" y="3462401"/>
            <a:ext cx="223643" cy="2135064"/>
          </a:xfrm>
          <a:prstGeom prst="leftBrace">
            <a:avLst>
              <a:gd name="adj1" fmla="val 85662"/>
              <a:gd name="adj2" fmla="val 48045"/>
            </a:avLst>
          </a:prstGeom>
          <a:noFill/>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92D050"/>
              </a:solidFill>
              <a:effectLst/>
              <a:uLnTx/>
              <a:uFillTx/>
            </a:endParaRPr>
          </a:p>
        </p:txBody>
      </p:sp>
    </p:spTree>
    <p:extLst>
      <p:ext uri="{BB962C8B-B14F-4D97-AF65-F5344CB8AC3E}">
        <p14:creationId xmlns:p14="http://schemas.microsoft.com/office/powerpoint/2010/main" val="3654350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1" name="Rectangle 10">
            <a:extLst>
              <a:ext uri="{FF2B5EF4-FFF2-40B4-BE49-F238E27FC236}">
                <a16:creationId xmlns:a16="http://schemas.microsoft.com/office/drawing/2014/main" id="{4A6A8926-9BBF-77BB-D9E9-33D41A01E48D}"/>
              </a:ext>
            </a:extLst>
          </p:cNvPr>
          <p:cNvSpPr/>
          <p:nvPr/>
        </p:nvSpPr>
        <p:spPr>
          <a:xfrm>
            <a:off x="5855573" y="5581535"/>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13" name="Left Brace 12">
            <a:extLst>
              <a:ext uri="{FF2B5EF4-FFF2-40B4-BE49-F238E27FC236}">
                <a16:creationId xmlns:a16="http://schemas.microsoft.com/office/drawing/2014/main" id="{BE531E18-B4D6-0867-FED8-CDE63CD18F36}"/>
              </a:ext>
            </a:extLst>
          </p:cNvPr>
          <p:cNvSpPr/>
          <p:nvPr/>
        </p:nvSpPr>
        <p:spPr>
          <a:xfrm>
            <a:off x="6820042" y="3438525"/>
            <a:ext cx="245019"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670EC8E2-15CA-CDFC-3257-9CEB4C105A99}"/>
              </a:ext>
            </a:extLst>
          </p:cNvPr>
          <p:cNvSpPr txBox="1"/>
          <p:nvPr/>
        </p:nvSpPr>
        <p:spPr>
          <a:xfrm>
            <a:off x="557622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0" name="Rectangle 9">
            <a:extLst>
              <a:ext uri="{FF2B5EF4-FFF2-40B4-BE49-F238E27FC236}">
                <a16:creationId xmlns:a16="http://schemas.microsoft.com/office/drawing/2014/main" id="{E8C26B8C-AE41-E535-5E58-8DB46ECD5252}"/>
              </a:ext>
            </a:extLst>
          </p:cNvPr>
          <p:cNvSpPr/>
          <p:nvPr/>
        </p:nvSpPr>
        <p:spPr>
          <a:xfrm>
            <a:off x="7109601" y="3424301"/>
            <a:ext cx="700087" cy="217627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6" name="Left Brace 15">
            <a:extLst>
              <a:ext uri="{FF2B5EF4-FFF2-40B4-BE49-F238E27FC236}">
                <a16:creationId xmlns:a16="http://schemas.microsoft.com/office/drawing/2014/main" id="{2F56B350-4C57-91CC-0C33-EC4B03AAF1D2}"/>
              </a:ext>
            </a:extLst>
          </p:cNvPr>
          <p:cNvSpPr/>
          <p:nvPr/>
        </p:nvSpPr>
        <p:spPr>
          <a:xfrm>
            <a:off x="682004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70497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8" name="TextBox 17">
            <a:extLst>
              <a:ext uri="{FF2B5EF4-FFF2-40B4-BE49-F238E27FC236}">
                <a16:creationId xmlns:a16="http://schemas.microsoft.com/office/drawing/2014/main" id="{19FB36BF-2FB7-C863-B43E-A7D6758FD2BE}"/>
              </a:ext>
            </a:extLst>
          </p:cNvPr>
          <p:cNvSpPr txBox="1"/>
          <p:nvPr/>
        </p:nvSpPr>
        <p:spPr>
          <a:xfrm>
            <a:off x="210312" y="2791509"/>
            <a:ext cx="2458096"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BECAUSE THE SUPPLEMENTAL FUNDING EXCEEDS THE DELTAS, EACH TRIBE WITH A DELTA RECEIVES SUPPLEMENTAL FUNDING EQUAL TO THE DELTA AMOUNT.</a:t>
            </a:r>
          </a:p>
        </p:txBody>
      </p:sp>
      <p:sp>
        <p:nvSpPr>
          <p:cNvPr id="19" name="!!PURPLE">
            <a:extLst>
              <a:ext uri="{FF2B5EF4-FFF2-40B4-BE49-F238E27FC236}">
                <a16:creationId xmlns:a16="http://schemas.microsoft.com/office/drawing/2014/main" id="{78B52695-9D4D-304D-CB81-11A4B814FBD2}"/>
              </a:ext>
            </a:extLst>
          </p:cNvPr>
          <p:cNvSpPr/>
          <p:nvPr/>
        </p:nvSpPr>
        <p:spPr>
          <a:xfrm>
            <a:off x="4447203"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RANGE">
            <a:extLst>
              <a:ext uri="{FF2B5EF4-FFF2-40B4-BE49-F238E27FC236}">
                <a16:creationId xmlns:a16="http://schemas.microsoft.com/office/drawing/2014/main" id="{A28AF660-60F1-1481-7A78-6056ACF31ADA}"/>
              </a:ext>
            </a:extLst>
          </p:cNvPr>
          <p:cNvSpPr/>
          <p:nvPr/>
        </p:nvSpPr>
        <p:spPr>
          <a:xfrm>
            <a:off x="4447203"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YELLOW">
            <a:extLst>
              <a:ext uri="{FF2B5EF4-FFF2-40B4-BE49-F238E27FC236}">
                <a16:creationId xmlns:a16="http://schemas.microsoft.com/office/drawing/2014/main" id="{E32B84C3-89E5-700A-B0BC-80C1EA5429E1}"/>
              </a:ext>
            </a:extLst>
          </p:cNvPr>
          <p:cNvSpPr/>
          <p:nvPr/>
        </p:nvSpPr>
        <p:spPr>
          <a:xfrm>
            <a:off x="4447203"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GREEN">
            <a:extLst>
              <a:ext uri="{FF2B5EF4-FFF2-40B4-BE49-F238E27FC236}">
                <a16:creationId xmlns:a16="http://schemas.microsoft.com/office/drawing/2014/main" id="{BCCF9635-C44B-3E7C-ED28-B9EBC0D74631}"/>
              </a:ext>
            </a:extLst>
          </p:cNvPr>
          <p:cNvSpPr/>
          <p:nvPr/>
        </p:nvSpPr>
        <p:spPr>
          <a:xfrm>
            <a:off x="4447203"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BLUE">
            <a:extLst>
              <a:ext uri="{FF2B5EF4-FFF2-40B4-BE49-F238E27FC236}">
                <a16:creationId xmlns:a16="http://schemas.microsoft.com/office/drawing/2014/main" id="{A246CF87-B2CE-7EB6-50DB-1E9392F5AF9C}"/>
              </a:ext>
            </a:extLst>
          </p:cNvPr>
          <p:cNvSpPr/>
          <p:nvPr/>
        </p:nvSpPr>
        <p:spPr>
          <a:xfrm>
            <a:off x="4447203"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DELTA">
            <a:extLst>
              <a:ext uri="{FF2B5EF4-FFF2-40B4-BE49-F238E27FC236}">
                <a16:creationId xmlns:a16="http://schemas.microsoft.com/office/drawing/2014/main" id="{49EAAFBB-53CA-36A3-3933-93BE5D96A6E3}"/>
              </a:ext>
            </a:extLst>
          </p:cNvPr>
          <p:cNvSpPr/>
          <p:nvPr/>
        </p:nvSpPr>
        <p:spPr>
          <a:xfrm>
            <a:off x="4401055" y="3356328"/>
            <a:ext cx="700087" cy="78542"/>
          </a:xfrm>
          <a:prstGeom prst="rect">
            <a:avLst/>
          </a:prstGeom>
          <a:solidFill>
            <a:srgbClr val="92D050"/>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TextBox 25">
            <a:extLst>
              <a:ext uri="{FF2B5EF4-FFF2-40B4-BE49-F238E27FC236}">
                <a16:creationId xmlns:a16="http://schemas.microsoft.com/office/drawing/2014/main" id="{E9D63CF1-9A02-E56F-6724-DA6F91031705}"/>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7" name="TextBox 26">
            <a:extLst>
              <a:ext uri="{FF2B5EF4-FFF2-40B4-BE49-F238E27FC236}">
                <a16:creationId xmlns:a16="http://schemas.microsoft.com/office/drawing/2014/main" id="{DD03EDCF-3E66-E0DC-46DD-C999068CA381}"/>
              </a:ext>
            </a:extLst>
          </p:cNvPr>
          <p:cNvSpPr txBox="1"/>
          <p:nvPr/>
        </p:nvSpPr>
        <p:spPr>
          <a:xfrm>
            <a:off x="3084034" y="4315077"/>
            <a:ext cx="1116452" cy="338554"/>
          </a:xfrm>
          <a:prstGeom prst="rect">
            <a:avLst/>
          </a:prstGeom>
          <a:noFill/>
        </p:spPr>
        <p:txBody>
          <a:bodyPr wrap="square">
            <a:spAutoFit/>
          </a:bodyPr>
          <a:lstStyle/>
          <a:p>
            <a:r>
              <a:rPr lang="en-US" sz="1600" b="1" dirty="0">
                <a:solidFill>
                  <a:srgbClr val="92D050"/>
                </a:solidFill>
              </a:rPr>
              <a:t>$8,182,729 </a:t>
            </a:r>
          </a:p>
        </p:txBody>
      </p:sp>
      <p:sp>
        <p:nvSpPr>
          <p:cNvPr id="28" name="Left Brace 27">
            <a:extLst>
              <a:ext uri="{FF2B5EF4-FFF2-40B4-BE49-F238E27FC236}">
                <a16:creationId xmlns:a16="http://schemas.microsoft.com/office/drawing/2014/main" id="{3DEC1156-87BE-ED71-BD94-C137F5F35E9F}"/>
              </a:ext>
            </a:extLst>
          </p:cNvPr>
          <p:cNvSpPr/>
          <p:nvPr/>
        </p:nvSpPr>
        <p:spPr>
          <a:xfrm>
            <a:off x="4200486" y="3462401"/>
            <a:ext cx="223643" cy="2135064"/>
          </a:xfrm>
          <a:prstGeom prst="leftBrace">
            <a:avLst>
              <a:gd name="adj1" fmla="val 85662"/>
              <a:gd name="adj2" fmla="val 48045"/>
            </a:avLst>
          </a:prstGeom>
          <a:noFill/>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92D050"/>
              </a:solidFill>
              <a:effectLst/>
              <a:uLnTx/>
              <a:uFillTx/>
            </a:endParaRPr>
          </a:p>
        </p:txBody>
      </p:sp>
    </p:spTree>
    <p:extLst>
      <p:ext uri="{BB962C8B-B14F-4D97-AF65-F5344CB8AC3E}">
        <p14:creationId xmlns:p14="http://schemas.microsoft.com/office/powerpoint/2010/main" val="161462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1" name="Rectangle 10">
            <a:extLst>
              <a:ext uri="{FF2B5EF4-FFF2-40B4-BE49-F238E27FC236}">
                <a16:creationId xmlns:a16="http://schemas.microsoft.com/office/drawing/2014/main" id="{4A6A8926-9BBF-77BB-D9E9-33D41A01E48D}"/>
              </a:ext>
            </a:extLst>
          </p:cNvPr>
          <p:cNvSpPr/>
          <p:nvPr/>
        </p:nvSpPr>
        <p:spPr>
          <a:xfrm>
            <a:off x="5855573" y="5581535"/>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13" name="Left Brace 12">
            <a:extLst>
              <a:ext uri="{FF2B5EF4-FFF2-40B4-BE49-F238E27FC236}">
                <a16:creationId xmlns:a16="http://schemas.microsoft.com/office/drawing/2014/main" id="{BE531E18-B4D6-0867-FED8-CDE63CD18F36}"/>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670EC8E2-15CA-CDFC-3257-9CEB4C105A99}"/>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6" name="Left Brace 15">
            <a:extLst>
              <a:ext uri="{FF2B5EF4-FFF2-40B4-BE49-F238E27FC236}">
                <a16:creationId xmlns:a16="http://schemas.microsoft.com/office/drawing/2014/main" id="{2F56B350-4C57-91CC-0C33-EC4B03AAF1D2}"/>
              </a:ext>
            </a:extLst>
          </p:cNvPr>
          <p:cNvSpPr/>
          <p:nvPr/>
        </p:nvSpPr>
        <p:spPr>
          <a:xfrm>
            <a:off x="682004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70497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8" name="TextBox 17">
            <a:extLst>
              <a:ext uri="{FF2B5EF4-FFF2-40B4-BE49-F238E27FC236}">
                <a16:creationId xmlns:a16="http://schemas.microsoft.com/office/drawing/2014/main" id="{19FB36BF-2FB7-C863-B43E-A7D6758FD2BE}"/>
              </a:ext>
            </a:extLst>
          </p:cNvPr>
          <p:cNvSpPr txBox="1"/>
          <p:nvPr/>
        </p:nvSpPr>
        <p:spPr>
          <a:xfrm>
            <a:off x="210312" y="2791509"/>
            <a:ext cx="2458096"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BECAUSE THE SUPPLEMENTAL FUNDING EXCEEDS THE DELTAS, EACH TRIBE WITH A DELTA RECEIVES SUPPLEMENTAL FUNDING EQUAL TO THE DELTA AMOUNT.</a:t>
            </a: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EC8F23-A44D-3D16-1976-F94D89447310}"/>
              </a:ext>
            </a:extLst>
          </p:cNvPr>
          <p:cNvSpPr/>
          <p:nvPr/>
        </p:nvSpPr>
        <p:spPr>
          <a:xfrm>
            <a:off x="5082681" y="3439541"/>
            <a:ext cx="700087" cy="217627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27" name="DELTA">
            <a:extLst>
              <a:ext uri="{FF2B5EF4-FFF2-40B4-BE49-F238E27FC236}">
                <a16:creationId xmlns:a16="http://schemas.microsoft.com/office/drawing/2014/main" id="{157C948D-0962-BAB2-5F90-41F560DC6354}"/>
              </a:ext>
            </a:extLst>
          </p:cNvPr>
          <p:cNvSpPr/>
          <p:nvPr/>
        </p:nvSpPr>
        <p:spPr>
          <a:xfrm>
            <a:off x="4401055" y="3356328"/>
            <a:ext cx="700087" cy="78542"/>
          </a:xfrm>
          <a:prstGeom prst="rect">
            <a:avLst/>
          </a:prstGeom>
          <a:solidFill>
            <a:srgbClr val="92D050"/>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Tree>
    <p:extLst>
      <p:ext uri="{BB962C8B-B14F-4D97-AF65-F5344CB8AC3E}">
        <p14:creationId xmlns:p14="http://schemas.microsoft.com/office/powerpoint/2010/main" val="4238767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0" name="Rectangle 39"/>
          <p:cNvSpPr/>
          <p:nvPr/>
        </p:nvSpPr>
        <p:spPr>
          <a:xfrm>
            <a:off x="4905619" y="367111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noFill/>
                </a:ln>
                <a:solidFill>
                  <a:schemeClr val="bg1"/>
                </a:solidFill>
                <a:uLnTx/>
                <a:uFillTx/>
              </a:rPr>
              <a:t>=</a:t>
            </a:r>
          </a:p>
        </p:txBody>
      </p:sp>
      <p:sp>
        <p:nvSpPr>
          <p:cNvPr id="43" name="Pie 3"/>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Pie 1"/>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2" name="Pie 2"/>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38" name="!!Rectangle 40"/>
          <p:cNvSpPr/>
          <p:nvPr/>
        </p:nvSpPr>
        <p:spPr>
          <a:xfrm>
            <a:off x="6271070" y="3323704"/>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noFill/>
                </a:ln>
                <a:solidFill>
                  <a:schemeClr val="bg1"/>
                </a:solidFill>
                <a:uLnTx/>
                <a:uFillTx/>
              </a:rPr>
              <a:t>=</a:t>
            </a:r>
          </a:p>
        </p:txBody>
      </p:sp>
      <p:cxnSp>
        <p:nvCxnSpPr>
          <p:cNvPr id="55" name="!!Straight Arrow Connector 44"/>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45"/>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44"/>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5D7858-5A59-4103-832C-F4E910812B31}"/>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9" name="Rectangle 38">
            <a:extLst>
              <a:ext uri="{FF2B5EF4-FFF2-40B4-BE49-F238E27FC236}">
                <a16:creationId xmlns:a16="http://schemas.microsoft.com/office/drawing/2014/main" id="{EC3FFEE1-880D-4195-A6AA-D4AEAC0657BF}"/>
              </a:ext>
            </a:extLst>
          </p:cNvPr>
          <p:cNvSpPr/>
          <p:nvPr/>
        </p:nvSpPr>
        <p:spPr>
          <a:xfrm>
            <a:off x="9138672" y="2712307"/>
            <a:ext cx="2915699" cy="3108543"/>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TRIBAL SHARES ARE THE SUM OF TRANSITION FUNDING, FORMULA TRIBAL SHARES, AND SUPPLEMENTAL FUNDING. OR SIMPLY, </a:t>
            </a:r>
            <a:r>
              <a:rPr lang="en-US" sz="2800" dirty="0">
                <a:solidFill>
                  <a:schemeClr val="bg1"/>
                </a:solidFill>
                <a:effectLst>
                  <a:glow rad="139700">
                    <a:srgbClr val="3C3B45">
                      <a:alpha val="60000"/>
                    </a:srgbClr>
                  </a:glow>
                </a:effectLst>
              </a:rPr>
              <a:t>A + B + C</a:t>
            </a:r>
            <a:r>
              <a:rPr lang="en-US" sz="2400" dirty="0">
                <a:solidFill>
                  <a:schemeClr val="accent2">
                    <a:lumMod val="40000"/>
                    <a:lumOff val="60000"/>
                  </a:schemeClr>
                </a:solidFill>
                <a:effectLst>
                  <a:glow rad="139700">
                    <a:srgbClr val="3C3B45">
                      <a:alpha val="60000"/>
                    </a:srgbClr>
                  </a:glow>
                </a:effectLst>
              </a:rPr>
              <a:t>.</a:t>
            </a:r>
          </a:p>
        </p:txBody>
      </p:sp>
      <p:sp>
        <p:nvSpPr>
          <p:cNvPr id="2" name="!!TRIBAL SHARES">
            <a:extLst>
              <a:ext uri="{FF2B5EF4-FFF2-40B4-BE49-F238E27FC236}">
                <a16:creationId xmlns:a16="http://schemas.microsoft.com/office/drawing/2014/main" id="{0CC30E30-AF8D-422B-9EC7-8C58BF62ACC7}"/>
              </a:ext>
            </a:extLst>
          </p:cNvPr>
          <p:cNvSpPr/>
          <p:nvPr/>
        </p:nvSpPr>
        <p:spPr>
          <a:xfrm>
            <a:off x="9281294" y="2712131"/>
            <a:ext cx="2086212" cy="461665"/>
          </a:xfrm>
          <a:prstGeom prst="rect">
            <a:avLst/>
          </a:prstGeom>
        </p:spPr>
        <p:txBody>
          <a:bodyPr wrap="none">
            <a:spAutoFit/>
          </a:bodyPr>
          <a:lstStyle/>
          <a:p>
            <a:r>
              <a:rPr lang="en-US" sz="2400" dirty="0">
                <a:solidFill>
                  <a:schemeClr val="accent2">
                    <a:lumMod val="40000"/>
                    <a:lumOff val="60000"/>
                  </a:schemeClr>
                </a:solidFill>
                <a:effectLst>
                  <a:glow rad="139700">
                    <a:srgbClr val="3C3B45">
                      <a:alpha val="60000"/>
                    </a:srgbClr>
                  </a:glow>
                </a:effectLst>
              </a:rPr>
              <a:t>TRIBAL SHARES</a:t>
            </a:r>
            <a:endParaRPr lang="en-US" sz="2400" dirty="0"/>
          </a:p>
        </p:txBody>
      </p:sp>
      <p:sp>
        <p:nvSpPr>
          <p:cNvPr id="45" name="!!Safety">
            <a:extLst>
              <a:ext uri="{FF2B5EF4-FFF2-40B4-BE49-F238E27FC236}">
                <a16:creationId xmlns:a16="http://schemas.microsoft.com/office/drawing/2014/main" id="{4CB3D244-B252-436B-9E3C-931BA8771C0B}"/>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PP">
            <a:extLst>
              <a:ext uri="{FF2B5EF4-FFF2-40B4-BE49-F238E27FC236}">
                <a16:creationId xmlns:a16="http://schemas.microsoft.com/office/drawing/2014/main" id="{D60C704D-C9DB-49B0-BD20-053AE45B99E8}"/>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nning">
            <a:extLst>
              <a:ext uri="{FF2B5EF4-FFF2-40B4-BE49-F238E27FC236}">
                <a16:creationId xmlns:a16="http://schemas.microsoft.com/office/drawing/2014/main" id="{A85E6834-ECC9-4334-AA28-E24FFEA8A0B8}"/>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MO">
            <a:extLst>
              <a:ext uri="{FF2B5EF4-FFF2-40B4-BE49-F238E27FC236}">
                <a16:creationId xmlns:a16="http://schemas.microsoft.com/office/drawing/2014/main" id="{5B0DBA33-675E-44BB-A148-13D00B3C5841}"/>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a:extLst>
              <a:ext uri="{FF2B5EF4-FFF2-40B4-BE49-F238E27FC236}">
                <a16:creationId xmlns:a16="http://schemas.microsoft.com/office/drawing/2014/main" id="{F1798A05-E286-49E8-A224-47CDBB96FD85}"/>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59" name="TextBox 58">
            <a:extLst>
              <a:ext uri="{FF2B5EF4-FFF2-40B4-BE49-F238E27FC236}">
                <a16:creationId xmlns:a16="http://schemas.microsoft.com/office/drawing/2014/main" id="{3BFFE401-7D36-449F-838F-4C86462DA4F8}"/>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60" name="TextBox 59">
            <a:extLst>
              <a:ext uri="{FF2B5EF4-FFF2-40B4-BE49-F238E27FC236}">
                <a16:creationId xmlns:a16="http://schemas.microsoft.com/office/drawing/2014/main" id="{2D8761CD-1476-4E7B-94F2-70FE439489C3}"/>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61" name="TextBox 60">
            <a:extLst>
              <a:ext uri="{FF2B5EF4-FFF2-40B4-BE49-F238E27FC236}">
                <a16:creationId xmlns:a16="http://schemas.microsoft.com/office/drawing/2014/main" id="{AE6E73DB-3E14-4553-8FCB-9EC0FD88FFF4}"/>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
        <p:nvSpPr>
          <p:cNvPr id="34" name="Rectangle 33"/>
          <p:cNvSpPr/>
          <p:nvPr/>
        </p:nvSpPr>
        <p:spPr>
          <a:xfrm>
            <a:off x="360608" y="811369"/>
            <a:ext cx="1957589" cy="4919730"/>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spTree>
    <p:extLst>
      <p:ext uri="{BB962C8B-B14F-4D97-AF65-F5344CB8AC3E}">
        <p14:creationId xmlns:p14="http://schemas.microsoft.com/office/powerpoint/2010/main" val="39842426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1" name="Rectangle 10">
            <a:extLst>
              <a:ext uri="{FF2B5EF4-FFF2-40B4-BE49-F238E27FC236}">
                <a16:creationId xmlns:a16="http://schemas.microsoft.com/office/drawing/2014/main" id="{4A6A8926-9BBF-77BB-D9E9-33D41A01E48D}"/>
              </a:ext>
            </a:extLst>
          </p:cNvPr>
          <p:cNvSpPr/>
          <p:nvPr/>
        </p:nvSpPr>
        <p:spPr>
          <a:xfrm>
            <a:off x="5855573" y="5581535"/>
            <a:ext cx="320814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 DISTRIBUTED TO THE REGION</a:t>
            </a:r>
          </a:p>
        </p:txBody>
      </p:sp>
      <p:sp>
        <p:nvSpPr>
          <p:cNvPr id="16" name="Left Brace 15">
            <a:extLst>
              <a:ext uri="{FF2B5EF4-FFF2-40B4-BE49-F238E27FC236}">
                <a16:creationId xmlns:a16="http://schemas.microsoft.com/office/drawing/2014/main" id="{2F56B350-4C57-91CC-0C33-EC4B03AAF1D2}"/>
              </a:ext>
            </a:extLst>
          </p:cNvPr>
          <p:cNvSpPr/>
          <p:nvPr/>
        </p:nvSpPr>
        <p:spPr>
          <a:xfrm>
            <a:off x="682004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70497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8" name="TextBox 17">
            <a:extLst>
              <a:ext uri="{FF2B5EF4-FFF2-40B4-BE49-F238E27FC236}">
                <a16:creationId xmlns:a16="http://schemas.microsoft.com/office/drawing/2014/main" id="{19FB36BF-2FB7-C863-B43E-A7D6758FD2BE}"/>
              </a:ext>
            </a:extLst>
          </p:cNvPr>
          <p:cNvSpPr txBox="1"/>
          <p:nvPr/>
        </p:nvSpPr>
        <p:spPr>
          <a:xfrm>
            <a:off x="210312" y="2791509"/>
            <a:ext cx="2458096"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BECAUSE THE SUPPLEMENTAL FUNDING EXCEEDS THE DELTAS, EACH TRIBE WITH A DELTA RECEIVES SUPPLEMENTAL FUNDING EQUAL TO THE DELTA AMOUNT.</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Tree>
    <p:extLst>
      <p:ext uri="{BB962C8B-B14F-4D97-AF65-F5344CB8AC3E}">
        <p14:creationId xmlns:p14="http://schemas.microsoft.com/office/powerpoint/2010/main" val="80543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7D9797-580E-F501-265B-D7013E18757D}"/>
              </a:ext>
            </a:extLst>
          </p:cNvPr>
          <p:cNvSpPr txBox="1"/>
          <p:nvPr/>
        </p:nvSpPr>
        <p:spPr>
          <a:xfrm>
            <a:off x="485030" y="2791509"/>
            <a:ext cx="2183378" cy="31700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REMAINING SUPPLEMENTAL FUNDING IS DISTRIBUTED TO EVERY TRIBE IN THE REGION IN PROPORTION TO THE TOTAL FUNDING ALLOCATED TO EACH TRIBE AT THIS POINT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kumimoji="0" lang="en-US" sz="20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Tree>
    <p:extLst>
      <p:ext uri="{BB962C8B-B14F-4D97-AF65-F5344CB8AC3E}">
        <p14:creationId xmlns:p14="http://schemas.microsoft.com/office/powerpoint/2010/main" val="2827185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7D9797-580E-F501-265B-D7013E18757D}"/>
              </a:ext>
            </a:extLst>
          </p:cNvPr>
          <p:cNvSpPr txBox="1"/>
          <p:nvPr/>
        </p:nvSpPr>
        <p:spPr>
          <a:xfrm>
            <a:off x="485030" y="2791509"/>
            <a:ext cx="2183378" cy="31700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REMAINING SUPPLEMENTAL FUNDING IS DISTRIBUTED TO EVERY TRIBE IN THE REGION IN PROPORTION TO THE TOTAL FUNDING ALLOCATED TO EACH TRIBE AT THIS POINT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kumimoji="0" lang="en-US" sz="20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11" name="Rectangle 10">
            <a:extLst>
              <a:ext uri="{FF2B5EF4-FFF2-40B4-BE49-F238E27FC236}">
                <a16:creationId xmlns:a16="http://schemas.microsoft.com/office/drawing/2014/main" id="{27B9A9C0-D229-5537-3CB4-D51CF0EF279D}"/>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DFBABD-1AE7-762E-770B-AD75A90ACF73}"/>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AB03FF8-4F97-0615-72D1-DC14A04A6E44}"/>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0FE33F-E9EA-A199-0877-A4E2F28039FD}"/>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657EEA-21AA-E566-033C-62EC919A263A}"/>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626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A5CB2BE-B91C-5E17-D98D-8F383D2D1926}"/>
              </a:ext>
            </a:extLst>
          </p:cNvPr>
          <p:cNvSpPr txBox="1"/>
          <p:nvPr/>
        </p:nvSpPr>
        <p:spPr>
          <a:xfrm>
            <a:off x="9153519" y="3201055"/>
            <a:ext cx="2183378"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TRIBE’S TOTAL FUNDING ALLOCATED AT THIS POINT (</a:t>
            </a:r>
            <a:r>
              <a:rPr kumimoji="0" lang="en-US" sz="20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 IS $200,000.</a:t>
            </a:r>
            <a:endParaRPr kumimoji="0" lang="en-US" sz="1800" b="0" i="0" u="none" strike="noStrike" kern="0" cap="none" spc="0" normalizeH="0" baseline="0" noProof="0" dirty="0">
              <a:ln>
                <a:noFill/>
              </a:ln>
              <a:solidFill>
                <a:srgbClr val="91C0EB"/>
              </a:solidFill>
              <a:effectLst/>
              <a:uLnTx/>
              <a:uFillTx/>
            </a:endParaRPr>
          </a:p>
        </p:txBody>
      </p:sp>
      <p:sp>
        <p:nvSpPr>
          <p:cNvPr id="28" name="TextBox 27">
            <a:extLst>
              <a:ext uri="{FF2B5EF4-FFF2-40B4-BE49-F238E27FC236}">
                <a16:creationId xmlns:a16="http://schemas.microsoft.com/office/drawing/2014/main" id="{A7CFAD5E-CDED-EE65-DD69-9F7D79A55E9C}"/>
              </a:ext>
            </a:extLst>
          </p:cNvPr>
          <p:cNvSpPr txBox="1"/>
          <p:nvPr/>
        </p:nvSpPr>
        <p:spPr>
          <a:xfrm>
            <a:off x="159511" y="4013538"/>
            <a:ext cx="2550464"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DISTRIBUTE THE REMAINING $4,932,051 TO EVERY TRIBE IN THE REGION IN PROPORTION TO THE TOTAL FUNDING ALLOCATED TO EACH TRIBE AT THIS POINT. </a:t>
            </a:r>
            <a:endParaRPr kumimoji="0" lang="en-US" sz="1800" b="0" i="0" u="none" strike="noStrike" kern="0" cap="none" spc="0" normalizeH="0" baseline="0" noProof="0" dirty="0">
              <a:ln>
                <a:noFill/>
              </a:ln>
              <a:solidFill>
                <a:srgbClr val="91C0EB"/>
              </a:solidFill>
              <a:effectLst/>
              <a:uLnTx/>
              <a:uFillTx/>
            </a:endParaRPr>
          </a:p>
        </p:txBody>
      </p:sp>
      <p:sp>
        <p:nvSpPr>
          <p:cNvPr id="29" name="TextBox 28">
            <a:extLst>
              <a:ext uri="{FF2B5EF4-FFF2-40B4-BE49-F238E27FC236}">
                <a16:creationId xmlns:a16="http://schemas.microsoft.com/office/drawing/2014/main" id="{8F9BEADA-5E0E-2E61-1C70-2349BAA1B3F5}"/>
              </a:ext>
            </a:extLst>
          </p:cNvPr>
          <p:cNvSpPr txBox="1"/>
          <p:nvPr/>
        </p:nvSpPr>
        <p:spPr>
          <a:xfrm>
            <a:off x="206734" y="2608630"/>
            <a:ext cx="2461674"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TOTAL FUNDING DISTRIBUTED TO THE REGION UP TO THIS POINT (</a:t>
            </a:r>
            <a:r>
              <a:rPr kumimoji="0" lang="en-US" sz="20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 IS  $53,651,507,</a:t>
            </a:r>
            <a:endParaRPr kumimoji="0" lang="en-US" sz="1800" b="0" i="0" u="none" strike="noStrike" kern="0" cap="none" spc="0" normalizeH="0" baseline="0" noProof="0" dirty="0">
              <a:ln>
                <a:noFill/>
              </a:ln>
              <a:solidFill>
                <a:srgbClr val="91C0EB"/>
              </a:solidFill>
              <a:effectLst/>
              <a:uLnTx/>
              <a:uFillTx/>
            </a:endParaRPr>
          </a:p>
        </p:txBody>
      </p:sp>
      <p:sp>
        <p:nvSpPr>
          <p:cNvPr id="30" name="Rectangle 29">
            <a:extLst>
              <a:ext uri="{FF2B5EF4-FFF2-40B4-BE49-F238E27FC236}">
                <a16:creationId xmlns:a16="http://schemas.microsoft.com/office/drawing/2014/main" id="{622DD9B4-7018-A149-9EF2-C4BE86FB006E}"/>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9B6BDE2-ED2C-87AC-2382-9CC8FE0D30A5}"/>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BE9874D-6F7A-EBF9-4A67-37A828A2BD7E}"/>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FD7CFC-2514-6695-D177-1127A6450AC5}"/>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00F4F71-8242-D96D-8973-BDB150DEB06C}"/>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04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633194-2162-28F3-3E88-80172AEE8032}"/>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30" name="Rectangle 29">
            <a:extLst>
              <a:ext uri="{FF2B5EF4-FFF2-40B4-BE49-F238E27FC236}">
                <a16:creationId xmlns:a16="http://schemas.microsoft.com/office/drawing/2014/main" id="{4EAE613A-91E2-526D-BD22-6A22F6B15B51}"/>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31" name="Rectangle 30">
            <a:extLst>
              <a:ext uri="{FF2B5EF4-FFF2-40B4-BE49-F238E27FC236}">
                <a16:creationId xmlns:a16="http://schemas.microsoft.com/office/drawing/2014/main" id="{F1048F60-A068-0486-BCCB-051DEA23822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32" name="TextBox 31">
            <a:extLst>
              <a:ext uri="{FF2B5EF4-FFF2-40B4-BE49-F238E27FC236}">
                <a16:creationId xmlns:a16="http://schemas.microsoft.com/office/drawing/2014/main" id="{0CA1B151-9E42-5BF2-2633-88BA5BEC8815}"/>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33" name="TextBox 32">
            <a:extLst>
              <a:ext uri="{FF2B5EF4-FFF2-40B4-BE49-F238E27FC236}">
                <a16:creationId xmlns:a16="http://schemas.microsoft.com/office/drawing/2014/main" id="{8B0AABE1-9D9F-12A9-9BFA-4E6CCBB030F8}"/>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34" name="!! TextBox 70">
            <a:extLst>
              <a:ext uri="{FF2B5EF4-FFF2-40B4-BE49-F238E27FC236}">
                <a16:creationId xmlns:a16="http://schemas.microsoft.com/office/drawing/2014/main" id="{87455116-E766-82A9-C591-15388F00D65F}"/>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35" name="TextBox 34">
            <a:extLst>
              <a:ext uri="{FF2B5EF4-FFF2-40B4-BE49-F238E27FC236}">
                <a16:creationId xmlns:a16="http://schemas.microsoft.com/office/drawing/2014/main" id="{E5DC15F2-9603-AD90-7E57-091F0A4E968E}"/>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36" name="TextBox 35">
            <a:extLst>
              <a:ext uri="{FF2B5EF4-FFF2-40B4-BE49-F238E27FC236}">
                <a16:creationId xmlns:a16="http://schemas.microsoft.com/office/drawing/2014/main" id="{DF25AC84-0E91-2F8D-1C4A-51000156BADF}"/>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37" name="Rectangle 36">
            <a:extLst>
              <a:ext uri="{FF2B5EF4-FFF2-40B4-BE49-F238E27FC236}">
                <a16:creationId xmlns:a16="http://schemas.microsoft.com/office/drawing/2014/main" id="{1708590C-E9AA-E957-CD26-F3B32C55B08E}"/>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39" name="Rectangle 38">
            <a:extLst>
              <a:ext uri="{FF2B5EF4-FFF2-40B4-BE49-F238E27FC236}">
                <a16:creationId xmlns:a16="http://schemas.microsoft.com/office/drawing/2014/main" id="{2BAFA3ED-DE60-745E-A47F-2FC8BE0719F1}"/>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1" name="Rectangle 40">
            <a:extLst>
              <a:ext uri="{FF2B5EF4-FFF2-40B4-BE49-F238E27FC236}">
                <a16:creationId xmlns:a16="http://schemas.microsoft.com/office/drawing/2014/main" id="{D134D9A1-B20C-D47C-C8C1-A3992BB77159}"/>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2" name="Rectangle 41">
            <a:extLst>
              <a:ext uri="{FF2B5EF4-FFF2-40B4-BE49-F238E27FC236}">
                <a16:creationId xmlns:a16="http://schemas.microsoft.com/office/drawing/2014/main" id="{B76849B7-CA03-A2FF-B901-222447591761}"/>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B10057A-CDFE-0098-9AA0-A6B4EE1753AC}"/>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F377B22-D5E9-D331-C1AF-CE4B3448A417}"/>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4B0EAF9-ADA6-B974-61E9-4883F515C4AE}"/>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F5519A-6933-4520-AC4E-55635D997079}"/>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0483FCD-52EF-7D6D-01FD-B411E892474D}"/>
              </a:ext>
            </a:extLst>
          </p:cNvPr>
          <p:cNvSpPr txBox="1"/>
          <p:nvPr/>
        </p:nvSpPr>
        <p:spPr>
          <a:xfrm>
            <a:off x="206734" y="2608630"/>
            <a:ext cx="2461674" cy="15081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IF THE TOTAL FUNDING DISTRIBUTED TO THE REGION UP TO THIS POINT (</a:t>
            </a:r>
            <a:r>
              <a:rPr kumimoji="0" lang="en-US" sz="2000" b="0" i="0" u="none" strike="noStrike" kern="0" cap="none" spc="0" normalizeH="0" baseline="0" noProof="0" dirty="0">
                <a:ln w="3175">
                  <a:solidFill>
                    <a:schemeClr val="bg1">
                      <a:lumMod val="50000"/>
                      <a:alpha val="50000"/>
                    </a:schemeClr>
                  </a:solidFill>
                </a:ln>
                <a:solidFill>
                  <a:srgbClr val="FFFFFF"/>
                </a:solidFill>
                <a:effectLst>
                  <a:outerShdw blurRad="50800" dist="38100" dir="2700000" algn="tl" rotWithShape="0">
                    <a:prstClr val="black">
                      <a:alpha val="40000"/>
                    </a:prstClr>
                  </a:outerShdw>
                </a:effectLst>
                <a:uLnTx/>
                <a:uFillTx/>
              </a:rPr>
              <a:t>A + B + C</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 IS  $53,651,507,</a:t>
            </a:r>
            <a:endParaRPr kumimoji="0" lang="en-US" sz="1800" b="0" i="0" u="none" strike="noStrike" kern="0" cap="none" spc="0" normalizeH="0" baseline="0" noProof="0" dirty="0">
              <a:ln>
                <a:noFill/>
              </a:ln>
              <a:solidFill>
                <a:srgbClr val="91C0EB"/>
              </a:solidFill>
              <a:effectLst/>
              <a:uLnTx/>
              <a:uFillTx/>
            </a:endParaRPr>
          </a:p>
        </p:txBody>
      </p:sp>
      <p:sp>
        <p:nvSpPr>
          <p:cNvPr id="49" name="TextBox 48">
            <a:extLst>
              <a:ext uri="{FF2B5EF4-FFF2-40B4-BE49-F238E27FC236}">
                <a16:creationId xmlns:a16="http://schemas.microsoft.com/office/drawing/2014/main" id="{A3EA8D51-16C6-2A88-DC2C-AB63C7B880C3}"/>
              </a:ext>
            </a:extLst>
          </p:cNvPr>
          <p:cNvSpPr txBox="1"/>
          <p:nvPr/>
        </p:nvSpPr>
        <p:spPr>
          <a:xfrm>
            <a:off x="159511" y="4013538"/>
            <a:ext cx="2550464"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DISTRIBUTE THE REMAINING $4,932,051 TO EVERY TRIBE IN THE REGION IN PROPORTION TO THE TOTAL FUNDING ALLOCATED TO EACH TRIBE AT THIS POINT. </a:t>
            </a:r>
            <a:endParaRPr kumimoji="0" lang="en-US" sz="1800" b="0" i="0" u="none" strike="noStrike" kern="0" cap="none" spc="0" normalizeH="0" baseline="0" noProof="0" dirty="0">
              <a:ln>
                <a:noFill/>
              </a:ln>
              <a:solidFill>
                <a:srgbClr val="91C0EB"/>
              </a:solidFill>
              <a:effectLst/>
              <a:uLnTx/>
              <a:uFillTx/>
            </a:endParaRPr>
          </a:p>
        </p:txBody>
      </p:sp>
    </p:spTree>
    <p:extLst>
      <p:ext uri="{BB962C8B-B14F-4D97-AF65-F5344CB8AC3E}">
        <p14:creationId xmlns:p14="http://schemas.microsoft.com/office/powerpoint/2010/main" val="3070065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F462C1-2EA5-1FC6-8ED5-EA06FE55883D}"/>
              </a:ext>
            </a:extLst>
          </p:cNvPr>
          <p:cNvSpPr/>
          <p:nvPr/>
        </p:nvSpPr>
        <p:spPr>
          <a:xfrm>
            <a:off x="7109601" y="2142371"/>
            <a:ext cx="700087" cy="1307592"/>
          </a:xfrm>
          <a:prstGeom prst="rect">
            <a:avLst/>
          </a:prstGeom>
          <a:solidFill>
            <a:srgbClr val="63A6E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0C4AC8-EB5D-C999-3105-FE1C2B10B93F}"/>
              </a:ext>
            </a:extLst>
          </p:cNvPr>
          <p:cNvSpPr txBox="1"/>
          <p:nvPr/>
        </p:nvSpPr>
        <p:spPr>
          <a:xfrm>
            <a:off x="206734" y="2608630"/>
            <a:ext cx="2461674" cy="2862322"/>
          </a:xfrm>
          <a:prstGeom prst="rect">
            <a:avLst/>
          </a:prstGeom>
          <a:noFill/>
        </p:spPr>
        <p:txBody>
          <a:bodyPr wrap="square" rtlCol="0">
            <a:spAutoFit/>
          </a:bodyPr>
          <a:lstStyle/>
          <a:p>
            <a:pPr lvl="0" algn="ctr">
              <a:defRPr/>
            </a:pPr>
            <a:r>
              <a:rPr lang="en-US" kern="0" dirty="0">
                <a:ln w="0"/>
                <a:solidFill>
                  <a:srgbClr val="91C0EB"/>
                </a:solidFill>
                <a:effectLst>
                  <a:outerShdw blurRad="38100" dist="19050" dir="2700000" algn="tl" rotWithShape="0">
                    <a:schemeClr val="dk1">
                      <a:alpha val="40000"/>
                    </a:schemeClr>
                  </a:outerShdw>
                </a:effectLst>
              </a:rPr>
              <a:t>TO FIND THE AMOUNT OF ADDITIONAL SUPPLEMENTAL FUNDING FOR THE TRIBE, FIND THE PROPORTION OF FUNDS ALLOCATED TO THE TRIBE, TO THE FUNDS ALLOCATED TO THE REGION. </a:t>
            </a:r>
            <a:endParaRPr kumimoji="0" lang="en-US" b="0" i="0" u="none" strike="noStrike" kern="0" cap="none" spc="0" normalizeH="0" baseline="0" noProof="0" dirty="0">
              <a:ln>
                <a:noFill/>
              </a:ln>
              <a:solidFill>
                <a:srgbClr val="91C0EB"/>
              </a:solidFill>
              <a:effectLst/>
              <a:uLnTx/>
              <a:uFillTx/>
            </a:endParaRPr>
          </a:p>
        </p:txBody>
      </p:sp>
      <p:sp>
        <p:nvSpPr>
          <p:cNvPr id="28" name="Rectangle 27">
            <a:extLst>
              <a:ext uri="{FF2B5EF4-FFF2-40B4-BE49-F238E27FC236}">
                <a16:creationId xmlns:a16="http://schemas.microsoft.com/office/drawing/2014/main" id="{92B73C2F-E5BA-C405-E5CF-009ECDAE9841}"/>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29" name="Rectangle 28">
            <a:extLst>
              <a:ext uri="{FF2B5EF4-FFF2-40B4-BE49-F238E27FC236}">
                <a16:creationId xmlns:a16="http://schemas.microsoft.com/office/drawing/2014/main" id="{F977AC4C-9815-1E4E-65B9-6735404771A5}"/>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2" name="Rectangle 41">
            <a:extLst>
              <a:ext uri="{FF2B5EF4-FFF2-40B4-BE49-F238E27FC236}">
                <a16:creationId xmlns:a16="http://schemas.microsoft.com/office/drawing/2014/main" id="{F8BC9323-EFD0-CC82-EDE7-D3FD962479BD}"/>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43" name="TextBox 42">
            <a:extLst>
              <a:ext uri="{FF2B5EF4-FFF2-40B4-BE49-F238E27FC236}">
                <a16:creationId xmlns:a16="http://schemas.microsoft.com/office/drawing/2014/main" id="{F3298F7B-6906-5920-6347-54D4B23DDC3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44" name="TextBox 43">
            <a:extLst>
              <a:ext uri="{FF2B5EF4-FFF2-40B4-BE49-F238E27FC236}">
                <a16:creationId xmlns:a16="http://schemas.microsoft.com/office/drawing/2014/main" id="{4982E6FB-8ADC-8AFF-AADC-DD0EEB33503E}"/>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45" name="!! TextBox 70">
            <a:extLst>
              <a:ext uri="{FF2B5EF4-FFF2-40B4-BE49-F238E27FC236}">
                <a16:creationId xmlns:a16="http://schemas.microsoft.com/office/drawing/2014/main" id="{040ABD44-C91D-8BE6-E2BD-FABBDB21DC38}"/>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46" name="TextBox 45">
            <a:extLst>
              <a:ext uri="{FF2B5EF4-FFF2-40B4-BE49-F238E27FC236}">
                <a16:creationId xmlns:a16="http://schemas.microsoft.com/office/drawing/2014/main" id="{99FB8C9F-63D5-CCB6-383C-E75D2F3F61D0}"/>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48" name="TextBox 47">
            <a:extLst>
              <a:ext uri="{FF2B5EF4-FFF2-40B4-BE49-F238E27FC236}">
                <a16:creationId xmlns:a16="http://schemas.microsoft.com/office/drawing/2014/main" id="{F5B5FB8E-58BC-BFB9-A4B4-B6A94AC83F3F}"/>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7BED179-8DDF-9420-AF1A-D626B1080411}"/>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56D8DABB-80C0-BA8B-C6B7-6541F13D81C3}"/>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55E92C-E834-B1C1-C42D-426A5E962D1D}"/>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2" name="Rectangle 51">
            <a:extLst>
              <a:ext uri="{FF2B5EF4-FFF2-40B4-BE49-F238E27FC236}">
                <a16:creationId xmlns:a16="http://schemas.microsoft.com/office/drawing/2014/main" id="{8060E6BC-C11E-82B5-ABCA-7C9DF55D3C7F}"/>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F1B625A-B23E-F1E4-85F5-DAC531B2EE26}"/>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0668E6E-45AC-25F1-E97F-2BA5B03A3AEF}"/>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D8BF473-96C8-A84A-ABEC-C93FAE21EC88}"/>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E4CCEC5-4B5C-07CF-8E00-241EBB5C2CD8}"/>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993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0C4AC8-EB5D-C999-3105-FE1C2B10B93F}"/>
              </a:ext>
            </a:extLst>
          </p:cNvPr>
          <p:cNvSpPr txBox="1"/>
          <p:nvPr/>
        </p:nvSpPr>
        <p:spPr>
          <a:xfrm>
            <a:off x="206734" y="2608630"/>
            <a:ext cx="2461674" cy="2862322"/>
          </a:xfrm>
          <a:prstGeom prst="rect">
            <a:avLst/>
          </a:prstGeom>
          <a:noFill/>
        </p:spPr>
        <p:txBody>
          <a:bodyPr wrap="square" rtlCol="0">
            <a:spAutoFit/>
          </a:bodyPr>
          <a:lstStyle/>
          <a:p>
            <a:pPr lvl="0" algn="ctr">
              <a:defRPr/>
            </a:pPr>
            <a:r>
              <a:rPr lang="en-US" kern="0" dirty="0">
                <a:ln w="0"/>
                <a:solidFill>
                  <a:srgbClr val="91C0EB"/>
                </a:solidFill>
                <a:effectLst>
                  <a:outerShdw blurRad="38100" dist="19050" dir="2700000" algn="tl" rotWithShape="0">
                    <a:schemeClr val="dk1">
                      <a:alpha val="40000"/>
                    </a:schemeClr>
                  </a:outerShdw>
                </a:effectLst>
              </a:rPr>
              <a:t>TO FIND THE AMOUNT OF ADDITIONAL SUPPLEMENTAL FUNDING FOR THE TRIBE, FIND THE PROPORTION OF FUNDS ALLOCATED TO THE TRIBE, TO THE FUNDS ALLOCATED TO THE REGION. </a:t>
            </a:r>
            <a:endParaRPr kumimoji="0" lang="en-US" b="0" i="0" u="none" strike="noStrike" kern="0" cap="none" spc="0" normalizeH="0" baseline="0" noProof="0" dirty="0">
              <a:ln>
                <a:noFill/>
              </a:ln>
              <a:solidFill>
                <a:srgbClr val="91C0EB"/>
              </a:solidFill>
              <a:effectLst/>
              <a:uLnTx/>
              <a:uFillTx/>
            </a:endParaRPr>
          </a:p>
        </p:txBody>
      </p:sp>
      <p:sp>
        <p:nvSpPr>
          <p:cNvPr id="28" name="Rectangle 27">
            <a:extLst>
              <a:ext uri="{FF2B5EF4-FFF2-40B4-BE49-F238E27FC236}">
                <a16:creationId xmlns:a16="http://schemas.microsoft.com/office/drawing/2014/main" id="{A2F3E369-2F5E-C7D3-E261-69B827630675}"/>
              </a:ext>
            </a:extLst>
          </p:cNvPr>
          <p:cNvSpPr/>
          <p:nvPr/>
        </p:nvSpPr>
        <p:spPr>
          <a:xfrm>
            <a:off x="9553433" y="3834321"/>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42" name="Rectangle 41">
            <a:extLst>
              <a:ext uri="{FF2B5EF4-FFF2-40B4-BE49-F238E27FC236}">
                <a16:creationId xmlns:a16="http://schemas.microsoft.com/office/drawing/2014/main" id="{D3EE7CFA-C6B6-D862-995F-E7380C18F640}"/>
              </a:ext>
            </a:extLst>
          </p:cNvPr>
          <p:cNvSpPr/>
          <p:nvPr/>
        </p:nvSpPr>
        <p:spPr>
          <a:xfrm>
            <a:off x="7745255" y="3988813"/>
            <a:ext cx="14433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PROPORTION</a:t>
            </a:r>
            <a:endParaRPr kumimoji="0" lang="en-US" sz="1800" b="0" i="0" u="none" strike="noStrike" kern="0" cap="none" spc="0" normalizeH="0" baseline="0" noProof="0" dirty="0">
              <a:ln>
                <a:noFill/>
              </a:ln>
              <a:solidFill>
                <a:srgbClr val="91C0EB"/>
              </a:solidFill>
              <a:effectLst/>
              <a:uLnTx/>
              <a:uFillTx/>
            </a:endParaRPr>
          </a:p>
        </p:txBody>
      </p:sp>
      <p:sp>
        <p:nvSpPr>
          <p:cNvPr id="43" name="Rectangle 42">
            <a:extLst>
              <a:ext uri="{FF2B5EF4-FFF2-40B4-BE49-F238E27FC236}">
                <a16:creationId xmlns:a16="http://schemas.microsoft.com/office/drawing/2014/main" id="{DED1DF68-8B4C-8DDC-87D5-209F6709E0D5}"/>
              </a:ext>
            </a:extLst>
          </p:cNvPr>
          <p:cNvSpPr/>
          <p:nvPr/>
        </p:nvSpPr>
        <p:spPr>
          <a:xfrm>
            <a:off x="9121593" y="3988813"/>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cxnSp>
        <p:nvCxnSpPr>
          <p:cNvPr id="44" name="Straight Connector 43">
            <a:extLst>
              <a:ext uri="{FF2B5EF4-FFF2-40B4-BE49-F238E27FC236}">
                <a16:creationId xmlns:a16="http://schemas.microsoft.com/office/drawing/2014/main" id="{C6813E7C-BCEC-C1BC-4F62-D7B3CD5C10F4}"/>
              </a:ext>
            </a:extLst>
          </p:cNvPr>
          <p:cNvCxnSpPr>
            <a:stCxn id="43" idx="3"/>
          </p:cNvCxnSpPr>
          <p:nvPr/>
        </p:nvCxnSpPr>
        <p:spPr>
          <a:xfrm>
            <a:off x="9421675" y="4173479"/>
            <a:ext cx="1433224" cy="0"/>
          </a:xfrm>
          <a:prstGeom prst="line">
            <a:avLst/>
          </a:prstGeom>
          <a:ln w="28575">
            <a:solidFill>
              <a:srgbClr val="91C0EB"/>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4CBBA16-F8C6-3D96-91D0-37F98FF9C180}"/>
              </a:ext>
            </a:extLst>
          </p:cNvPr>
          <p:cNvSpPr/>
          <p:nvPr/>
        </p:nvSpPr>
        <p:spPr>
          <a:xfrm>
            <a:off x="9425665" y="4185205"/>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6" name="Rectangle 45">
            <a:extLst>
              <a:ext uri="{FF2B5EF4-FFF2-40B4-BE49-F238E27FC236}">
                <a16:creationId xmlns:a16="http://schemas.microsoft.com/office/drawing/2014/main" id="{D3C9EB7F-DFA4-CC41-0EE1-4B2E04DC7B48}"/>
              </a:ext>
            </a:extLst>
          </p:cNvPr>
          <p:cNvSpPr/>
          <p:nvPr/>
        </p:nvSpPr>
        <p:spPr>
          <a:xfrm>
            <a:off x="10906689" y="3991881"/>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8" name="Rectangle 47">
            <a:extLst>
              <a:ext uri="{FF2B5EF4-FFF2-40B4-BE49-F238E27FC236}">
                <a16:creationId xmlns:a16="http://schemas.microsoft.com/office/drawing/2014/main" id="{3962A6B5-9A3A-FBDF-5A74-AB55E4AAD7AC}"/>
              </a:ext>
            </a:extLst>
          </p:cNvPr>
          <p:cNvSpPr/>
          <p:nvPr/>
        </p:nvSpPr>
        <p:spPr>
          <a:xfrm>
            <a:off x="11112739" y="3988813"/>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1F66502-5C2E-594B-99D5-2094E3087DA3}"/>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24B6842B-1DDD-CE08-A92E-9ADAB7D95F5D}"/>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488FF7-B941-AFB2-EB63-5D4CAEC2F29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52" name="TextBox 51">
            <a:extLst>
              <a:ext uri="{FF2B5EF4-FFF2-40B4-BE49-F238E27FC236}">
                <a16:creationId xmlns:a16="http://schemas.microsoft.com/office/drawing/2014/main" id="{67D0AF61-DF0E-95DD-9666-0354E266DB6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53" name="TextBox 52">
            <a:extLst>
              <a:ext uri="{FF2B5EF4-FFF2-40B4-BE49-F238E27FC236}">
                <a16:creationId xmlns:a16="http://schemas.microsoft.com/office/drawing/2014/main" id="{BB8845AD-C2C4-CCCF-5F33-60E733E38B3A}"/>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54" name="!! TextBox 70">
            <a:extLst>
              <a:ext uri="{FF2B5EF4-FFF2-40B4-BE49-F238E27FC236}">
                <a16:creationId xmlns:a16="http://schemas.microsoft.com/office/drawing/2014/main" id="{4A48E1E3-1490-05F8-8A1C-9D845532507A}"/>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55" name="TextBox 54">
            <a:extLst>
              <a:ext uri="{FF2B5EF4-FFF2-40B4-BE49-F238E27FC236}">
                <a16:creationId xmlns:a16="http://schemas.microsoft.com/office/drawing/2014/main" id="{211AC656-7583-40E0-5832-07DC8CE4170F}"/>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56" name="TextBox 55">
            <a:extLst>
              <a:ext uri="{FF2B5EF4-FFF2-40B4-BE49-F238E27FC236}">
                <a16:creationId xmlns:a16="http://schemas.microsoft.com/office/drawing/2014/main" id="{37251261-52BB-1651-91A9-400FFA278A40}"/>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57" name="Rectangle 56">
            <a:extLst>
              <a:ext uri="{FF2B5EF4-FFF2-40B4-BE49-F238E27FC236}">
                <a16:creationId xmlns:a16="http://schemas.microsoft.com/office/drawing/2014/main" id="{099D10A1-810D-E0AD-15EC-F35F11EC35BF}"/>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8" name="Rectangle 57">
            <a:extLst>
              <a:ext uri="{FF2B5EF4-FFF2-40B4-BE49-F238E27FC236}">
                <a16:creationId xmlns:a16="http://schemas.microsoft.com/office/drawing/2014/main" id="{EEFF239F-3E36-CF67-1CBC-3CB10856A8E4}"/>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9" name="Rectangle 58">
            <a:extLst>
              <a:ext uri="{FF2B5EF4-FFF2-40B4-BE49-F238E27FC236}">
                <a16:creationId xmlns:a16="http://schemas.microsoft.com/office/drawing/2014/main" id="{7E6F398B-C6FE-A625-FFC6-2B938AF27C9E}"/>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60" name="Rectangle 59">
            <a:extLst>
              <a:ext uri="{FF2B5EF4-FFF2-40B4-BE49-F238E27FC236}">
                <a16:creationId xmlns:a16="http://schemas.microsoft.com/office/drawing/2014/main" id="{F68E288E-5274-C837-6CE8-915EDBAC9CC6}"/>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D7E4934-63D5-D485-F787-55C908858DD6}"/>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44F689C-F44C-8BD0-F329-EEACC71A4328}"/>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F381B07-AED8-A18D-70B9-1C1E784BCD40}"/>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E95C98B-87A4-5A35-E780-81B8ABAAA5B0}"/>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502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3" name="Rectangle 2">
            <a:extLst>
              <a:ext uri="{FF2B5EF4-FFF2-40B4-BE49-F238E27FC236}">
                <a16:creationId xmlns:a16="http://schemas.microsoft.com/office/drawing/2014/main" id="{86E5926B-5AF6-8E58-7397-20256C4BEBF8}"/>
              </a:ext>
            </a:extLst>
          </p:cNvPr>
          <p:cNvSpPr/>
          <p:nvPr/>
        </p:nvSpPr>
        <p:spPr>
          <a:xfrm>
            <a:off x="4332612" y="5597465"/>
            <a:ext cx="100138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DELTAS</a:t>
            </a:r>
            <a:endParaRPr kumimoji="0" lang="en-US" sz="1800" b="0" i="0" u="none" strike="noStrike" kern="0" cap="none" spc="0" normalizeH="0" baseline="0" noProof="0" dirty="0">
              <a:ln>
                <a:noFill/>
              </a:ln>
              <a:solidFill>
                <a:srgbClr val="91C0EB"/>
              </a:solidFill>
              <a:effectLst/>
              <a:uLnTx/>
              <a:uFillTx/>
            </a:endParaRPr>
          </a:p>
        </p:txBody>
      </p:sp>
      <p:sp>
        <p:nvSpPr>
          <p:cNvPr id="4" name="!!PURPLE">
            <a:extLst>
              <a:ext uri="{FF2B5EF4-FFF2-40B4-BE49-F238E27FC236}">
                <a16:creationId xmlns:a16="http://schemas.microsoft.com/office/drawing/2014/main" id="{B4B44DD0-FFC9-E55F-ED6D-204FBC44DD64}"/>
              </a:ext>
            </a:extLst>
          </p:cNvPr>
          <p:cNvSpPr/>
          <p:nvPr/>
        </p:nvSpPr>
        <p:spPr>
          <a:xfrm>
            <a:off x="5079663" y="3438525"/>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RANGE">
            <a:extLst>
              <a:ext uri="{FF2B5EF4-FFF2-40B4-BE49-F238E27FC236}">
                <a16:creationId xmlns:a16="http://schemas.microsoft.com/office/drawing/2014/main" id="{99E14600-ED03-4A58-E0B2-7A25DC66448D}"/>
              </a:ext>
            </a:extLst>
          </p:cNvPr>
          <p:cNvSpPr/>
          <p:nvPr/>
        </p:nvSpPr>
        <p:spPr>
          <a:xfrm>
            <a:off x="5079663" y="4437905"/>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YELLOW">
            <a:extLst>
              <a:ext uri="{FF2B5EF4-FFF2-40B4-BE49-F238E27FC236}">
                <a16:creationId xmlns:a16="http://schemas.microsoft.com/office/drawing/2014/main" id="{210FF70D-CA2C-7BFE-EC69-8FD95205C4D2}"/>
              </a:ext>
            </a:extLst>
          </p:cNvPr>
          <p:cNvSpPr/>
          <p:nvPr/>
        </p:nvSpPr>
        <p:spPr>
          <a:xfrm>
            <a:off x="5079663" y="4474813"/>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GREEN">
            <a:extLst>
              <a:ext uri="{FF2B5EF4-FFF2-40B4-BE49-F238E27FC236}">
                <a16:creationId xmlns:a16="http://schemas.microsoft.com/office/drawing/2014/main" id="{78FC757C-B0A5-7FB8-7AF9-1ACBF083D613}"/>
              </a:ext>
            </a:extLst>
          </p:cNvPr>
          <p:cNvSpPr/>
          <p:nvPr/>
        </p:nvSpPr>
        <p:spPr>
          <a:xfrm>
            <a:off x="5079663" y="4631531"/>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BLUE">
            <a:extLst>
              <a:ext uri="{FF2B5EF4-FFF2-40B4-BE49-F238E27FC236}">
                <a16:creationId xmlns:a16="http://schemas.microsoft.com/office/drawing/2014/main" id="{74B01E80-4459-E697-8803-5341B3F8C8DD}"/>
              </a:ext>
            </a:extLst>
          </p:cNvPr>
          <p:cNvSpPr/>
          <p:nvPr/>
        </p:nvSpPr>
        <p:spPr>
          <a:xfrm>
            <a:off x="5079663" y="5252619"/>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Left Brace 15">
            <a:extLst>
              <a:ext uri="{FF2B5EF4-FFF2-40B4-BE49-F238E27FC236}">
                <a16:creationId xmlns:a16="http://schemas.microsoft.com/office/drawing/2014/main" id="{2F56B350-4C57-91CC-0C33-EC4B03AAF1D2}"/>
              </a:ext>
            </a:extLst>
          </p:cNvPr>
          <p:cNvSpPr/>
          <p:nvPr/>
        </p:nvSpPr>
        <p:spPr>
          <a:xfrm>
            <a:off x="6225682" y="2163396"/>
            <a:ext cx="245019" cy="1256079"/>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7" name="TextBox 16">
            <a:extLst>
              <a:ext uri="{FF2B5EF4-FFF2-40B4-BE49-F238E27FC236}">
                <a16:creationId xmlns:a16="http://schemas.microsoft.com/office/drawing/2014/main" id="{AA5E0931-AA44-8C0E-9B1E-68E23B7C4B48}"/>
              </a:ext>
            </a:extLst>
          </p:cNvPr>
          <p:cNvSpPr txBox="1"/>
          <p:nvPr/>
        </p:nvSpPr>
        <p:spPr>
          <a:xfrm>
            <a:off x="5110617" y="2614012"/>
            <a:ext cx="1360084" cy="338554"/>
          </a:xfrm>
          <a:prstGeom prst="rect">
            <a:avLst/>
          </a:prstGeom>
          <a:noFill/>
        </p:spPr>
        <p:txBody>
          <a:bodyPr wrap="square">
            <a:spAutoFit/>
          </a:bodyPr>
          <a:lstStyle/>
          <a:p>
            <a:r>
              <a:rPr lang="en-US" sz="1600" b="1" dirty="0">
                <a:solidFill>
                  <a:srgbClr val="66ABEB"/>
                </a:solidFill>
              </a:rPr>
              <a:t> $4,932,051 </a:t>
            </a:r>
          </a:p>
        </p:txBody>
      </p:sp>
      <p:sp>
        <p:nvSpPr>
          <p:cNvPr id="19" name="DELTA">
            <a:extLst>
              <a:ext uri="{FF2B5EF4-FFF2-40B4-BE49-F238E27FC236}">
                <a16:creationId xmlns:a16="http://schemas.microsoft.com/office/drawing/2014/main" id="{C2C77580-F8AE-FEE8-FF07-D0C5F1798C8A}"/>
              </a:ext>
            </a:extLst>
          </p:cNvPr>
          <p:cNvSpPr/>
          <p:nvPr/>
        </p:nvSpPr>
        <p:spPr>
          <a:xfrm>
            <a:off x="4401055" y="3356328"/>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PURPLE">
            <a:extLst>
              <a:ext uri="{FF2B5EF4-FFF2-40B4-BE49-F238E27FC236}">
                <a16:creationId xmlns:a16="http://schemas.microsoft.com/office/drawing/2014/main" id="{CFE35172-F83D-4898-9DBC-C0EDB4A94775}"/>
              </a:ext>
            </a:extLst>
          </p:cNvPr>
          <p:cNvSpPr/>
          <p:nvPr/>
        </p:nvSpPr>
        <p:spPr>
          <a:xfrm>
            <a:off x="4444902" y="3438525"/>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RANGE">
            <a:extLst>
              <a:ext uri="{FF2B5EF4-FFF2-40B4-BE49-F238E27FC236}">
                <a16:creationId xmlns:a16="http://schemas.microsoft.com/office/drawing/2014/main" id="{D61D3CAB-DE82-FECF-989E-FECB2CABB095}"/>
              </a:ext>
            </a:extLst>
          </p:cNvPr>
          <p:cNvSpPr/>
          <p:nvPr/>
        </p:nvSpPr>
        <p:spPr>
          <a:xfrm>
            <a:off x="4444902" y="4437905"/>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YELLOW">
            <a:extLst>
              <a:ext uri="{FF2B5EF4-FFF2-40B4-BE49-F238E27FC236}">
                <a16:creationId xmlns:a16="http://schemas.microsoft.com/office/drawing/2014/main" id="{17ED4370-2A37-2A6A-0672-DA540116F98B}"/>
              </a:ext>
            </a:extLst>
          </p:cNvPr>
          <p:cNvSpPr/>
          <p:nvPr/>
        </p:nvSpPr>
        <p:spPr>
          <a:xfrm>
            <a:off x="4444902" y="4474813"/>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GREEN">
            <a:extLst>
              <a:ext uri="{FF2B5EF4-FFF2-40B4-BE49-F238E27FC236}">
                <a16:creationId xmlns:a16="http://schemas.microsoft.com/office/drawing/2014/main" id="{951F8695-0228-444D-4C27-582FD7EECC95}"/>
              </a:ext>
            </a:extLst>
          </p:cNvPr>
          <p:cNvSpPr/>
          <p:nvPr/>
        </p:nvSpPr>
        <p:spPr>
          <a:xfrm>
            <a:off x="4444902" y="4631531"/>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BLUE">
            <a:extLst>
              <a:ext uri="{FF2B5EF4-FFF2-40B4-BE49-F238E27FC236}">
                <a16:creationId xmlns:a16="http://schemas.microsoft.com/office/drawing/2014/main" id="{375C1A23-8A87-5D95-35E8-6ED75D4F10F3}"/>
              </a:ext>
            </a:extLst>
          </p:cNvPr>
          <p:cNvSpPr/>
          <p:nvPr/>
        </p:nvSpPr>
        <p:spPr>
          <a:xfrm>
            <a:off x="4444902" y="5252619"/>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70AE67-C62F-5CB4-605A-C56CA09225EF}"/>
              </a:ext>
            </a:extLst>
          </p:cNvPr>
          <p:cNvSpPr txBox="1"/>
          <p:nvPr/>
        </p:nvSpPr>
        <p:spPr>
          <a:xfrm>
            <a:off x="4332612" y="3132929"/>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2" name="Left Brace 1">
            <a:extLst>
              <a:ext uri="{FF2B5EF4-FFF2-40B4-BE49-F238E27FC236}">
                <a16:creationId xmlns:a16="http://schemas.microsoft.com/office/drawing/2014/main" id="{8947FD91-45D8-2F81-1E5C-31AF28AE6572}"/>
              </a:ext>
            </a:extLst>
          </p:cNvPr>
          <p:cNvSpPr/>
          <p:nvPr/>
        </p:nvSpPr>
        <p:spPr>
          <a:xfrm flipH="1">
            <a:off x="5813249" y="3438525"/>
            <a:ext cx="262626" cy="2143010"/>
          </a:xfrm>
          <a:prstGeom prst="leftBrace">
            <a:avLst>
              <a:gd name="adj1" fmla="val 85662"/>
              <a:gd name="adj2" fmla="val 48045"/>
            </a:avLst>
          </a:prstGeom>
          <a:ln w="28575">
            <a:solidFill>
              <a:srgbClr val="66AB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D219CDC4-F92F-FDB4-B4EA-7C4521D4EDC6}"/>
              </a:ext>
            </a:extLst>
          </p:cNvPr>
          <p:cNvSpPr txBox="1"/>
          <p:nvPr/>
        </p:nvSpPr>
        <p:spPr>
          <a:xfrm>
            <a:off x="6239163" y="4318785"/>
            <a:ext cx="1116452" cy="338554"/>
          </a:xfrm>
          <a:prstGeom prst="rect">
            <a:avLst/>
          </a:prstGeom>
          <a:noFill/>
        </p:spPr>
        <p:txBody>
          <a:bodyPr wrap="square">
            <a:spAutoFit/>
          </a:bodyPr>
          <a:lstStyle/>
          <a:p>
            <a:r>
              <a:rPr lang="en-US" sz="1600" b="1" dirty="0">
                <a:solidFill>
                  <a:srgbClr val="66ABEB"/>
                </a:solidFill>
              </a:rPr>
              <a:t>$8,182,729 </a:t>
            </a:r>
          </a:p>
        </p:txBody>
      </p:sp>
      <p:sp>
        <p:nvSpPr>
          <p:cNvPr id="12" name="Rectangle 11">
            <a:extLst>
              <a:ext uri="{FF2B5EF4-FFF2-40B4-BE49-F238E27FC236}">
                <a16:creationId xmlns:a16="http://schemas.microsoft.com/office/drawing/2014/main" id="{124BE02D-88A3-C4A0-43F9-9FA8DA316673}"/>
              </a:ext>
            </a:extLst>
          </p:cNvPr>
          <p:cNvSpPr/>
          <p:nvPr/>
        </p:nvSpPr>
        <p:spPr>
          <a:xfrm>
            <a:off x="6508849" y="2150110"/>
            <a:ext cx="640080" cy="237085"/>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E446BF-DCE7-2572-A436-9EAFC8FBEB02}"/>
              </a:ext>
            </a:extLst>
          </p:cNvPr>
          <p:cNvSpPr/>
          <p:nvPr/>
        </p:nvSpPr>
        <p:spPr>
          <a:xfrm>
            <a:off x="6508849" y="2397069"/>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C843B-76FC-9FA6-CB33-8019BDB32D10}"/>
              </a:ext>
            </a:extLst>
          </p:cNvPr>
          <p:cNvSpPr/>
          <p:nvPr/>
        </p:nvSpPr>
        <p:spPr>
          <a:xfrm>
            <a:off x="6508849" y="2691698"/>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64F92-7403-1108-6930-950250E47CF5}"/>
              </a:ext>
            </a:extLst>
          </p:cNvPr>
          <p:cNvSpPr/>
          <p:nvPr/>
        </p:nvSpPr>
        <p:spPr>
          <a:xfrm>
            <a:off x="6508849" y="2840395"/>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7899D2-1C72-2A67-51A5-4521AADEC1FA}"/>
              </a:ext>
            </a:extLst>
          </p:cNvPr>
          <p:cNvSpPr/>
          <p:nvPr/>
        </p:nvSpPr>
        <p:spPr>
          <a:xfrm>
            <a:off x="6508849" y="3187541"/>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0C4AC8-EB5D-C999-3105-FE1C2B10B93F}"/>
              </a:ext>
            </a:extLst>
          </p:cNvPr>
          <p:cNvSpPr txBox="1"/>
          <p:nvPr/>
        </p:nvSpPr>
        <p:spPr>
          <a:xfrm>
            <a:off x="206734" y="2608630"/>
            <a:ext cx="2461674" cy="2862322"/>
          </a:xfrm>
          <a:prstGeom prst="rect">
            <a:avLst/>
          </a:prstGeom>
          <a:noFill/>
        </p:spPr>
        <p:txBody>
          <a:bodyPr wrap="square" rtlCol="0">
            <a:spAutoFit/>
          </a:bodyPr>
          <a:lstStyle/>
          <a:p>
            <a:pPr lvl="0" algn="ctr">
              <a:defRPr/>
            </a:pPr>
            <a:r>
              <a:rPr lang="en-US" kern="0" dirty="0">
                <a:ln w="0"/>
                <a:solidFill>
                  <a:srgbClr val="91C0EB"/>
                </a:solidFill>
                <a:effectLst>
                  <a:outerShdw blurRad="38100" dist="19050" dir="2700000" algn="tl" rotWithShape="0">
                    <a:schemeClr val="dk1">
                      <a:alpha val="40000"/>
                    </a:schemeClr>
                  </a:outerShdw>
                </a:effectLst>
              </a:rPr>
              <a:t>TO FIND THE AMOUNT OF ADDITIONAL SUPPLEMENTAL FUNDING FOR THE TRIBE, FIND THE PROPORTION OF FUNDS ALLOCATED TO THE TRIBE, TO THE FUNDS ALLOCATED TO THE REGION. </a:t>
            </a:r>
            <a:endParaRPr kumimoji="0" lang="en-US" b="0" i="0" u="none" strike="noStrike" kern="0" cap="none" spc="0" normalizeH="0" baseline="0" noProof="0" dirty="0">
              <a:ln>
                <a:noFill/>
              </a:ln>
              <a:solidFill>
                <a:srgbClr val="91C0EB"/>
              </a:solidFill>
              <a:effectLst/>
              <a:uLnTx/>
              <a:uFillTx/>
            </a:endParaRPr>
          </a:p>
        </p:txBody>
      </p:sp>
      <p:sp>
        <p:nvSpPr>
          <p:cNvPr id="28" name="Rectangle 27">
            <a:extLst>
              <a:ext uri="{FF2B5EF4-FFF2-40B4-BE49-F238E27FC236}">
                <a16:creationId xmlns:a16="http://schemas.microsoft.com/office/drawing/2014/main" id="{A2F3E369-2F5E-C7D3-E261-69B827630675}"/>
              </a:ext>
            </a:extLst>
          </p:cNvPr>
          <p:cNvSpPr/>
          <p:nvPr/>
        </p:nvSpPr>
        <p:spPr>
          <a:xfrm>
            <a:off x="9553433" y="3834321"/>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42" name="Rectangle 41">
            <a:extLst>
              <a:ext uri="{FF2B5EF4-FFF2-40B4-BE49-F238E27FC236}">
                <a16:creationId xmlns:a16="http://schemas.microsoft.com/office/drawing/2014/main" id="{D3EE7CFA-C6B6-D862-995F-E7380C18F640}"/>
              </a:ext>
            </a:extLst>
          </p:cNvPr>
          <p:cNvSpPr/>
          <p:nvPr/>
        </p:nvSpPr>
        <p:spPr>
          <a:xfrm>
            <a:off x="7745255" y="3988813"/>
            <a:ext cx="14433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PROPORTION</a:t>
            </a:r>
            <a:endParaRPr kumimoji="0" lang="en-US" sz="1800" b="0" i="0" u="none" strike="noStrike" kern="0" cap="none" spc="0" normalizeH="0" baseline="0" noProof="0" dirty="0">
              <a:ln>
                <a:noFill/>
              </a:ln>
              <a:solidFill>
                <a:srgbClr val="91C0EB"/>
              </a:solidFill>
              <a:effectLst/>
              <a:uLnTx/>
              <a:uFillTx/>
            </a:endParaRPr>
          </a:p>
        </p:txBody>
      </p:sp>
      <p:sp>
        <p:nvSpPr>
          <p:cNvPr id="43" name="Rectangle 42">
            <a:extLst>
              <a:ext uri="{FF2B5EF4-FFF2-40B4-BE49-F238E27FC236}">
                <a16:creationId xmlns:a16="http://schemas.microsoft.com/office/drawing/2014/main" id="{DED1DF68-8B4C-8DDC-87D5-209F6709E0D5}"/>
              </a:ext>
            </a:extLst>
          </p:cNvPr>
          <p:cNvSpPr/>
          <p:nvPr/>
        </p:nvSpPr>
        <p:spPr>
          <a:xfrm>
            <a:off x="9121593" y="3988813"/>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cxnSp>
        <p:nvCxnSpPr>
          <p:cNvPr id="44" name="Straight Connector 43">
            <a:extLst>
              <a:ext uri="{FF2B5EF4-FFF2-40B4-BE49-F238E27FC236}">
                <a16:creationId xmlns:a16="http://schemas.microsoft.com/office/drawing/2014/main" id="{C6813E7C-BCEC-C1BC-4F62-D7B3CD5C10F4}"/>
              </a:ext>
            </a:extLst>
          </p:cNvPr>
          <p:cNvCxnSpPr>
            <a:stCxn id="43" idx="3"/>
          </p:cNvCxnSpPr>
          <p:nvPr/>
        </p:nvCxnSpPr>
        <p:spPr>
          <a:xfrm>
            <a:off x="9421675" y="4173479"/>
            <a:ext cx="1433224" cy="0"/>
          </a:xfrm>
          <a:prstGeom prst="line">
            <a:avLst/>
          </a:prstGeom>
          <a:ln w="28575">
            <a:solidFill>
              <a:srgbClr val="91C0EB"/>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4CBBA16-F8C6-3D96-91D0-37F98FF9C180}"/>
              </a:ext>
            </a:extLst>
          </p:cNvPr>
          <p:cNvSpPr/>
          <p:nvPr/>
        </p:nvSpPr>
        <p:spPr>
          <a:xfrm>
            <a:off x="9425665" y="4185205"/>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6" name="Rectangle 45">
            <a:extLst>
              <a:ext uri="{FF2B5EF4-FFF2-40B4-BE49-F238E27FC236}">
                <a16:creationId xmlns:a16="http://schemas.microsoft.com/office/drawing/2014/main" id="{D3C9EB7F-DFA4-CC41-0EE1-4B2E04DC7B48}"/>
              </a:ext>
            </a:extLst>
          </p:cNvPr>
          <p:cNvSpPr/>
          <p:nvPr/>
        </p:nvSpPr>
        <p:spPr>
          <a:xfrm>
            <a:off x="10906689" y="3991881"/>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8" name="Rectangle 47">
            <a:extLst>
              <a:ext uri="{FF2B5EF4-FFF2-40B4-BE49-F238E27FC236}">
                <a16:creationId xmlns:a16="http://schemas.microsoft.com/office/drawing/2014/main" id="{3962A6B5-9A3A-FBDF-5A74-AB55E4AAD7AC}"/>
              </a:ext>
            </a:extLst>
          </p:cNvPr>
          <p:cNvSpPr/>
          <p:nvPr/>
        </p:nvSpPr>
        <p:spPr>
          <a:xfrm>
            <a:off x="11112739" y="3988813"/>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1F66502-5C2E-594B-99D5-2094E3087DA3}"/>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24B6842B-1DDD-CE08-A92E-9ADAB7D95F5D}"/>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488FF7-B941-AFB2-EB63-5D4CAEC2F29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52" name="TextBox 51">
            <a:extLst>
              <a:ext uri="{FF2B5EF4-FFF2-40B4-BE49-F238E27FC236}">
                <a16:creationId xmlns:a16="http://schemas.microsoft.com/office/drawing/2014/main" id="{67D0AF61-DF0E-95DD-9666-0354E266DB6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53" name="TextBox 52">
            <a:extLst>
              <a:ext uri="{FF2B5EF4-FFF2-40B4-BE49-F238E27FC236}">
                <a16:creationId xmlns:a16="http://schemas.microsoft.com/office/drawing/2014/main" id="{BB8845AD-C2C4-CCCF-5F33-60E733E38B3A}"/>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54" name="!! TextBox 70">
            <a:extLst>
              <a:ext uri="{FF2B5EF4-FFF2-40B4-BE49-F238E27FC236}">
                <a16:creationId xmlns:a16="http://schemas.microsoft.com/office/drawing/2014/main" id="{4A48E1E3-1490-05F8-8A1C-9D845532507A}"/>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55" name="TextBox 54">
            <a:extLst>
              <a:ext uri="{FF2B5EF4-FFF2-40B4-BE49-F238E27FC236}">
                <a16:creationId xmlns:a16="http://schemas.microsoft.com/office/drawing/2014/main" id="{211AC656-7583-40E0-5832-07DC8CE4170F}"/>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56" name="TextBox 55">
            <a:extLst>
              <a:ext uri="{FF2B5EF4-FFF2-40B4-BE49-F238E27FC236}">
                <a16:creationId xmlns:a16="http://schemas.microsoft.com/office/drawing/2014/main" id="{37251261-52BB-1651-91A9-400FFA278A40}"/>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57" name="Rectangle 56">
            <a:extLst>
              <a:ext uri="{FF2B5EF4-FFF2-40B4-BE49-F238E27FC236}">
                <a16:creationId xmlns:a16="http://schemas.microsoft.com/office/drawing/2014/main" id="{099D10A1-810D-E0AD-15EC-F35F11EC35BF}"/>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8" name="Rectangle 57">
            <a:extLst>
              <a:ext uri="{FF2B5EF4-FFF2-40B4-BE49-F238E27FC236}">
                <a16:creationId xmlns:a16="http://schemas.microsoft.com/office/drawing/2014/main" id="{EEFF239F-3E36-CF67-1CBC-3CB10856A8E4}"/>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9" name="Rectangle 58">
            <a:extLst>
              <a:ext uri="{FF2B5EF4-FFF2-40B4-BE49-F238E27FC236}">
                <a16:creationId xmlns:a16="http://schemas.microsoft.com/office/drawing/2014/main" id="{7E6F398B-C6FE-A625-FFC6-2B938AF27C9E}"/>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32" name="Rectangle 31">
            <a:extLst>
              <a:ext uri="{FF2B5EF4-FFF2-40B4-BE49-F238E27FC236}">
                <a16:creationId xmlns:a16="http://schemas.microsoft.com/office/drawing/2014/main" id="{0D381593-7C45-6AC1-EA2F-1A51CD69BD93}"/>
              </a:ext>
            </a:extLst>
          </p:cNvPr>
          <p:cNvSpPr/>
          <p:nvPr/>
        </p:nvSpPr>
        <p:spPr>
          <a:xfrm>
            <a:off x="8361281" y="4680625"/>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33" name="Rectangle 32">
            <a:extLst>
              <a:ext uri="{FF2B5EF4-FFF2-40B4-BE49-F238E27FC236}">
                <a16:creationId xmlns:a16="http://schemas.microsoft.com/office/drawing/2014/main" id="{2637FCD2-963D-7BD0-94B1-D0C58F3ABBA9}"/>
              </a:ext>
            </a:extLst>
          </p:cNvPr>
          <p:cNvSpPr/>
          <p:nvPr/>
        </p:nvSpPr>
        <p:spPr>
          <a:xfrm>
            <a:off x="10554817" y="4657339"/>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34" name="Rectangle 33">
            <a:extLst>
              <a:ext uri="{FF2B5EF4-FFF2-40B4-BE49-F238E27FC236}">
                <a16:creationId xmlns:a16="http://schemas.microsoft.com/office/drawing/2014/main" id="{11DA4434-8A02-EC18-C2CC-9F241EA85A99}"/>
              </a:ext>
            </a:extLst>
          </p:cNvPr>
          <p:cNvSpPr/>
          <p:nvPr/>
        </p:nvSpPr>
        <p:spPr>
          <a:xfrm>
            <a:off x="9707084" y="4669632"/>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35" name="Rectangle 34">
            <a:extLst>
              <a:ext uri="{FF2B5EF4-FFF2-40B4-BE49-F238E27FC236}">
                <a16:creationId xmlns:a16="http://schemas.microsoft.com/office/drawing/2014/main" id="{78D46F85-DA99-469E-8B18-A6EAB54A2461}"/>
              </a:ext>
            </a:extLst>
          </p:cNvPr>
          <p:cNvSpPr/>
          <p:nvPr/>
        </p:nvSpPr>
        <p:spPr>
          <a:xfrm>
            <a:off x="9455781" y="4684525"/>
            <a:ext cx="3898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latin typeface="Wingdings 2" panose="05020102010507070707" pitchFamily="18" charset="2"/>
              </a:rPr>
              <a:t>Ð</a:t>
            </a:r>
          </a:p>
        </p:txBody>
      </p:sp>
      <p:sp>
        <p:nvSpPr>
          <p:cNvPr id="36" name="Rectangle 35">
            <a:extLst>
              <a:ext uri="{FF2B5EF4-FFF2-40B4-BE49-F238E27FC236}">
                <a16:creationId xmlns:a16="http://schemas.microsoft.com/office/drawing/2014/main" id="{694E65A3-0CA6-8B94-63AA-A2ED0B91343C}"/>
              </a:ext>
            </a:extLst>
          </p:cNvPr>
          <p:cNvSpPr/>
          <p:nvPr/>
        </p:nvSpPr>
        <p:spPr>
          <a:xfrm>
            <a:off x="10827741" y="4657810"/>
            <a:ext cx="9973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$18,937 </a:t>
            </a:r>
            <a:endParaRPr kumimoji="0" lang="en-US" sz="1800" b="0" i="0" u="none" strike="noStrike" kern="0" cap="none" spc="0" normalizeH="0" baseline="0" noProof="0" dirty="0">
              <a:ln>
                <a:noFill/>
              </a:ln>
              <a:solidFill>
                <a:srgbClr val="91C0EB"/>
              </a:solidFill>
              <a:effectLst/>
              <a:uLnTx/>
              <a:uFillTx/>
            </a:endParaRPr>
          </a:p>
        </p:txBody>
      </p:sp>
      <p:sp>
        <p:nvSpPr>
          <p:cNvPr id="37" name="Rectangle 36">
            <a:extLst>
              <a:ext uri="{FF2B5EF4-FFF2-40B4-BE49-F238E27FC236}">
                <a16:creationId xmlns:a16="http://schemas.microsoft.com/office/drawing/2014/main" id="{976F18CD-849A-7F0E-BC52-DEA21460807D}"/>
              </a:ext>
            </a:extLst>
          </p:cNvPr>
          <p:cNvSpPr/>
          <p:nvPr/>
        </p:nvSpPr>
        <p:spPr>
          <a:xfrm>
            <a:off x="7136823" y="2145722"/>
            <a:ext cx="640080" cy="240079"/>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5698822-BD36-C28F-39BF-868AF4F0E46D}"/>
              </a:ext>
            </a:extLst>
          </p:cNvPr>
          <p:cNvSpPr/>
          <p:nvPr/>
        </p:nvSpPr>
        <p:spPr>
          <a:xfrm>
            <a:off x="7136317" y="2389687"/>
            <a:ext cx="640080" cy="286524"/>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2C92627-0D84-1094-6E93-38CAD1058AF7}"/>
              </a:ext>
            </a:extLst>
          </p:cNvPr>
          <p:cNvSpPr/>
          <p:nvPr/>
        </p:nvSpPr>
        <p:spPr>
          <a:xfrm>
            <a:off x="7137302" y="2680431"/>
            <a:ext cx="640080" cy="151356"/>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8D531CA-7FEA-35FB-5ECE-1AD089A8E5BA}"/>
              </a:ext>
            </a:extLst>
          </p:cNvPr>
          <p:cNvSpPr/>
          <p:nvPr/>
        </p:nvSpPr>
        <p:spPr>
          <a:xfrm>
            <a:off x="7136078" y="2831788"/>
            <a:ext cx="640080" cy="351363"/>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297BEBA-A513-85A1-1382-778385FDA033}"/>
              </a:ext>
            </a:extLst>
          </p:cNvPr>
          <p:cNvSpPr/>
          <p:nvPr/>
        </p:nvSpPr>
        <p:spPr>
          <a:xfrm>
            <a:off x="7133890" y="3183152"/>
            <a:ext cx="640080" cy="264320"/>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419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9" name="DELTA">
            <a:extLst>
              <a:ext uri="{FF2B5EF4-FFF2-40B4-BE49-F238E27FC236}">
                <a16:creationId xmlns:a16="http://schemas.microsoft.com/office/drawing/2014/main" id="{C2C77580-F8AE-FEE8-FF07-D0C5F1798C8A}"/>
              </a:ext>
            </a:extLst>
          </p:cNvPr>
          <p:cNvSpPr/>
          <p:nvPr/>
        </p:nvSpPr>
        <p:spPr>
          <a:xfrm>
            <a:off x="5562373" y="2868080"/>
            <a:ext cx="700087" cy="78542"/>
          </a:xfrm>
          <a:prstGeom prst="rect">
            <a:avLst/>
          </a:prstGeom>
          <a:solidFill>
            <a:srgbClr val="9CDC57"/>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SUPP2">
            <a:extLst>
              <a:ext uri="{FF2B5EF4-FFF2-40B4-BE49-F238E27FC236}">
                <a16:creationId xmlns:a16="http://schemas.microsoft.com/office/drawing/2014/main" id="{02BC0E2F-25CC-26DF-E260-199781E63EA2}"/>
              </a:ext>
            </a:extLst>
          </p:cNvPr>
          <p:cNvSpPr/>
          <p:nvPr/>
        </p:nvSpPr>
        <p:spPr>
          <a:xfrm>
            <a:off x="5562469" y="2685695"/>
            <a:ext cx="700087" cy="182880"/>
          </a:xfrm>
          <a:prstGeom prst="rect">
            <a:avLst/>
          </a:prstGeom>
          <a:solidFill>
            <a:srgbClr val="9CDC57"/>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a:extLst>
              <a:ext uri="{FF2B5EF4-FFF2-40B4-BE49-F238E27FC236}">
                <a16:creationId xmlns:a16="http://schemas.microsoft.com/office/drawing/2014/main" id="{A2F3E369-2F5E-C7D3-E261-69B827630675}"/>
              </a:ext>
            </a:extLst>
          </p:cNvPr>
          <p:cNvSpPr/>
          <p:nvPr/>
        </p:nvSpPr>
        <p:spPr>
          <a:xfrm>
            <a:off x="9553433" y="3834321"/>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20" name="TextBox 19">
            <a:extLst>
              <a:ext uri="{FF2B5EF4-FFF2-40B4-BE49-F238E27FC236}">
                <a16:creationId xmlns:a16="http://schemas.microsoft.com/office/drawing/2014/main" id="{0C70AE67-C62F-5CB4-605A-C56CA09225EF}"/>
              </a:ext>
            </a:extLst>
          </p:cNvPr>
          <p:cNvSpPr txBox="1"/>
          <p:nvPr/>
        </p:nvSpPr>
        <p:spPr>
          <a:xfrm>
            <a:off x="5486787" y="2654205"/>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42" name="Rectangle 41">
            <a:extLst>
              <a:ext uri="{FF2B5EF4-FFF2-40B4-BE49-F238E27FC236}">
                <a16:creationId xmlns:a16="http://schemas.microsoft.com/office/drawing/2014/main" id="{D3EE7CFA-C6B6-D862-995F-E7380C18F640}"/>
              </a:ext>
            </a:extLst>
          </p:cNvPr>
          <p:cNvSpPr/>
          <p:nvPr/>
        </p:nvSpPr>
        <p:spPr>
          <a:xfrm>
            <a:off x="7745255" y="3988813"/>
            <a:ext cx="14433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PROPORTION</a:t>
            </a:r>
            <a:endParaRPr kumimoji="0" lang="en-US" sz="1800" b="0" i="0" u="none" strike="noStrike" kern="0" cap="none" spc="0" normalizeH="0" baseline="0" noProof="0" dirty="0">
              <a:ln>
                <a:noFill/>
              </a:ln>
              <a:solidFill>
                <a:srgbClr val="91C0EB"/>
              </a:solidFill>
              <a:effectLst/>
              <a:uLnTx/>
              <a:uFillTx/>
            </a:endParaRPr>
          </a:p>
        </p:txBody>
      </p:sp>
      <p:sp>
        <p:nvSpPr>
          <p:cNvPr id="43" name="Rectangle 42">
            <a:extLst>
              <a:ext uri="{FF2B5EF4-FFF2-40B4-BE49-F238E27FC236}">
                <a16:creationId xmlns:a16="http://schemas.microsoft.com/office/drawing/2014/main" id="{DED1DF68-8B4C-8DDC-87D5-209F6709E0D5}"/>
              </a:ext>
            </a:extLst>
          </p:cNvPr>
          <p:cNvSpPr/>
          <p:nvPr/>
        </p:nvSpPr>
        <p:spPr>
          <a:xfrm>
            <a:off x="9121593" y="3988813"/>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cxnSp>
        <p:nvCxnSpPr>
          <p:cNvPr id="44" name="Straight Connector 43">
            <a:extLst>
              <a:ext uri="{FF2B5EF4-FFF2-40B4-BE49-F238E27FC236}">
                <a16:creationId xmlns:a16="http://schemas.microsoft.com/office/drawing/2014/main" id="{C6813E7C-BCEC-C1BC-4F62-D7B3CD5C10F4}"/>
              </a:ext>
            </a:extLst>
          </p:cNvPr>
          <p:cNvCxnSpPr>
            <a:stCxn id="43" idx="3"/>
          </p:cNvCxnSpPr>
          <p:nvPr/>
        </p:nvCxnSpPr>
        <p:spPr>
          <a:xfrm>
            <a:off x="9421675" y="4173479"/>
            <a:ext cx="1433224" cy="0"/>
          </a:xfrm>
          <a:prstGeom prst="line">
            <a:avLst/>
          </a:prstGeom>
          <a:ln w="28575">
            <a:solidFill>
              <a:srgbClr val="91C0EB"/>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4CBBA16-F8C6-3D96-91D0-37F98FF9C180}"/>
              </a:ext>
            </a:extLst>
          </p:cNvPr>
          <p:cNvSpPr/>
          <p:nvPr/>
        </p:nvSpPr>
        <p:spPr>
          <a:xfrm>
            <a:off x="9425665" y="4185205"/>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6" name="Rectangle 45">
            <a:extLst>
              <a:ext uri="{FF2B5EF4-FFF2-40B4-BE49-F238E27FC236}">
                <a16:creationId xmlns:a16="http://schemas.microsoft.com/office/drawing/2014/main" id="{D3C9EB7F-DFA4-CC41-0EE1-4B2E04DC7B48}"/>
              </a:ext>
            </a:extLst>
          </p:cNvPr>
          <p:cNvSpPr/>
          <p:nvPr/>
        </p:nvSpPr>
        <p:spPr>
          <a:xfrm>
            <a:off x="10906689" y="3991881"/>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8" name="Rectangle 47">
            <a:extLst>
              <a:ext uri="{FF2B5EF4-FFF2-40B4-BE49-F238E27FC236}">
                <a16:creationId xmlns:a16="http://schemas.microsoft.com/office/drawing/2014/main" id="{3962A6B5-9A3A-FBDF-5A74-AB55E4AAD7AC}"/>
              </a:ext>
            </a:extLst>
          </p:cNvPr>
          <p:cNvSpPr/>
          <p:nvPr/>
        </p:nvSpPr>
        <p:spPr>
          <a:xfrm>
            <a:off x="11112739" y="3988813"/>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1F66502-5C2E-594B-99D5-2094E3087DA3}"/>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24B6842B-1DDD-CE08-A92E-9ADAB7D95F5D}"/>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488FF7-B941-AFB2-EB63-5D4CAEC2F29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52" name="TextBox 51">
            <a:extLst>
              <a:ext uri="{FF2B5EF4-FFF2-40B4-BE49-F238E27FC236}">
                <a16:creationId xmlns:a16="http://schemas.microsoft.com/office/drawing/2014/main" id="{67D0AF61-DF0E-95DD-9666-0354E266DB6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53" name="TextBox 52">
            <a:extLst>
              <a:ext uri="{FF2B5EF4-FFF2-40B4-BE49-F238E27FC236}">
                <a16:creationId xmlns:a16="http://schemas.microsoft.com/office/drawing/2014/main" id="{BB8845AD-C2C4-CCCF-5F33-60E733E38B3A}"/>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54" name="!! TextBox 70">
            <a:extLst>
              <a:ext uri="{FF2B5EF4-FFF2-40B4-BE49-F238E27FC236}">
                <a16:creationId xmlns:a16="http://schemas.microsoft.com/office/drawing/2014/main" id="{4A48E1E3-1490-05F8-8A1C-9D845532507A}"/>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55" name="TextBox 54">
            <a:extLst>
              <a:ext uri="{FF2B5EF4-FFF2-40B4-BE49-F238E27FC236}">
                <a16:creationId xmlns:a16="http://schemas.microsoft.com/office/drawing/2014/main" id="{211AC656-7583-40E0-5832-07DC8CE4170F}"/>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56" name="TextBox 55">
            <a:extLst>
              <a:ext uri="{FF2B5EF4-FFF2-40B4-BE49-F238E27FC236}">
                <a16:creationId xmlns:a16="http://schemas.microsoft.com/office/drawing/2014/main" id="{37251261-52BB-1651-91A9-400FFA278A40}"/>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57" name="Rectangle 56">
            <a:extLst>
              <a:ext uri="{FF2B5EF4-FFF2-40B4-BE49-F238E27FC236}">
                <a16:creationId xmlns:a16="http://schemas.microsoft.com/office/drawing/2014/main" id="{099D10A1-810D-E0AD-15EC-F35F11EC35BF}"/>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8" name="Rectangle 57">
            <a:extLst>
              <a:ext uri="{FF2B5EF4-FFF2-40B4-BE49-F238E27FC236}">
                <a16:creationId xmlns:a16="http://schemas.microsoft.com/office/drawing/2014/main" id="{EEFF239F-3E36-CF67-1CBC-3CB10856A8E4}"/>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9" name="Rectangle 58">
            <a:extLst>
              <a:ext uri="{FF2B5EF4-FFF2-40B4-BE49-F238E27FC236}">
                <a16:creationId xmlns:a16="http://schemas.microsoft.com/office/drawing/2014/main" id="{7E6F398B-C6FE-A625-FFC6-2B938AF27C9E}"/>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11" name="Rectangle 10">
            <a:extLst>
              <a:ext uri="{FF2B5EF4-FFF2-40B4-BE49-F238E27FC236}">
                <a16:creationId xmlns:a16="http://schemas.microsoft.com/office/drawing/2014/main" id="{1AC5DB06-A2D4-FF1E-51D1-C657163BC500}"/>
              </a:ext>
            </a:extLst>
          </p:cNvPr>
          <p:cNvSpPr/>
          <p:nvPr/>
        </p:nvSpPr>
        <p:spPr>
          <a:xfrm>
            <a:off x="8361281" y="4680625"/>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27" name="Rectangle 26">
            <a:extLst>
              <a:ext uri="{FF2B5EF4-FFF2-40B4-BE49-F238E27FC236}">
                <a16:creationId xmlns:a16="http://schemas.microsoft.com/office/drawing/2014/main" id="{028DF0F9-68ED-E10B-D6D7-CB1513CD21DD}"/>
              </a:ext>
            </a:extLst>
          </p:cNvPr>
          <p:cNvSpPr/>
          <p:nvPr/>
        </p:nvSpPr>
        <p:spPr>
          <a:xfrm>
            <a:off x="10554817" y="4657339"/>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29" name="Rectangle 28">
            <a:extLst>
              <a:ext uri="{FF2B5EF4-FFF2-40B4-BE49-F238E27FC236}">
                <a16:creationId xmlns:a16="http://schemas.microsoft.com/office/drawing/2014/main" id="{C70B3F60-7747-B940-F1CE-B6D4D89E6801}"/>
              </a:ext>
            </a:extLst>
          </p:cNvPr>
          <p:cNvSpPr/>
          <p:nvPr/>
        </p:nvSpPr>
        <p:spPr>
          <a:xfrm>
            <a:off x="9707084" y="4669632"/>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30" name="Rectangle 29">
            <a:extLst>
              <a:ext uri="{FF2B5EF4-FFF2-40B4-BE49-F238E27FC236}">
                <a16:creationId xmlns:a16="http://schemas.microsoft.com/office/drawing/2014/main" id="{55A66346-547A-08E0-5727-D9AB5C60034D}"/>
              </a:ext>
            </a:extLst>
          </p:cNvPr>
          <p:cNvSpPr/>
          <p:nvPr/>
        </p:nvSpPr>
        <p:spPr>
          <a:xfrm>
            <a:off x="9455781" y="4684525"/>
            <a:ext cx="3898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latin typeface="Wingdings 2" panose="05020102010507070707" pitchFamily="18" charset="2"/>
              </a:rPr>
              <a:t>Ð</a:t>
            </a:r>
          </a:p>
        </p:txBody>
      </p:sp>
      <p:sp>
        <p:nvSpPr>
          <p:cNvPr id="31" name="Rectangle 30">
            <a:extLst>
              <a:ext uri="{FF2B5EF4-FFF2-40B4-BE49-F238E27FC236}">
                <a16:creationId xmlns:a16="http://schemas.microsoft.com/office/drawing/2014/main" id="{008993B4-73CC-DB12-B7C0-1835BE0D68B5}"/>
              </a:ext>
            </a:extLst>
          </p:cNvPr>
          <p:cNvSpPr/>
          <p:nvPr/>
        </p:nvSpPr>
        <p:spPr>
          <a:xfrm>
            <a:off x="10827741" y="4657810"/>
            <a:ext cx="9973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$18,937 </a:t>
            </a:r>
            <a:endParaRPr kumimoji="0" lang="en-US" sz="1800" b="0" i="0" u="none" strike="noStrike" kern="0" cap="none" spc="0" normalizeH="0" baseline="0" noProof="0" dirty="0">
              <a:ln>
                <a:noFill/>
              </a:ln>
              <a:solidFill>
                <a:srgbClr val="91C0EB"/>
              </a:solidFill>
              <a:effectLst/>
              <a:uLnTx/>
              <a:uFillTx/>
            </a:endParaRPr>
          </a:p>
        </p:txBody>
      </p:sp>
      <p:sp>
        <p:nvSpPr>
          <p:cNvPr id="32" name="TextBox 31">
            <a:extLst>
              <a:ext uri="{FF2B5EF4-FFF2-40B4-BE49-F238E27FC236}">
                <a16:creationId xmlns:a16="http://schemas.microsoft.com/office/drawing/2014/main" id="{07B8C5D6-BA45-CDC3-920C-6D97046A3D9D}"/>
              </a:ext>
            </a:extLst>
          </p:cNvPr>
          <p:cNvSpPr txBox="1"/>
          <p:nvPr/>
        </p:nvSpPr>
        <p:spPr>
          <a:xfrm>
            <a:off x="195379" y="2831596"/>
            <a:ext cx="320814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COMBINED RESULT IS THE TOTAL SUPPLEMENTAL FUNDING FOR EACH TRIBE.</a:t>
            </a:r>
          </a:p>
        </p:txBody>
      </p:sp>
      <p:sp>
        <p:nvSpPr>
          <p:cNvPr id="33" name="!!PURPLE">
            <a:extLst>
              <a:ext uri="{FF2B5EF4-FFF2-40B4-BE49-F238E27FC236}">
                <a16:creationId xmlns:a16="http://schemas.microsoft.com/office/drawing/2014/main" id="{9CF6E2F0-D0EE-0122-81D9-CA134E4213BC}"/>
              </a:ext>
            </a:extLst>
          </p:cNvPr>
          <p:cNvSpPr/>
          <p:nvPr/>
        </p:nvSpPr>
        <p:spPr>
          <a:xfrm>
            <a:off x="7374370" y="4813121"/>
            <a:ext cx="640080" cy="995363"/>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RANGE">
            <a:extLst>
              <a:ext uri="{FF2B5EF4-FFF2-40B4-BE49-F238E27FC236}">
                <a16:creationId xmlns:a16="http://schemas.microsoft.com/office/drawing/2014/main" id="{522C2CBE-A3EF-F5F6-3806-54B4EE83D869}"/>
              </a:ext>
            </a:extLst>
          </p:cNvPr>
          <p:cNvSpPr/>
          <p:nvPr/>
        </p:nvSpPr>
        <p:spPr>
          <a:xfrm>
            <a:off x="6143434" y="5786900"/>
            <a:ext cx="640080" cy="36576"/>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YELLOW">
            <a:extLst>
              <a:ext uri="{FF2B5EF4-FFF2-40B4-BE49-F238E27FC236}">
                <a16:creationId xmlns:a16="http://schemas.microsoft.com/office/drawing/2014/main" id="{3BEBB60F-50A6-D22D-E4B5-B36FB4D18DB3}"/>
              </a:ext>
            </a:extLst>
          </p:cNvPr>
          <p:cNvSpPr/>
          <p:nvPr/>
        </p:nvSpPr>
        <p:spPr>
          <a:xfrm>
            <a:off x="4912498" y="5651766"/>
            <a:ext cx="640080" cy="156718"/>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GREEN">
            <a:extLst>
              <a:ext uri="{FF2B5EF4-FFF2-40B4-BE49-F238E27FC236}">
                <a16:creationId xmlns:a16="http://schemas.microsoft.com/office/drawing/2014/main" id="{2A54E98F-E201-B375-3650-898DF7DDD314}"/>
              </a:ext>
            </a:extLst>
          </p:cNvPr>
          <p:cNvSpPr/>
          <p:nvPr/>
        </p:nvSpPr>
        <p:spPr>
          <a:xfrm>
            <a:off x="3678278" y="5183269"/>
            <a:ext cx="640080" cy="617072"/>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BLUE">
            <a:extLst>
              <a:ext uri="{FF2B5EF4-FFF2-40B4-BE49-F238E27FC236}">
                <a16:creationId xmlns:a16="http://schemas.microsoft.com/office/drawing/2014/main" id="{3B4F8C8B-8BAB-7C9D-D30D-D2F241F595C4}"/>
              </a:ext>
            </a:extLst>
          </p:cNvPr>
          <p:cNvSpPr/>
          <p:nvPr/>
        </p:nvSpPr>
        <p:spPr>
          <a:xfrm>
            <a:off x="2444058" y="5439715"/>
            <a:ext cx="640080" cy="365315"/>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EA92C00-2AD9-E344-3776-0EF7D70B8599}"/>
              </a:ext>
            </a:extLst>
          </p:cNvPr>
          <p:cNvSpPr/>
          <p:nvPr/>
        </p:nvSpPr>
        <p:spPr>
          <a:xfrm>
            <a:off x="7374370" y="4562573"/>
            <a:ext cx="640080" cy="246958"/>
          </a:xfrm>
          <a:prstGeom prst="rect">
            <a:avLst/>
          </a:prstGeom>
          <a:solidFill>
            <a:srgbClr val="BD92DE"/>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B7D9E7-D3D1-DABF-843B-B304A93A62A9}"/>
              </a:ext>
            </a:extLst>
          </p:cNvPr>
          <p:cNvSpPr/>
          <p:nvPr/>
        </p:nvSpPr>
        <p:spPr>
          <a:xfrm>
            <a:off x="6143434" y="5492346"/>
            <a:ext cx="640080" cy="290410"/>
          </a:xfrm>
          <a:prstGeom prst="rect">
            <a:avLst/>
          </a:prstGeom>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C8C6493-83B3-EA32-1110-C798F2E60280}"/>
              </a:ext>
            </a:extLst>
          </p:cNvPr>
          <p:cNvSpPr/>
          <p:nvPr/>
        </p:nvSpPr>
        <p:spPr>
          <a:xfrm>
            <a:off x="4912498" y="5527080"/>
            <a:ext cx="640080" cy="148697"/>
          </a:xfrm>
          <a:prstGeom prst="rect">
            <a:avLst/>
          </a:prstGeom>
          <a:solidFill>
            <a:srgbClr val="FFC000"/>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8266925-CF08-7A39-4116-CD948B339A48}"/>
              </a:ext>
            </a:extLst>
          </p:cNvPr>
          <p:cNvSpPr/>
          <p:nvPr/>
        </p:nvSpPr>
        <p:spPr>
          <a:xfrm>
            <a:off x="3678370" y="4832820"/>
            <a:ext cx="640080" cy="347146"/>
          </a:xfrm>
          <a:prstGeom prst="rect">
            <a:avLst/>
          </a:prstGeom>
          <a:solidFill>
            <a:srgbClr val="70AD47"/>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A0869C0-6565-69C3-FE53-E6B177DF6A9E}"/>
              </a:ext>
            </a:extLst>
          </p:cNvPr>
          <p:cNvSpPr/>
          <p:nvPr/>
        </p:nvSpPr>
        <p:spPr>
          <a:xfrm>
            <a:off x="2444249" y="5174004"/>
            <a:ext cx="640080" cy="264319"/>
          </a:xfrm>
          <a:prstGeom prst="rect">
            <a:avLst/>
          </a:prstGeom>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755C1EB-BBBE-736A-1433-7DCE0A9C4399}"/>
              </a:ext>
            </a:extLst>
          </p:cNvPr>
          <p:cNvSpPr txBox="1"/>
          <p:nvPr/>
        </p:nvSpPr>
        <p:spPr>
          <a:xfrm>
            <a:off x="5494026" y="2490154"/>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$18,937</a:t>
            </a:r>
          </a:p>
        </p:txBody>
      </p:sp>
    </p:spTree>
    <p:extLst>
      <p:ext uri="{BB962C8B-B14F-4D97-AF65-F5344CB8AC3E}">
        <p14:creationId xmlns:p14="http://schemas.microsoft.com/office/powerpoint/2010/main" val="1835915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19" name="DELTA">
            <a:extLst>
              <a:ext uri="{FF2B5EF4-FFF2-40B4-BE49-F238E27FC236}">
                <a16:creationId xmlns:a16="http://schemas.microsoft.com/office/drawing/2014/main" id="{C2C77580-F8AE-FEE8-FF07-D0C5F1798C8A}"/>
              </a:ext>
            </a:extLst>
          </p:cNvPr>
          <p:cNvSpPr/>
          <p:nvPr/>
        </p:nvSpPr>
        <p:spPr>
          <a:xfrm>
            <a:off x="5562373" y="2865699"/>
            <a:ext cx="700087" cy="78542"/>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SUPP2">
            <a:extLst>
              <a:ext uri="{FF2B5EF4-FFF2-40B4-BE49-F238E27FC236}">
                <a16:creationId xmlns:a16="http://schemas.microsoft.com/office/drawing/2014/main" id="{02BC0E2F-25CC-26DF-E260-199781E63EA2}"/>
              </a:ext>
            </a:extLst>
          </p:cNvPr>
          <p:cNvSpPr/>
          <p:nvPr/>
        </p:nvSpPr>
        <p:spPr>
          <a:xfrm>
            <a:off x="5562469" y="2685695"/>
            <a:ext cx="700087" cy="182880"/>
          </a:xfrm>
          <a:prstGeom prst="rect">
            <a:avLst/>
          </a:prstGeom>
          <a:solidFill>
            <a:srgbClr val="66ABE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a:extLst>
              <a:ext uri="{FF2B5EF4-FFF2-40B4-BE49-F238E27FC236}">
                <a16:creationId xmlns:a16="http://schemas.microsoft.com/office/drawing/2014/main" id="{A2F3E369-2F5E-C7D3-E261-69B827630675}"/>
              </a:ext>
            </a:extLst>
          </p:cNvPr>
          <p:cNvSpPr/>
          <p:nvPr/>
        </p:nvSpPr>
        <p:spPr>
          <a:xfrm>
            <a:off x="9553433" y="3834321"/>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20" name="TextBox 19">
            <a:extLst>
              <a:ext uri="{FF2B5EF4-FFF2-40B4-BE49-F238E27FC236}">
                <a16:creationId xmlns:a16="http://schemas.microsoft.com/office/drawing/2014/main" id="{0C70AE67-C62F-5CB4-605A-C56CA09225EF}"/>
              </a:ext>
            </a:extLst>
          </p:cNvPr>
          <p:cNvSpPr txBox="1"/>
          <p:nvPr/>
        </p:nvSpPr>
        <p:spPr>
          <a:xfrm>
            <a:off x="5486787" y="2654205"/>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42" name="Rectangle 41">
            <a:extLst>
              <a:ext uri="{FF2B5EF4-FFF2-40B4-BE49-F238E27FC236}">
                <a16:creationId xmlns:a16="http://schemas.microsoft.com/office/drawing/2014/main" id="{D3EE7CFA-C6B6-D862-995F-E7380C18F640}"/>
              </a:ext>
            </a:extLst>
          </p:cNvPr>
          <p:cNvSpPr/>
          <p:nvPr/>
        </p:nvSpPr>
        <p:spPr>
          <a:xfrm>
            <a:off x="7745255" y="3988813"/>
            <a:ext cx="14433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PROPORTION</a:t>
            </a:r>
            <a:endParaRPr kumimoji="0" lang="en-US" sz="1800" b="0" i="0" u="none" strike="noStrike" kern="0" cap="none" spc="0" normalizeH="0" baseline="0" noProof="0" dirty="0">
              <a:ln>
                <a:noFill/>
              </a:ln>
              <a:solidFill>
                <a:srgbClr val="91C0EB"/>
              </a:solidFill>
              <a:effectLst/>
              <a:uLnTx/>
              <a:uFillTx/>
            </a:endParaRPr>
          </a:p>
        </p:txBody>
      </p:sp>
      <p:sp>
        <p:nvSpPr>
          <p:cNvPr id="43" name="Rectangle 42">
            <a:extLst>
              <a:ext uri="{FF2B5EF4-FFF2-40B4-BE49-F238E27FC236}">
                <a16:creationId xmlns:a16="http://schemas.microsoft.com/office/drawing/2014/main" id="{DED1DF68-8B4C-8DDC-87D5-209F6709E0D5}"/>
              </a:ext>
            </a:extLst>
          </p:cNvPr>
          <p:cNvSpPr/>
          <p:nvPr/>
        </p:nvSpPr>
        <p:spPr>
          <a:xfrm>
            <a:off x="9121593" y="3988813"/>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cxnSp>
        <p:nvCxnSpPr>
          <p:cNvPr id="44" name="Straight Connector 43">
            <a:extLst>
              <a:ext uri="{FF2B5EF4-FFF2-40B4-BE49-F238E27FC236}">
                <a16:creationId xmlns:a16="http://schemas.microsoft.com/office/drawing/2014/main" id="{C6813E7C-BCEC-C1BC-4F62-D7B3CD5C10F4}"/>
              </a:ext>
            </a:extLst>
          </p:cNvPr>
          <p:cNvCxnSpPr>
            <a:stCxn id="43" idx="3"/>
          </p:cNvCxnSpPr>
          <p:nvPr/>
        </p:nvCxnSpPr>
        <p:spPr>
          <a:xfrm>
            <a:off x="9421675" y="4173479"/>
            <a:ext cx="1433224" cy="0"/>
          </a:xfrm>
          <a:prstGeom prst="line">
            <a:avLst/>
          </a:prstGeom>
          <a:ln w="28575">
            <a:solidFill>
              <a:srgbClr val="91C0EB"/>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4CBBA16-F8C6-3D96-91D0-37F98FF9C180}"/>
              </a:ext>
            </a:extLst>
          </p:cNvPr>
          <p:cNvSpPr/>
          <p:nvPr/>
        </p:nvSpPr>
        <p:spPr>
          <a:xfrm>
            <a:off x="9425665" y="4185205"/>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6" name="Rectangle 45">
            <a:extLst>
              <a:ext uri="{FF2B5EF4-FFF2-40B4-BE49-F238E27FC236}">
                <a16:creationId xmlns:a16="http://schemas.microsoft.com/office/drawing/2014/main" id="{D3C9EB7F-DFA4-CC41-0EE1-4B2E04DC7B48}"/>
              </a:ext>
            </a:extLst>
          </p:cNvPr>
          <p:cNvSpPr/>
          <p:nvPr/>
        </p:nvSpPr>
        <p:spPr>
          <a:xfrm>
            <a:off x="10906689" y="3991881"/>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8" name="Rectangle 47">
            <a:extLst>
              <a:ext uri="{FF2B5EF4-FFF2-40B4-BE49-F238E27FC236}">
                <a16:creationId xmlns:a16="http://schemas.microsoft.com/office/drawing/2014/main" id="{3962A6B5-9A3A-FBDF-5A74-AB55E4AAD7AC}"/>
              </a:ext>
            </a:extLst>
          </p:cNvPr>
          <p:cNvSpPr/>
          <p:nvPr/>
        </p:nvSpPr>
        <p:spPr>
          <a:xfrm>
            <a:off x="11112739" y="3988813"/>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1F66502-5C2E-594B-99D5-2094E3087DA3}"/>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24B6842B-1DDD-CE08-A92E-9ADAB7D95F5D}"/>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488FF7-B941-AFB2-EB63-5D4CAEC2F29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52" name="TextBox 51">
            <a:extLst>
              <a:ext uri="{FF2B5EF4-FFF2-40B4-BE49-F238E27FC236}">
                <a16:creationId xmlns:a16="http://schemas.microsoft.com/office/drawing/2014/main" id="{67D0AF61-DF0E-95DD-9666-0354E266DB6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53" name="TextBox 52">
            <a:extLst>
              <a:ext uri="{FF2B5EF4-FFF2-40B4-BE49-F238E27FC236}">
                <a16:creationId xmlns:a16="http://schemas.microsoft.com/office/drawing/2014/main" id="{BB8845AD-C2C4-CCCF-5F33-60E733E38B3A}"/>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54" name="!! TextBox 70">
            <a:extLst>
              <a:ext uri="{FF2B5EF4-FFF2-40B4-BE49-F238E27FC236}">
                <a16:creationId xmlns:a16="http://schemas.microsoft.com/office/drawing/2014/main" id="{4A48E1E3-1490-05F8-8A1C-9D845532507A}"/>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55" name="TextBox 54">
            <a:extLst>
              <a:ext uri="{FF2B5EF4-FFF2-40B4-BE49-F238E27FC236}">
                <a16:creationId xmlns:a16="http://schemas.microsoft.com/office/drawing/2014/main" id="{211AC656-7583-40E0-5832-07DC8CE4170F}"/>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56" name="TextBox 55">
            <a:extLst>
              <a:ext uri="{FF2B5EF4-FFF2-40B4-BE49-F238E27FC236}">
                <a16:creationId xmlns:a16="http://schemas.microsoft.com/office/drawing/2014/main" id="{37251261-52BB-1651-91A9-400FFA278A40}"/>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57" name="Rectangle 56">
            <a:extLst>
              <a:ext uri="{FF2B5EF4-FFF2-40B4-BE49-F238E27FC236}">
                <a16:creationId xmlns:a16="http://schemas.microsoft.com/office/drawing/2014/main" id="{099D10A1-810D-E0AD-15EC-F35F11EC35BF}"/>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8" name="Rectangle 57">
            <a:extLst>
              <a:ext uri="{FF2B5EF4-FFF2-40B4-BE49-F238E27FC236}">
                <a16:creationId xmlns:a16="http://schemas.microsoft.com/office/drawing/2014/main" id="{EEFF239F-3E36-CF67-1CBC-3CB10856A8E4}"/>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9" name="Rectangle 58">
            <a:extLst>
              <a:ext uri="{FF2B5EF4-FFF2-40B4-BE49-F238E27FC236}">
                <a16:creationId xmlns:a16="http://schemas.microsoft.com/office/drawing/2014/main" id="{7E6F398B-C6FE-A625-FFC6-2B938AF27C9E}"/>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11" name="Rectangle 10">
            <a:extLst>
              <a:ext uri="{FF2B5EF4-FFF2-40B4-BE49-F238E27FC236}">
                <a16:creationId xmlns:a16="http://schemas.microsoft.com/office/drawing/2014/main" id="{1AC5DB06-A2D4-FF1E-51D1-C657163BC500}"/>
              </a:ext>
            </a:extLst>
          </p:cNvPr>
          <p:cNvSpPr/>
          <p:nvPr/>
        </p:nvSpPr>
        <p:spPr>
          <a:xfrm>
            <a:off x="8361281" y="4680625"/>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27" name="Rectangle 26">
            <a:extLst>
              <a:ext uri="{FF2B5EF4-FFF2-40B4-BE49-F238E27FC236}">
                <a16:creationId xmlns:a16="http://schemas.microsoft.com/office/drawing/2014/main" id="{028DF0F9-68ED-E10B-D6D7-CB1513CD21DD}"/>
              </a:ext>
            </a:extLst>
          </p:cNvPr>
          <p:cNvSpPr/>
          <p:nvPr/>
        </p:nvSpPr>
        <p:spPr>
          <a:xfrm>
            <a:off x="10554817" y="4657339"/>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29" name="Rectangle 28">
            <a:extLst>
              <a:ext uri="{FF2B5EF4-FFF2-40B4-BE49-F238E27FC236}">
                <a16:creationId xmlns:a16="http://schemas.microsoft.com/office/drawing/2014/main" id="{C70B3F60-7747-B940-F1CE-B6D4D89E6801}"/>
              </a:ext>
            </a:extLst>
          </p:cNvPr>
          <p:cNvSpPr/>
          <p:nvPr/>
        </p:nvSpPr>
        <p:spPr>
          <a:xfrm>
            <a:off x="9707084" y="4669632"/>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30" name="Rectangle 29">
            <a:extLst>
              <a:ext uri="{FF2B5EF4-FFF2-40B4-BE49-F238E27FC236}">
                <a16:creationId xmlns:a16="http://schemas.microsoft.com/office/drawing/2014/main" id="{55A66346-547A-08E0-5727-D9AB5C60034D}"/>
              </a:ext>
            </a:extLst>
          </p:cNvPr>
          <p:cNvSpPr/>
          <p:nvPr/>
        </p:nvSpPr>
        <p:spPr>
          <a:xfrm>
            <a:off x="9455781" y="4684525"/>
            <a:ext cx="3898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latin typeface="Wingdings 2" panose="05020102010507070707" pitchFamily="18" charset="2"/>
              </a:rPr>
              <a:t>Ð</a:t>
            </a:r>
          </a:p>
        </p:txBody>
      </p:sp>
      <p:sp>
        <p:nvSpPr>
          <p:cNvPr id="31" name="Rectangle 30">
            <a:extLst>
              <a:ext uri="{FF2B5EF4-FFF2-40B4-BE49-F238E27FC236}">
                <a16:creationId xmlns:a16="http://schemas.microsoft.com/office/drawing/2014/main" id="{008993B4-73CC-DB12-B7C0-1835BE0D68B5}"/>
              </a:ext>
            </a:extLst>
          </p:cNvPr>
          <p:cNvSpPr/>
          <p:nvPr/>
        </p:nvSpPr>
        <p:spPr>
          <a:xfrm>
            <a:off x="10827741" y="4657810"/>
            <a:ext cx="9973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$18,937 </a:t>
            </a:r>
            <a:endParaRPr kumimoji="0" lang="en-US" sz="1800" b="0" i="0" u="none" strike="noStrike" kern="0" cap="none" spc="0" normalizeH="0" baseline="0" noProof="0" dirty="0">
              <a:ln>
                <a:noFill/>
              </a:ln>
              <a:solidFill>
                <a:srgbClr val="91C0EB"/>
              </a:solidFill>
              <a:effectLst/>
              <a:uLnTx/>
              <a:uFillTx/>
            </a:endParaRPr>
          </a:p>
        </p:txBody>
      </p:sp>
      <p:sp>
        <p:nvSpPr>
          <p:cNvPr id="32" name="TextBox 31">
            <a:extLst>
              <a:ext uri="{FF2B5EF4-FFF2-40B4-BE49-F238E27FC236}">
                <a16:creationId xmlns:a16="http://schemas.microsoft.com/office/drawing/2014/main" id="{07B8C5D6-BA45-CDC3-920C-6D97046A3D9D}"/>
              </a:ext>
            </a:extLst>
          </p:cNvPr>
          <p:cNvSpPr txBox="1"/>
          <p:nvPr/>
        </p:nvSpPr>
        <p:spPr>
          <a:xfrm>
            <a:off x="195379" y="2831596"/>
            <a:ext cx="320814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COMBINED RESULT IS THE TOTAL SUPPLEMENTAL FUNDING FOR EACH TRIBE.</a:t>
            </a:r>
          </a:p>
        </p:txBody>
      </p:sp>
      <p:sp>
        <p:nvSpPr>
          <p:cNvPr id="33" name="!!PURPLE">
            <a:extLst>
              <a:ext uri="{FF2B5EF4-FFF2-40B4-BE49-F238E27FC236}">
                <a16:creationId xmlns:a16="http://schemas.microsoft.com/office/drawing/2014/main" id="{9CF6E2F0-D0EE-0122-81D9-CA134E4213BC}"/>
              </a:ext>
            </a:extLst>
          </p:cNvPr>
          <p:cNvSpPr/>
          <p:nvPr/>
        </p:nvSpPr>
        <p:spPr>
          <a:xfrm>
            <a:off x="7374370" y="4813121"/>
            <a:ext cx="640080" cy="995363"/>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RANGE">
            <a:extLst>
              <a:ext uri="{FF2B5EF4-FFF2-40B4-BE49-F238E27FC236}">
                <a16:creationId xmlns:a16="http://schemas.microsoft.com/office/drawing/2014/main" id="{522C2CBE-A3EF-F5F6-3806-54B4EE83D869}"/>
              </a:ext>
            </a:extLst>
          </p:cNvPr>
          <p:cNvSpPr/>
          <p:nvPr/>
        </p:nvSpPr>
        <p:spPr>
          <a:xfrm>
            <a:off x="6143434" y="5786900"/>
            <a:ext cx="640080" cy="3657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YELLOW">
            <a:extLst>
              <a:ext uri="{FF2B5EF4-FFF2-40B4-BE49-F238E27FC236}">
                <a16:creationId xmlns:a16="http://schemas.microsoft.com/office/drawing/2014/main" id="{3BEBB60F-50A6-D22D-E4B5-B36FB4D18DB3}"/>
              </a:ext>
            </a:extLst>
          </p:cNvPr>
          <p:cNvSpPr/>
          <p:nvPr/>
        </p:nvSpPr>
        <p:spPr>
          <a:xfrm>
            <a:off x="4912498" y="5651766"/>
            <a:ext cx="640080" cy="156718"/>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GREEN">
            <a:extLst>
              <a:ext uri="{FF2B5EF4-FFF2-40B4-BE49-F238E27FC236}">
                <a16:creationId xmlns:a16="http://schemas.microsoft.com/office/drawing/2014/main" id="{2A54E98F-E201-B375-3650-898DF7DDD314}"/>
              </a:ext>
            </a:extLst>
          </p:cNvPr>
          <p:cNvSpPr/>
          <p:nvPr/>
        </p:nvSpPr>
        <p:spPr>
          <a:xfrm>
            <a:off x="3678278" y="5183269"/>
            <a:ext cx="640080" cy="617072"/>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BLUE">
            <a:extLst>
              <a:ext uri="{FF2B5EF4-FFF2-40B4-BE49-F238E27FC236}">
                <a16:creationId xmlns:a16="http://schemas.microsoft.com/office/drawing/2014/main" id="{3B4F8C8B-8BAB-7C9D-D30D-D2F241F595C4}"/>
              </a:ext>
            </a:extLst>
          </p:cNvPr>
          <p:cNvSpPr/>
          <p:nvPr/>
        </p:nvSpPr>
        <p:spPr>
          <a:xfrm>
            <a:off x="2444058" y="5439715"/>
            <a:ext cx="640080" cy="365315"/>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EA92C00-2AD9-E344-3776-0EF7D70B8599}"/>
              </a:ext>
            </a:extLst>
          </p:cNvPr>
          <p:cNvSpPr/>
          <p:nvPr/>
        </p:nvSpPr>
        <p:spPr>
          <a:xfrm>
            <a:off x="7374370" y="4562573"/>
            <a:ext cx="640080" cy="246958"/>
          </a:xfrm>
          <a:prstGeom prst="rect">
            <a:avLst/>
          </a:prstGeom>
          <a:solidFill>
            <a:srgbClr val="66ABEB"/>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B7D9E7-D3D1-DABF-843B-B304A93A62A9}"/>
              </a:ext>
            </a:extLst>
          </p:cNvPr>
          <p:cNvSpPr/>
          <p:nvPr/>
        </p:nvSpPr>
        <p:spPr>
          <a:xfrm>
            <a:off x="6143434" y="5492346"/>
            <a:ext cx="640080" cy="290410"/>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C8C6493-83B3-EA32-1110-C798F2E60280}"/>
              </a:ext>
            </a:extLst>
          </p:cNvPr>
          <p:cNvSpPr/>
          <p:nvPr/>
        </p:nvSpPr>
        <p:spPr>
          <a:xfrm>
            <a:off x="4912498" y="5527080"/>
            <a:ext cx="640080" cy="148697"/>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8266925-CF08-7A39-4116-CD948B339A48}"/>
              </a:ext>
            </a:extLst>
          </p:cNvPr>
          <p:cNvSpPr/>
          <p:nvPr/>
        </p:nvSpPr>
        <p:spPr>
          <a:xfrm>
            <a:off x="3678370" y="4832820"/>
            <a:ext cx="640080" cy="347146"/>
          </a:xfrm>
          <a:prstGeom prst="rect">
            <a:avLst/>
          </a:prstGeom>
          <a:solidFill>
            <a:srgbClr val="66ABEB"/>
          </a:solidFill>
          <a:ln>
            <a:no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A0869C0-6565-69C3-FE53-E6B177DF6A9E}"/>
              </a:ext>
            </a:extLst>
          </p:cNvPr>
          <p:cNvSpPr/>
          <p:nvPr/>
        </p:nvSpPr>
        <p:spPr>
          <a:xfrm>
            <a:off x="2444249" y="5174004"/>
            <a:ext cx="640080" cy="264319"/>
          </a:xfrm>
          <a:prstGeom prst="rect">
            <a:avLst/>
          </a:prstGeom>
          <a:solidFill>
            <a:srgbClr val="66ABEB"/>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755C1EB-BBBE-736A-1433-7DCE0A9C4399}"/>
              </a:ext>
            </a:extLst>
          </p:cNvPr>
          <p:cNvSpPr txBox="1"/>
          <p:nvPr/>
        </p:nvSpPr>
        <p:spPr>
          <a:xfrm>
            <a:off x="5494026" y="2490154"/>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$18,937</a:t>
            </a:r>
          </a:p>
        </p:txBody>
      </p:sp>
    </p:spTree>
    <p:extLst>
      <p:ext uri="{BB962C8B-B14F-4D97-AF65-F5344CB8AC3E}">
        <p14:creationId xmlns:p14="http://schemas.microsoft.com/office/powerpoint/2010/main" val="3550405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3" name="Pie 3"/>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Pie 1"/>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2" name="Pie 2"/>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6" name="TextBox 35"/>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cxnSp>
        <p:nvCxnSpPr>
          <p:cNvPr id="45" name="!!Straight Arrow Connector 44"/>
          <p:cNvCxnSpPr>
            <a:stCxn id="42" idx="1"/>
            <a:endCxn id="28" idx="0"/>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2"/>
            <a:endCxn id="28" idx="3"/>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4"/>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sp>
        <p:nvSpPr>
          <p:cNvPr id="44" name="TextBox 43">
            <a:extLst>
              <a:ext uri="{FF2B5EF4-FFF2-40B4-BE49-F238E27FC236}">
                <a16:creationId xmlns:a16="http://schemas.microsoft.com/office/drawing/2014/main" id="{D7CC8E24-93C0-405B-AE6C-DB6F7417D360}"/>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grpSp>
        <p:nvGrpSpPr>
          <p:cNvPr id="2" name="Group 1">
            <a:extLst>
              <a:ext uri="{FF2B5EF4-FFF2-40B4-BE49-F238E27FC236}">
                <a16:creationId xmlns:a16="http://schemas.microsoft.com/office/drawing/2014/main" id="{849A286A-718F-45C1-9AF0-DC87956F808C}"/>
              </a:ext>
            </a:extLst>
          </p:cNvPr>
          <p:cNvGrpSpPr/>
          <p:nvPr/>
        </p:nvGrpSpPr>
        <p:grpSpPr>
          <a:xfrm>
            <a:off x="657089" y="1231431"/>
            <a:ext cx="1262432" cy="4099867"/>
            <a:chOff x="657089" y="1231431"/>
            <a:chExt cx="1262432" cy="4099867"/>
          </a:xfrm>
        </p:grpSpPr>
        <p:sp>
          <p:nvSpPr>
            <p:cNvPr id="38" name="!!Safety">
              <a:extLst>
                <a:ext uri="{FF2B5EF4-FFF2-40B4-BE49-F238E27FC236}">
                  <a16:creationId xmlns:a16="http://schemas.microsoft.com/office/drawing/2014/main" id="{0103D00F-37BC-4438-B7F0-9E680F8F3C7C}"/>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PP">
              <a:extLst>
                <a:ext uri="{FF2B5EF4-FFF2-40B4-BE49-F238E27FC236}">
                  <a16:creationId xmlns:a16="http://schemas.microsoft.com/office/drawing/2014/main" id="{F5726410-468C-451F-897C-48722B50D697}"/>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nning">
              <a:extLst>
                <a:ext uri="{FF2B5EF4-FFF2-40B4-BE49-F238E27FC236}">
                  <a16:creationId xmlns:a16="http://schemas.microsoft.com/office/drawing/2014/main" id="{B4AFB62A-CAED-4E9A-9F3A-DAE4D21839C2}"/>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MO">
              <a:extLst>
                <a:ext uri="{FF2B5EF4-FFF2-40B4-BE49-F238E27FC236}">
                  <a16:creationId xmlns:a16="http://schemas.microsoft.com/office/drawing/2014/main" id="{73ADE889-181C-4EA0-88B0-722C21A0DB99}"/>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a:extLst>
                <a:ext uri="{FF2B5EF4-FFF2-40B4-BE49-F238E27FC236}">
                  <a16:creationId xmlns:a16="http://schemas.microsoft.com/office/drawing/2014/main" id="{50B43B26-AC31-4077-9544-BB89CA32EF53}"/>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51" name="TextBox 50">
              <a:extLst>
                <a:ext uri="{FF2B5EF4-FFF2-40B4-BE49-F238E27FC236}">
                  <a16:creationId xmlns:a16="http://schemas.microsoft.com/office/drawing/2014/main" id="{D9B3A2B9-7335-4A20-AD33-AE4B528BC2F2}"/>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52" name="TextBox 51">
              <a:extLst>
                <a:ext uri="{FF2B5EF4-FFF2-40B4-BE49-F238E27FC236}">
                  <a16:creationId xmlns:a16="http://schemas.microsoft.com/office/drawing/2014/main" id="{41766600-E1DF-43B1-B12A-758F943AED09}"/>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53" name="TextBox 52">
              <a:extLst>
                <a:ext uri="{FF2B5EF4-FFF2-40B4-BE49-F238E27FC236}">
                  <a16:creationId xmlns:a16="http://schemas.microsoft.com/office/drawing/2014/main" id="{89CB7F3A-A9EC-4E47-A3C2-EDBEC8AB902B}"/>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grpSp>
    </p:spTree>
    <p:extLst>
      <p:ext uri="{BB962C8B-B14F-4D97-AF65-F5344CB8AC3E}">
        <p14:creationId xmlns:p14="http://schemas.microsoft.com/office/powerpoint/2010/main" val="1829066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A9B5AB-F898-5FEC-8032-84142FA34CBA}"/>
              </a:ext>
            </a:extLst>
          </p:cNvPr>
          <p:cNvSpPr/>
          <p:nvPr/>
        </p:nvSpPr>
        <p:spPr>
          <a:xfrm>
            <a:off x="5562469" y="2685695"/>
            <a:ext cx="692848" cy="270451"/>
          </a:xfrm>
          <a:prstGeom prst="rect">
            <a:avLst/>
          </a:prstGeom>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7" name="Rectangle: Rounded Corners 46">
            <a:hlinkClick r:id="" action="ppaction://noaction"/>
          </p:cNvPr>
          <p:cNvSpPr/>
          <p:nvPr/>
        </p:nvSpPr>
        <p:spPr>
          <a:xfrm>
            <a:off x="4551471" y="718748"/>
            <a:ext cx="3048993" cy="1140345"/>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SUPPLEMENTAL FUNDING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STEP 3</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EXAMPLE CALCULATION</a:t>
            </a:r>
          </a:p>
        </p:txBody>
      </p:sp>
      <p:sp>
        <p:nvSpPr>
          <p:cNvPr id="28" name="Rectangle 27">
            <a:extLst>
              <a:ext uri="{FF2B5EF4-FFF2-40B4-BE49-F238E27FC236}">
                <a16:creationId xmlns:a16="http://schemas.microsoft.com/office/drawing/2014/main" id="{A2F3E369-2F5E-C7D3-E261-69B827630675}"/>
              </a:ext>
            </a:extLst>
          </p:cNvPr>
          <p:cNvSpPr/>
          <p:nvPr/>
        </p:nvSpPr>
        <p:spPr>
          <a:xfrm>
            <a:off x="9553433" y="3834321"/>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20" name="TextBox 19">
            <a:extLst>
              <a:ext uri="{FF2B5EF4-FFF2-40B4-BE49-F238E27FC236}">
                <a16:creationId xmlns:a16="http://schemas.microsoft.com/office/drawing/2014/main" id="{0C70AE67-C62F-5CB4-605A-C56CA09225EF}"/>
              </a:ext>
            </a:extLst>
          </p:cNvPr>
          <p:cNvSpPr txBox="1"/>
          <p:nvPr/>
        </p:nvSpPr>
        <p:spPr>
          <a:xfrm>
            <a:off x="5487609" y="2642264"/>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+$7,200</a:t>
            </a:r>
          </a:p>
        </p:txBody>
      </p:sp>
      <p:sp>
        <p:nvSpPr>
          <p:cNvPr id="42" name="Rectangle 41">
            <a:extLst>
              <a:ext uri="{FF2B5EF4-FFF2-40B4-BE49-F238E27FC236}">
                <a16:creationId xmlns:a16="http://schemas.microsoft.com/office/drawing/2014/main" id="{D3EE7CFA-C6B6-D862-995F-E7380C18F640}"/>
              </a:ext>
            </a:extLst>
          </p:cNvPr>
          <p:cNvSpPr/>
          <p:nvPr/>
        </p:nvSpPr>
        <p:spPr>
          <a:xfrm>
            <a:off x="7745255" y="3988813"/>
            <a:ext cx="144334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PROPORTION</a:t>
            </a:r>
            <a:endParaRPr kumimoji="0" lang="en-US" sz="1800" b="0" i="0" u="none" strike="noStrike" kern="0" cap="none" spc="0" normalizeH="0" baseline="0" noProof="0" dirty="0">
              <a:ln>
                <a:noFill/>
              </a:ln>
              <a:solidFill>
                <a:srgbClr val="91C0EB"/>
              </a:solidFill>
              <a:effectLst/>
              <a:uLnTx/>
              <a:uFillTx/>
            </a:endParaRPr>
          </a:p>
        </p:txBody>
      </p:sp>
      <p:sp>
        <p:nvSpPr>
          <p:cNvPr id="43" name="Rectangle 42">
            <a:extLst>
              <a:ext uri="{FF2B5EF4-FFF2-40B4-BE49-F238E27FC236}">
                <a16:creationId xmlns:a16="http://schemas.microsoft.com/office/drawing/2014/main" id="{DED1DF68-8B4C-8DDC-87D5-209F6709E0D5}"/>
              </a:ext>
            </a:extLst>
          </p:cNvPr>
          <p:cNvSpPr/>
          <p:nvPr/>
        </p:nvSpPr>
        <p:spPr>
          <a:xfrm>
            <a:off x="9121593" y="3988813"/>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cxnSp>
        <p:nvCxnSpPr>
          <p:cNvPr id="44" name="Straight Connector 43">
            <a:extLst>
              <a:ext uri="{FF2B5EF4-FFF2-40B4-BE49-F238E27FC236}">
                <a16:creationId xmlns:a16="http://schemas.microsoft.com/office/drawing/2014/main" id="{C6813E7C-BCEC-C1BC-4F62-D7B3CD5C10F4}"/>
              </a:ext>
            </a:extLst>
          </p:cNvPr>
          <p:cNvCxnSpPr>
            <a:stCxn id="43" idx="3"/>
          </p:cNvCxnSpPr>
          <p:nvPr/>
        </p:nvCxnSpPr>
        <p:spPr>
          <a:xfrm>
            <a:off x="9421675" y="4173479"/>
            <a:ext cx="1433224" cy="0"/>
          </a:xfrm>
          <a:prstGeom prst="line">
            <a:avLst/>
          </a:prstGeom>
          <a:ln w="28575">
            <a:solidFill>
              <a:srgbClr val="91C0EB"/>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64CBBA16-F8C6-3D96-91D0-37F98FF9C180}"/>
              </a:ext>
            </a:extLst>
          </p:cNvPr>
          <p:cNvSpPr/>
          <p:nvPr/>
        </p:nvSpPr>
        <p:spPr>
          <a:xfrm>
            <a:off x="9425665" y="4185205"/>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46" name="Rectangle 45">
            <a:extLst>
              <a:ext uri="{FF2B5EF4-FFF2-40B4-BE49-F238E27FC236}">
                <a16:creationId xmlns:a16="http://schemas.microsoft.com/office/drawing/2014/main" id="{D3C9EB7F-DFA4-CC41-0EE1-4B2E04DC7B48}"/>
              </a:ext>
            </a:extLst>
          </p:cNvPr>
          <p:cNvSpPr/>
          <p:nvPr/>
        </p:nvSpPr>
        <p:spPr>
          <a:xfrm>
            <a:off x="10906689" y="3991881"/>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48" name="Rectangle 47">
            <a:extLst>
              <a:ext uri="{FF2B5EF4-FFF2-40B4-BE49-F238E27FC236}">
                <a16:creationId xmlns:a16="http://schemas.microsoft.com/office/drawing/2014/main" id="{3962A6B5-9A3A-FBDF-5A74-AB55E4AAD7AC}"/>
              </a:ext>
            </a:extLst>
          </p:cNvPr>
          <p:cNvSpPr/>
          <p:nvPr/>
        </p:nvSpPr>
        <p:spPr>
          <a:xfrm>
            <a:off x="11112739" y="3988813"/>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49" name="Rectangle 48">
            <a:extLst>
              <a:ext uri="{FF2B5EF4-FFF2-40B4-BE49-F238E27FC236}">
                <a16:creationId xmlns:a16="http://schemas.microsoft.com/office/drawing/2014/main" id="{B1F66502-5C2E-594B-99D5-2094E3087DA3}"/>
              </a:ext>
            </a:extLst>
          </p:cNvPr>
          <p:cNvSpPr/>
          <p:nvPr/>
        </p:nvSpPr>
        <p:spPr>
          <a:xfrm>
            <a:off x="10625667" y="2260596"/>
            <a:ext cx="10615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r>
              <a:rPr lang="en-US" kern="0" dirty="0">
                <a:ln w="0"/>
                <a:solidFill>
                  <a:srgbClr val="91C0EB"/>
                </a:solidFill>
                <a:effectLst>
                  <a:outerShdw blurRad="38100" dist="19050" dir="2700000" algn="tl" rotWithShape="0">
                    <a:schemeClr val="dk1">
                      <a:alpha val="40000"/>
                    </a:schemeClr>
                  </a:outerShdw>
                </a:effectLst>
              </a:rPr>
              <a:t>2</a:t>
            </a: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00,000</a:t>
            </a:r>
            <a:endParaRPr kumimoji="0" lang="en-US" sz="1800" b="0" i="0" u="none" strike="noStrike" kern="0" cap="none" spc="0" normalizeH="0" baseline="0" noProof="0" dirty="0">
              <a:ln>
                <a:noFill/>
              </a:ln>
              <a:solidFill>
                <a:srgbClr val="91C0EB"/>
              </a:solidFill>
              <a:effectLst/>
              <a:uLnTx/>
              <a:uFillTx/>
            </a:endParaRPr>
          </a:p>
        </p:txBody>
      </p:sp>
      <p:sp>
        <p:nvSpPr>
          <p:cNvPr id="50" name="Rectangle 49">
            <a:extLst>
              <a:ext uri="{FF2B5EF4-FFF2-40B4-BE49-F238E27FC236}">
                <a16:creationId xmlns:a16="http://schemas.microsoft.com/office/drawing/2014/main" id="{24B6842B-1DDD-CE08-A92E-9ADAB7D95F5D}"/>
              </a:ext>
            </a:extLst>
          </p:cNvPr>
          <p:cNvSpPr/>
          <p:nvPr/>
        </p:nvSpPr>
        <p:spPr>
          <a:xfrm>
            <a:off x="10625667" y="2602140"/>
            <a:ext cx="135325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$53,651,507</a:t>
            </a:r>
            <a:endParaRPr kumimoji="0" lang="en-US" sz="1800" b="0" i="0" u="none" strike="noStrike" kern="0" cap="none" spc="0" normalizeH="0" baseline="0" noProof="0" dirty="0">
              <a:ln>
                <a:noFill/>
              </a:ln>
              <a:solidFill>
                <a:srgbClr val="91C0EB"/>
              </a:solidFill>
              <a:effectLst/>
              <a:uLnTx/>
              <a:uFillTx/>
            </a:endParaRPr>
          </a:p>
        </p:txBody>
      </p:sp>
      <p:sp>
        <p:nvSpPr>
          <p:cNvPr id="51" name="Rectangle 50">
            <a:extLst>
              <a:ext uri="{FF2B5EF4-FFF2-40B4-BE49-F238E27FC236}">
                <a16:creationId xmlns:a16="http://schemas.microsoft.com/office/drawing/2014/main" id="{1D488FF7-B941-AFB2-EB63-5D4CAEC2F29F}"/>
              </a:ext>
            </a:extLst>
          </p:cNvPr>
          <p:cNvSpPr/>
          <p:nvPr/>
        </p:nvSpPr>
        <p:spPr>
          <a:xfrm>
            <a:off x="10620214" y="3223480"/>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52" name="TextBox 51">
            <a:extLst>
              <a:ext uri="{FF2B5EF4-FFF2-40B4-BE49-F238E27FC236}">
                <a16:creationId xmlns:a16="http://schemas.microsoft.com/office/drawing/2014/main" id="{67D0AF61-DF0E-95DD-9666-0354E266DB61}"/>
              </a:ext>
            </a:extLst>
          </p:cNvPr>
          <p:cNvSpPr txBox="1"/>
          <p:nvPr/>
        </p:nvSpPr>
        <p:spPr>
          <a:xfrm>
            <a:off x="8780537" y="2257900"/>
            <a:ext cx="218337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FUNDING</a:t>
            </a:r>
            <a:endParaRPr kumimoji="0" lang="en-US" sz="1800" b="0" i="0" u="none" strike="noStrike" kern="0" cap="none" spc="0" normalizeH="0" baseline="0" noProof="0" dirty="0">
              <a:ln>
                <a:noFill/>
              </a:ln>
              <a:solidFill>
                <a:srgbClr val="91C0EB"/>
              </a:solidFill>
              <a:effectLst/>
              <a:uLnTx/>
              <a:uFillTx/>
            </a:endParaRPr>
          </a:p>
        </p:txBody>
      </p:sp>
      <p:sp>
        <p:nvSpPr>
          <p:cNvPr id="53" name="TextBox 52">
            <a:extLst>
              <a:ext uri="{FF2B5EF4-FFF2-40B4-BE49-F238E27FC236}">
                <a16:creationId xmlns:a16="http://schemas.microsoft.com/office/drawing/2014/main" id="{BB8845AD-C2C4-CCCF-5F33-60E733E38B3A}"/>
              </a:ext>
            </a:extLst>
          </p:cNvPr>
          <p:cNvSpPr txBox="1"/>
          <p:nvPr/>
        </p:nvSpPr>
        <p:spPr>
          <a:xfrm>
            <a:off x="8428593" y="2258326"/>
            <a:ext cx="1333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TRIBE</a:t>
            </a:r>
          </a:p>
        </p:txBody>
      </p:sp>
      <p:sp>
        <p:nvSpPr>
          <p:cNvPr id="54" name="!! TextBox 70">
            <a:extLst>
              <a:ext uri="{FF2B5EF4-FFF2-40B4-BE49-F238E27FC236}">
                <a16:creationId xmlns:a16="http://schemas.microsoft.com/office/drawing/2014/main" id="{4A48E1E3-1490-05F8-8A1C-9D845532507A}"/>
              </a:ext>
            </a:extLst>
          </p:cNvPr>
          <p:cNvSpPr txBox="1"/>
          <p:nvPr/>
        </p:nvSpPr>
        <p:spPr>
          <a:xfrm>
            <a:off x="8291779" y="2606842"/>
            <a:ext cx="246167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REGION FUNDING</a:t>
            </a:r>
            <a:endParaRPr kumimoji="0" lang="en-US" sz="1800" b="0" i="0" u="none" strike="noStrike" kern="0" cap="none" spc="0" normalizeH="0" baseline="0" noProof="0" dirty="0">
              <a:ln>
                <a:noFill/>
              </a:ln>
              <a:solidFill>
                <a:srgbClr val="91C0EB"/>
              </a:solidFill>
              <a:effectLst/>
              <a:uLnTx/>
              <a:uFillTx/>
            </a:endParaRPr>
          </a:p>
        </p:txBody>
      </p:sp>
      <p:sp>
        <p:nvSpPr>
          <p:cNvPr id="55" name="TextBox 54">
            <a:extLst>
              <a:ext uri="{FF2B5EF4-FFF2-40B4-BE49-F238E27FC236}">
                <a16:creationId xmlns:a16="http://schemas.microsoft.com/office/drawing/2014/main" id="{211AC656-7583-40E0-5832-07DC8CE4170F}"/>
              </a:ext>
            </a:extLst>
          </p:cNvPr>
          <p:cNvSpPr txBox="1"/>
          <p:nvPr/>
        </p:nvSpPr>
        <p:spPr>
          <a:xfrm>
            <a:off x="8269351" y="2916875"/>
            <a:ext cx="255046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REMAINING</a:t>
            </a:r>
            <a:endParaRPr kumimoji="0" lang="en-US" sz="1800" b="0" i="0" u="none" strike="noStrike" kern="0" cap="none" spc="0" normalizeH="0" baseline="0" noProof="0" dirty="0">
              <a:ln>
                <a:noFill/>
              </a:ln>
              <a:solidFill>
                <a:srgbClr val="91C0EB"/>
              </a:solidFill>
              <a:effectLst/>
              <a:uLnTx/>
              <a:uFillTx/>
            </a:endParaRPr>
          </a:p>
        </p:txBody>
      </p:sp>
      <p:sp>
        <p:nvSpPr>
          <p:cNvPr id="56" name="TextBox 55">
            <a:extLst>
              <a:ext uri="{FF2B5EF4-FFF2-40B4-BE49-F238E27FC236}">
                <a16:creationId xmlns:a16="http://schemas.microsoft.com/office/drawing/2014/main" id="{37251261-52BB-1651-91A9-400FFA278A40}"/>
              </a:ext>
            </a:extLst>
          </p:cNvPr>
          <p:cNvSpPr txBox="1"/>
          <p:nvPr/>
        </p:nvSpPr>
        <p:spPr>
          <a:xfrm>
            <a:off x="8291779" y="3240517"/>
            <a:ext cx="25504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SUPPLEMENTAL FUNDING</a:t>
            </a:r>
            <a:endParaRPr kumimoji="0" lang="en-US" sz="1800" b="0" i="0" u="none" strike="noStrike" kern="0" cap="none" spc="0" normalizeH="0" baseline="0" noProof="0" dirty="0">
              <a:ln>
                <a:noFill/>
              </a:ln>
              <a:solidFill>
                <a:srgbClr val="91C0EB"/>
              </a:solidFill>
              <a:effectLst/>
              <a:uLnTx/>
              <a:uFillTx/>
            </a:endParaRPr>
          </a:p>
        </p:txBody>
      </p:sp>
      <p:sp>
        <p:nvSpPr>
          <p:cNvPr id="57" name="Rectangle 56">
            <a:extLst>
              <a:ext uri="{FF2B5EF4-FFF2-40B4-BE49-F238E27FC236}">
                <a16:creationId xmlns:a16="http://schemas.microsoft.com/office/drawing/2014/main" id="{099D10A1-810D-E0AD-15EC-F35F11EC35BF}"/>
              </a:ext>
            </a:extLst>
          </p:cNvPr>
          <p:cNvSpPr/>
          <p:nvPr/>
        </p:nvSpPr>
        <p:spPr>
          <a:xfrm>
            <a:off x="10375045" y="322318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8" name="Rectangle 57">
            <a:extLst>
              <a:ext uri="{FF2B5EF4-FFF2-40B4-BE49-F238E27FC236}">
                <a16:creationId xmlns:a16="http://schemas.microsoft.com/office/drawing/2014/main" id="{EEFF239F-3E36-CF67-1CBC-3CB10856A8E4}"/>
              </a:ext>
            </a:extLst>
          </p:cNvPr>
          <p:cNvSpPr/>
          <p:nvPr/>
        </p:nvSpPr>
        <p:spPr>
          <a:xfrm>
            <a:off x="10375045" y="2601848"/>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59" name="Rectangle 58">
            <a:extLst>
              <a:ext uri="{FF2B5EF4-FFF2-40B4-BE49-F238E27FC236}">
                <a16:creationId xmlns:a16="http://schemas.microsoft.com/office/drawing/2014/main" id="{7E6F398B-C6FE-A625-FFC6-2B938AF27C9E}"/>
              </a:ext>
            </a:extLst>
          </p:cNvPr>
          <p:cNvSpPr/>
          <p:nvPr/>
        </p:nvSpPr>
        <p:spPr>
          <a:xfrm>
            <a:off x="10375045" y="2261690"/>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11" name="Rectangle 10">
            <a:extLst>
              <a:ext uri="{FF2B5EF4-FFF2-40B4-BE49-F238E27FC236}">
                <a16:creationId xmlns:a16="http://schemas.microsoft.com/office/drawing/2014/main" id="{1AC5DB06-A2D4-FF1E-51D1-C657163BC500}"/>
              </a:ext>
            </a:extLst>
          </p:cNvPr>
          <p:cNvSpPr/>
          <p:nvPr/>
        </p:nvSpPr>
        <p:spPr>
          <a:xfrm>
            <a:off x="8361281" y="4680625"/>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$4,932,051 </a:t>
            </a:r>
            <a:endParaRPr kumimoji="0" lang="en-US" sz="1800" b="0" i="0" u="none" strike="noStrike" kern="0" cap="none" spc="0" normalizeH="0" baseline="0" noProof="0" dirty="0">
              <a:ln>
                <a:noFill/>
              </a:ln>
              <a:solidFill>
                <a:srgbClr val="91C0EB"/>
              </a:solidFill>
              <a:effectLst/>
              <a:uLnTx/>
              <a:uFillTx/>
            </a:endParaRPr>
          </a:p>
        </p:txBody>
      </p:sp>
      <p:sp>
        <p:nvSpPr>
          <p:cNvPr id="27" name="Rectangle 26">
            <a:extLst>
              <a:ext uri="{FF2B5EF4-FFF2-40B4-BE49-F238E27FC236}">
                <a16:creationId xmlns:a16="http://schemas.microsoft.com/office/drawing/2014/main" id="{028DF0F9-68ED-E10B-D6D7-CB1513CD21DD}"/>
              </a:ext>
            </a:extLst>
          </p:cNvPr>
          <p:cNvSpPr/>
          <p:nvPr/>
        </p:nvSpPr>
        <p:spPr>
          <a:xfrm>
            <a:off x="10554817" y="4657339"/>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a:t>
            </a:r>
            <a:endParaRPr kumimoji="0" lang="en-US" sz="1800" b="0" i="0" u="none" strike="noStrike" kern="0" cap="none" spc="0" normalizeH="0" baseline="0" noProof="0" dirty="0">
              <a:ln>
                <a:noFill/>
              </a:ln>
              <a:solidFill>
                <a:srgbClr val="91C0EB"/>
              </a:solidFill>
              <a:effectLst/>
              <a:uLnTx/>
              <a:uFillTx/>
            </a:endParaRPr>
          </a:p>
        </p:txBody>
      </p:sp>
      <p:sp>
        <p:nvSpPr>
          <p:cNvPr id="29" name="Rectangle 28">
            <a:extLst>
              <a:ext uri="{FF2B5EF4-FFF2-40B4-BE49-F238E27FC236}">
                <a16:creationId xmlns:a16="http://schemas.microsoft.com/office/drawing/2014/main" id="{C70B3F60-7747-B940-F1CE-B6D4D89E6801}"/>
              </a:ext>
            </a:extLst>
          </p:cNvPr>
          <p:cNvSpPr/>
          <p:nvPr/>
        </p:nvSpPr>
        <p:spPr>
          <a:xfrm>
            <a:off x="9707084" y="4669632"/>
            <a:ext cx="9444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0.00373</a:t>
            </a:r>
            <a:endParaRPr kumimoji="0" lang="en-US" sz="1800" b="0" i="0" u="none" strike="noStrike" kern="0" cap="none" spc="0" normalizeH="0" baseline="0" noProof="0" dirty="0">
              <a:ln>
                <a:noFill/>
              </a:ln>
              <a:solidFill>
                <a:srgbClr val="91C0EB"/>
              </a:solidFill>
              <a:effectLst/>
              <a:uLnTx/>
              <a:uFillTx/>
            </a:endParaRPr>
          </a:p>
        </p:txBody>
      </p:sp>
      <p:sp>
        <p:nvSpPr>
          <p:cNvPr id="30" name="Rectangle 29">
            <a:extLst>
              <a:ext uri="{FF2B5EF4-FFF2-40B4-BE49-F238E27FC236}">
                <a16:creationId xmlns:a16="http://schemas.microsoft.com/office/drawing/2014/main" id="{55A66346-547A-08E0-5727-D9AB5C60034D}"/>
              </a:ext>
            </a:extLst>
          </p:cNvPr>
          <p:cNvSpPr/>
          <p:nvPr/>
        </p:nvSpPr>
        <p:spPr>
          <a:xfrm>
            <a:off x="9455781" y="4684525"/>
            <a:ext cx="38985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latin typeface="Wingdings 2" panose="05020102010507070707" pitchFamily="18" charset="2"/>
              </a:rPr>
              <a:t>Ð</a:t>
            </a:r>
          </a:p>
        </p:txBody>
      </p:sp>
      <p:sp>
        <p:nvSpPr>
          <p:cNvPr id="31" name="Rectangle 30">
            <a:extLst>
              <a:ext uri="{FF2B5EF4-FFF2-40B4-BE49-F238E27FC236}">
                <a16:creationId xmlns:a16="http://schemas.microsoft.com/office/drawing/2014/main" id="{008993B4-73CC-DB12-B7C0-1835BE0D68B5}"/>
              </a:ext>
            </a:extLst>
          </p:cNvPr>
          <p:cNvSpPr/>
          <p:nvPr/>
        </p:nvSpPr>
        <p:spPr>
          <a:xfrm>
            <a:off x="10827741" y="4657810"/>
            <a:ext cx="9973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$18,937 </a:t>
            </a:r>
            <a:endParaRPr kumimoji="0" lang="en-US" sz="1800" b="0" i="0" u="none" strike="noStrike" kern="0" cap="none" spc="0" normalizeH="0" baseline="0" noProof="0" dirty="0">
              <a:ln>
                <a:noFill/>
              </a:ln>
              <a:solidFill>
                <a:srgbClr val="91C0EB"/>
              </a:solidFill>
              <a:effectLst/>
              <a:uLnTx/>
              <a:uFillTx/>
            </a:endParaRPr>
          </a:p>
        </p:txBody>
      </p:sp>
      <p:sp>
        <p:nvSpPr>
          <p:cNvPr id="32" name="TextBox 31">
            <a:extLst>
              <a:ext uri="{FF2B5EF4-FFF2-40B4-BE49-F238E27FC236}">
                <a16:creationId xmlns:a16="http://schemas.microsoft.com/office/drawing/2014/main" id="{07B8C5D6-BA45-CDC3-920C-6D97046A3D9D}"/>
              </a:ext>
            </a:extLst>
          </p:cNvPr>
          <p:cNvSpPr txBox="1"/>
          <p:nvPr/>
        </p:nvSpPr>
        <p:spPr>
          <a:xfrm>
            <a:off x="195379" y="2831596"/>
            <a:ext cx="3208142"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91C0EB"/>
                </a:solidFill>
                <a:effectLst>
                  <a:outerShdw blurRad="38100" dist="19050" dir="2700000" algn="tl" rotWithShape="0">
                    <a:schemeClr val="dk1">
                      <a:alpha val="40000"/>
                    </a:schemeClr>
                  </a:outerShdw>
                </a:effectLst>
                <a:uLnTx/>
                <a:uFillTx/>
              </a:rPr>
              <a:t>THE COMBINED RESULT IS THE TOTAL SUPPLEMENTAL FUNDING FOR EACH TRIBE.</a:t>
            </a:r>
          </a:p>
        </p:txBody>
      </p:sp>
      <p:sp>
        <p:nvSpPr>
          <p:cNvPr id="69" name="TextBox 68">
            <a:extLst>
              <a:ext uri="{FF2B5EF4-FFF2-40B4-BE49-F238E27FC236}">
                <a16:creationId xmlns:a16="http://schemas.microsoft.com/office/drawing/2014/main" id="{3755C1EB-BBBE-736A-1433-7DCE0A9C4399}"/>
              </a:ext>
            </a:extLst>
          </p:cNvPr>
          <p:cNvSpPr txBox="1"/>
          <p:nvPr/>
        </p:nvSpPr>
        <p:spPr>
          <a:xfrm>
            <a:off x="5484167" y="2478213"/>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$18,937</a:t>
            </a:r>
          </a:p>
        </p:txBody>
      </p:sp>
      <p:sp>
        <p:nvSpPr>
          <p:cNvPr id="2" name="Rectangle 1">
            <a:extLst>
              <a:ext uri="{FF2B5EF4-FFF2-40B4-BE49-F238E27FC236}">
                <a16:creationId xmlns:a16="http://schemas.microsoft.com/office/drawing/2014/main" id="{FDEE4AC3-97AC-460E-C575-0AA21DC63ABA}"/>
              </a:ext>
            </a:extLst>
          </p:cNvPr>
          <p:cNvSpPr/>
          <p:nvPr/>
        </p:nvSpPr>
        <p:spPr>
          <a:xfrm>
            <a:off x="2444058" y="5174004"/>
            <a:ext cx="640080" cy="634480"/>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52AEB4E-21F6-9FF2-71FE-91FFAB37A8CC}"/>
              </a:ext>
            </a:extLst>
          </p:cNvPr>
          <p:cNvSpPr/>
          <p:nvPr/>
        </p:nvSpPr>
        <p:spPr>
          <a:xfrm>
            <a:off x="3678278" y="4837919"/>
            <a:ext cx="640080" cy="962422"/>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9622A7-0F7A-2E8A-CFCF-710A44EB23DD}"/>
              </a:ext>
            </a:extLst>
          </p:cNvPr>
          <p:cNvSpPr/>
          <p:nvPr/>
        </p:nvSpPr>
        <p:spPr>
          <a:xfrm>
            <a:off x="4912498" y="5517815"/>
            <a:ext cx="640080" cy="290669"/>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D23A2F-3410-B6FF-76A8-C2F1355DDC1B}"/>
              </a:ext>
            </a:extLst>
          </p:cNvPr>
          <p:cNvSpPr/>
          <p:nvPr/>
        </p:nvSpPr>
        <p:spPr>
          <a:xfrm>
            <a:off x="6146718" y="5492346"/>
            <a:ext cx="640080" cy="331130"/>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A24CAA-BE26-9AF6-60DD-26B5DEE5AE80}"/>
              </a:ext>
            </a:extLst>
          </p:cNvPr>
          <p:cNvSpPr/>
          <p:nvPr/>
        </p:nvSpPr>
        <p:spPr>
          <a:xfrm>
            <a:off x="7374370" y="4562572"/>
            <a:ext cx="640080" cy="1245911"/>
          </a:xfrm>
          <a:prstGeom prst="rect">
            <a:avLst/>
          </a:prstGeom>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505BEC-B72B-122D-9515-A73225F55EE5}"/>
              </a:ext>
            </a:extLst>
          </p:cNvPr>
          <p:cNvCxnSpPr/>
          <p:nvPr/>
        </p:nvCxnSpPr>
        <p:spPr>
          <a:xfrm>
            <a:off x="5524553" y="3003552"/>
            <a:ext cx="7307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914310-024F-9266-E5D5-0945F05D7926}"/>
              </a:ext>
            </a:extLst>
          </p:cNvPr>
          <p:cNvSpPr txBox="1"/>
          <p:nvPr/>
        </p:nvSpPr>
        <p:spPr>
          <a:xfrm>
            <a:off x="5475943" y="2843381"/>
            <a:ext cx="836972"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$26,137</a:t>
            </a:r>
          </a:p>
        </p:txBody>
      </p:sp>
    </p:spTree>
    <p:extLst>
      <p:ext uri="{BB962C8B-B14F-4D97-AF65-F5344CB8AC3E}">
        <p14:creationId xmlns:p14="http://schemas.microsoft.com/office/powerpoint/2010/main" val="91776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44">
            <a:extLst>
              <a:ext uri="{FF2B5EF4-FFF2-40B4-BE49-F238E27FC236}">
                <a16:creationId xmlns:a16="http://schemas.microsoft.com/office/drawing/2014/main" id="{841DAC03-C8D7-45FF-BB37-7C9D272A4768}"/>
              </a:ext>
            </a:extLst>
          </p:cNvPr>
          <p:cNvCxnSpPr/>
          <p:nvPr/>
        </p:nvCxnSpPr>
        <p:spPr>
          <a:xfrm>
            <a:off x="9401505" y="1053749"/>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46">
            <a:extLst>
              <a:ext uri="{FF2B5EF4-FFF2-40B4-BE49-F238E27FC236}">
                <a16:creationId xmlns:a16="http://schemas.microsoft.com/office/drawing/2014/main" id="{1529FD07-3F83-47B2-A27B-F92B32865EF1}"/>
              </a:ext>
            </a:extLst>
          </p:cNvPr>
          <p:cNvCxnSpPr/>
          <p:nvPr/>
        </p:nvCxnSpPr>
        <p:spPr>
          <a:xfrm>
            <a:off x="9973565" y="725524"/>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45">
            <a:extLst>
              <a:ext uri="{FF2B5EF4-FFF2-40B4-BE49-F238E27FC236}">
                <a16:creationId xmlns:a16="http://schemas.microsoft.com/office/drawing/2014/main" id="{9C118353-A904-4221-8670-E298BBABF958}"/>
              </a:ext>
            </a:extLst>
          </p:cNvPr>
          <p:cNvCxnSpPr/>
          <p:nvPr/>
        </p:nvCxnSpPr>
        <p:spPr>
          <a:xfrm flipH="1">
            <a:off x="10082496" y="1077810"/>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Pie 1">
            <a:extLst>
              <a:ext uri="{FF2B5EF4-FFF2-40B4-BE49-F238E27FC236}">
                <a16:creationId xmlns:a16="http://schemas.microsoft.com/office/drawing/2014/main" id="{C8DBC167-2694-4448-8604-58E99BAF4164}"/>
              </a:ext>
            </a:extLst>
          </p:cNvPr>
          <p:cNvSpPr/>
          <p:nvPr/>
        </p:nvSpPr>
        <p:spPr>
          <a:xfrm rot="5248959">
            <a:off x="10220828" y="975571"/>
            <a:ext cx="649224" cy="649224"/>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6" name="Pie 2">
            <a:extLst>
              <a:ext uri="{FF2B5EF4-FFF2-40B4-BE49-F238E27FC236}">
                <a16:creationId xmlns:a16="http://schemas.microsoft.com/office/drawing/2014/main" id="{EF0E834E-885C-4EA9-BE46-61EBAC42D387}"/>
              </a:ext>
            </a:extLst>
          </p:cNvPr>
          <p:cNvSpPr/>
          <p:nvPr/>
        </p:nvSpPr>
        <p:spPr>
          <a:xfrm rot="19688319">
            <a:off x="9636456" y="393351"/>
            <a:ext cx="694944" cy="694944"/>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7" name="Pie 3">
            <a:extLst>
              <a:ext uri="{FF2B5EF4-FFF2-40B4-BE49-F238E27FC236}">
                <a16:creationId xmlns:a16="http://schemas.microsoft.com/office/drawing/2014/main" id="{E8C321F8-8C40-407D-8A6A-337C6263C67D}"/>
              </a:ext>
            </a:extLst>
          </p:cNvPr>
          <p:cNvSpPr/>
          <p:nvPr/>
        </p:nvSpPr>
        <p:spPr>
          <a:xfrm rot="11590903">
            <a:off x="9157166" y="1000245"/>
            <a:ext cx="576072" cy="576072"/>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 name="Oval 7">
            <a:extLst>
              <a:ext uri="{FF2B5EF4-FFF2-40B4-BE49-F238E27FC236}">
                <a16:creationId xmlns:a16="http://schemas.microsoft.com/office/drawing/2014/main" id="{C6D9C1E6-D23F-4D50-AA84-779A5AEA0899}"/>
              </a:ext>
            </a:extLst>
          </p:cNvPr>
          <p:cNvSpPr/>
          <p:nvPr/>
        </p:nvSpPr>
        <p:spPr>
          <a:xfrm>
            <a:off x="8625141" y="398048"/>
            <a:ext cx="578330" cy="578330"/>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9" name="TextBox 8">
            <a:extLst>
              <a:ext uri="{FF2B5EF4-FFF2-40B4-BE49-F238E27FC236}">
                <a16:creationId xmlns:a16="http://schemas.microsoft.com/office/drawing/2014/main" id="{C401EE94-175E-4B55-9896-1EC00AD751A0}"/>
              </a:ext>
            </a:extLst>
          </p:cNvPr>
          <p:cNvSpPr txBox="1"/>
          <p:nvPr/>
        </p:nvSpPr>
        <p:spPr>
          <a:xfrm>
            <a:off x="8693300" y="474733"/>
            <a:ext cx="441025" cy="42581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10" name="Oval 9">
            <a:extLst>
              <a:ext uri="{FF2B5EF4-FFF2-40B4-BE49-F238E27FC236}">
                <a16:creationId xmlns:a16="http://schemas.microsoft.com/office/drawing/2014/main" id="{AB8D5F8B-E204-4124-9B07-902018887A34}"/>
              </a:ext>
            </a:extLst>
          </p:cNvPr>
          <p:cNvSpPr/>
          <p:nvPr/>
        </p:nvSpPr>
        <p:spPr>
          <a:xfrm>
            <a:off x="10764385" y="398048"/>
            <a:ext cx="722913" cy="722913"/>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1" name="TextBox 10">
            <a:extLst>
              <a:ext uri="{FF2B5EF4-FFF2-40B4-BE49-F238E27FC236}">
                <a16:creationId xmlns:a16="http://schemas.microsoft.com/office/drawing/2014/main" id="{B6C5A047-4600-40BF-8684-B0AFC9D4FAF7}"/>
              </a:ext>
            </a:extLst>
          </p:cNvPr>
          <p:cNvSpPr txBox="1"/>
          <p:nvPr/>
        </p:nvSpPr>
        <p:spPr>
          <a:xfrm>
            <a:off x="10850541" y="547834"/>
            <a:ext cx="549676" cy="42581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12" name="TextBox 11">
            <a:extLst>
              <a:ext uri="{FF2B5EF4-FFF2-40B4-BE49-F238E27FC236}">
                <a16:creationId xmlns:a16="http://schemas.microsoft.com/office/drawing/2014/main" id="{0E6D6714-7A31-4EC4-86AC-1627DAEA2448}"/>
              </a:ext>
            </a:extLst>
          </p:cNvPr>
          <p:cNvSpPr txBox="1"/>
          <p:nvPr/>
        </p:nvSpPr>
        <p:spPr>
          <a:xfrm>
            <a:off x="9190885" y="1154739"/>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13" name="TextBox 12">
            <a:extLst>
              <a:ext uri="{FF2B5EF4-FFF2-40B4-BE49-F238E27FC236}">
                <a16:creationId xmlns:a16="http://schemas.microsoft.com/office/drawing/2014/main" id="{DC4F852A-C322-412C-A581-E0CDCEE03C23}"/>
              </a:ext>
            </a:extLst>
          </p:cNvPr>
          <p:cNvSpPr txBox="1"/>
          <p:nvPr/>
        </p:nvSpPr>
        <p:spPr>
          <a:xfrm>
            <a:off x="10304568" y="1156880"/>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14" name="TextBox 13">
            <a:extLst>
              <a:ext uri="{FF2B5EF4-FFF2-40B4-BE49-F238E27FC236}">
                <a16:creationId xmlns:a16="http://schemas.microsoft.com/office/drawing/2014/main" id="{5CC229DB-8E99-4B54-B40E-EA7F77828B60}"/>
              </a:ext>
            </a:extLst>
          </p:cNvPr>
          <p:cNvSpPr txBox="1"/>
          <p:nvPr/>
        </p:nvSpPr>
        <p:spPr>
          <a:xfrm>
            <a:off x="9682402" y="607574"/>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15" name="TextBox 14">
            <a:extLst>
              <a:ext uri="{FF2B5EF4-FFF2-40B4-BE49-F238E27FC236}">
                <a16:creationId xmlns:a16="http://schemas.microsoft.com/office/drawing/2014/main" id="{D996EF50-C92B-4318-8FFE-8DB6E625BDF9}"/>
              </a:ext>
            </a:extLst>
          </p:cNvPr>
          <p:cNvSpPr txBox="1"/>
          <p:nvPr/>
        </p:nvSpPr>
        <p:spPr>
          <a:xfrm>
            <a:off x="9886868" y="1261643"/>
            <a:ext cx="198651" cy="33457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16" name="TextBox 15">
            <a:extLst>
              <a:ext uri="{FF2B5EF4-FFF2-40B4-BE49-F238E27FC236}">
                <a16:creationId xmlns:a16="http://schemas.microsoft.com/office/drawing/2014/main" id="{D0810059-8A16-4F60-BDF2-AC707711E6C5}"/>
              </a:ext>
            </a:extLst>
          </p:cNvPr>
          <p:cNvSpPr txBox="1"/>
          <p:nvPr/>
        </p:nvSpPr>
        <p:spPr>
          <a:xfrm>
            <a:off x="8516020" y="173031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sp>
        <p:nvSpPr>
          <p:cNvPr id="17" name="TextBox 16">
            <a:extLst>
              <a:ext uri="{FF2B5EF4-FFF2-40B4-BE49-F238E27FC236}">
                <a16:creationId xmlns:a16="http://schemas.microsoft.com/office/drawing/2014/main" id="{7922AFD0-1F69-4F7C-B3B5-9D18A90613FB}"/>
              </a:ext>
            </a:extLst>
          </p:cNvPr>
          <p:cNvSpPr txBox="1"/>
          <p:nvPr/>
        </p:nvSpPr>
        <p:spPr>
          <a:xfrm>
            <a:off x="8932964" y="1717588"/>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18" name="TextBox 17">
            <a:extLst>
              <a:ext uri="{FF2B5EF4-FFF2-40B4-BE49-F238E27FC236}">
                <a16:creationId xmlns:a16="http://schemas.microsoft.com/office/drawing/2014/main" id="{14172334-3D1D-4ACA-8B30-EDDF3C4C9885}"/>
              </a:ext>
            </a:extLst>
          </p:cNvPr>
          <p:cNvSpPr txBox="1"/>
          <p:nvPr/>
        </p:nvSpPr>
        <p:spPr>
          <a:xfrm>
            <a:off x="9713429" y="1717587"/>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19" name="TextBox 18">
            <a:extLst>
              <a:ext uri="{FF2B5EF4-FFF2-40B4-BE49-F238E27FC236}">
                <a16:creationId xmlns:a16="http://schemas.microsoft.com/office/drawing/2014/main" id="{2025143C-EE6B-4C76-9D91-1699422C6907}"/>
              </a:ext>
            </a:extLst>
          </p:cNvPr>
          <p:cNvSpPr txBox="1"/>
          <p:nvPr/>
        </p:nvSpPr>
        <p:spPr>
          <a:xfrm>
            <a:off x="10101868" y="1717276"/>
            <a:ext cx="258849"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20" name="!!TextBox 19">
            <a:extLst>
              <a:ext uri="{FF2B5EF4-FFF2-40B4-BE49-F238E27FC236}">
                <a16:creationId xmlns:a16="http://schemas.microsoft.com/office/drawing/2014/main" id="{7B53DBE2-D55F-4A2A-BE18-E3AE307B3C43}"/>
              </a:ext>
            </a:extLst>
          </p:cNvPr>
          <p:cNvSpPr txBox="1"/>
          <p:nvPr/>
        </p:nvSpPr>
        <p:spPr>
          <a:xfrm>
            <a:off x="10521048" y="1717587"/>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21" name="TextBox 20">
            <a:extLst>
              <a:ext uri="{FF2B5EF4-FFF2-40B4-BE49-F238E27FC236}">
                <a16:creationId xmlns:a16="http://schemas.microsoft.com/office/drawing/2014/main" id="{D4814C9B-1D71-47EE-BCF9-89ECFDF67EC9}"/>
              </a:ext>
            </a:extLst>
          </p:cNvPr>
          <p:cNvSpPr txBox="1"/>
          <p:nvPr/>
        </p:nvSpPr>
        <p:spPr>
          <a:xfrm>
            <a:off x="10882334" y="1730315"/>
            <a:ext cx="892668" cy="496533"/>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22" name="TextBox 21">
            <a:extLst>
              <a:ext uri="{FF2B5EF4-FFF2-40B4-BE49-F238E27FC236}">
                <a16:creationId xmlns:a16="http://schemas.microsoft.com/office/drawing/2014/main" id="{7D77AB2B-827A-4AAF-99CF-D424370357FE}"/>
              </a:ext>
            </a:extLst>
          </p:cNvPr>
          <p:cNvSpPr txBox="1"/>
          <p:nvPr/>
        </p:nvSpPr>
        <p:spPr>
          <a:xfrm>
            <a:off x="9308868" y="173031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pic>
        <p:nvPicPr>
          <p:cNvPr id="29" name="Picture 28">
            <a:extLst>
              <a:ext uri="{FF2B5EF4-FFF2-40B4-BE49-F238E27FC236}">
                <a16:creationId xmlns:a16="http://schemas.microsoft.com/office/drawing/2014/main" id="{522CF7A4-A06B-4D95-95DD-EC04C4F5FC32}"/>
              </a:ext>
            </a:extLst>
          </p:cNvPr>
          <p:cNvPicPr>
            <a:picLocks noChangeAspect="1"/>
          </p:cNvPicPr>
          <p:nvPr/>
        </p:nvPicPr>
        <p:blipFill>
          <a:blip r:embed="rId2"/>
          <a:stretch>
            <a:fillRect/>
          </a:stretch>
        </p:blipFill>
        <p:spPr>
          <a:xfrm>
            <a:off x="313675" y="224791"/>
            <a:ext cx="1013460" cy="2194560"/>
          </a:xfrm>
          <a:prstGeom prst="rect">
            <a:avLst/>
          </a:prstGeom>
        </p:spPr>
      </p:pic>
    </p:spTree>
    <p:extLst>
      <p:ext uri="{BB962C8B-B14F-4D97-AF65-F5344CB8AC3E}">
        <p14:creationId xmlns:p14="http://schemas.microsoft.com/office/powerpoint/2010/main" val="1368570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54" name="TextBox 53">
            <a:extLst>
              <a:ext uri="{FF2B5EF4-FFF2-40B4-BE49-F238E27FC236}">
                <a16:creationId xmlns:a16="http://schemas.microsoft.com/office/drawing/2014/main" id="{551C02B3-D04C-49A1-82A9-0121E057043B}"/>
              </a:ext>
            </a:extLst>
          </p:cNvPr>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Tree>
    <p:extLst>
      <p:ext uri="{BB962C8B-B14F-4D97-AF65-F5344CB8AC3E}">
        <p14:creationId xmlns:p14="http://schemas.microsoft.com/office/powerpoint/2010/main" val="2913932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54" name="TextBox 53">
            <a:extLst>
              <a:ext uri="{FF2B5EF4-FFF2-40B4-BE49-F238E27FC236}">
                <a16:creationId xmlns:a16="http://schemas.microsoft.com/office/drawing/2014/main" id="{551C02B3-D04C-49A1-82A9-0121E057043B}"/>
              </a:ext>
            </a:extLst>
          </p:cNvPr>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Tree>
    <p:extLst>
      <p:ext uri="{BB962C8B-B14F-4D97-AF65-F5344CB8AC3E}">
        <p14:creationId xmlns:p14="http://schemas.microsoft.com/office/powerpoint/2010/main" val="3836714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54" name="TextBox 53">
            <a:extLst>
              <a:ext uri="{FF2B5EF4-FFF2-40B4-BE49-F238E27FC236}">
                <a16:creationId xmlns:a16="http://schemas.microsoft.com/office/drawing/2014/main" id="{551C02B3-D04C-49A1-82A9-0121E057043B}"/>
              </a:ext>
            </a:extLst>
          </p:cNvPr>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4" name="TextBox 23">
            <a:extLst>
              <a:ext uri="{FF2B5EF4-FFF2-40B4-BE49-F238E27FC236}">
                <a16:creationId xmlns:a16="http://schemas.microsoft.com/office/drawing/2014/main" id="{6A27F0E8-AF3A-4AA8-BB04-093DCD31EC4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25" name="TextBox 24">
            <a:extLst>
              <a:ext uri="{FF2B5EF4-FFF2-40B4-BE49-F238E27FC236}">
                <a16:creationId xmlns:a16="http://schemas.microsoft.com/office/drawing/2014/main" id="{987682A5-C139-44FB-A743-B7F504B03389}"/>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26" name="TextBox 25">
            <a:extLst>
              <a:ext uri="{FF2B5EF4-FFF2-40B4-BE49-F238E27FC236}">
                <a16:creationId xmlns:a16="http://schemas.microsoft.com/office/drawing/2014/main" id="{80F77309-951C-4A68-8B62-B7C957C6C752}"/>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a:t>
            </a:r>
            <a:r>
              <a:rPr lang="en-US" sz="2400" dirty="0">
                <a:solidFill>
                  <a:srgbClr val="3C3B45"/>
                </a:solidFill>
              </a:rPr>
              <a:t>MILEAGE SHARES, POPULATION SHARES, REGION SHARES, AND SUPPLEMENTAL FUNDING, ADD THEM TOGETHER TO FIND THE TOTAL TRIBAL SHARES AUTHORIZED FOR THE TRIBE. </a:t>
            </a:r>
          </a:p>
        </p:txBody>
      </p:sp>
    </p:spTree>
    <p:extLst>
      <p:ext uri="{BB962C8B-B14F-4D97-AF65-F5344CB8AC3E}">
        <p14:creationId xmlns:p14="http://schemas.microsoft.com/office/powerpoint/2010/main" val="23890886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54" name="TextBox 53">
            <a:extLst>
              <a:ext uri="{FF2B5EF4-FFF2-40B4-BE49-F238E27FC236}">
                <a16:creationId xmlns:a16="http://schemas.microsoft.com/office/drawing/2014/main" id="{551C02B3-D04C-49A1-82A9-0121E057043B}"/>
              </a:ext>
            </a:extLst>
          </p:cNvPr>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4" name="TextBox 23">
            <a:extLst>
              <a:ext uri="{FF2B5EF4-FFF2-40B4-BE49-F238E27FC236}">
                <a16:creationId xmlns:a16="http://schemas.microsoft.com/office/drawing/2014/main" id="{6A27F0E8-AF3A-4AA8-BB04-093DCD31EC4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2" name="Rectangle 1">
            <a:extLst>
              <a:ext uri="{FF2B5EF4-FFF2-40B4-BE49-F238E27FC236}">
                <a16:creationId xmlns:a16="http://schemas.microsoft.com/office/drawing/2014/main" id="{7605EB47-34CB-4860-83ED-242B1A643309}"/>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26" name="TextBox 25">
            <a:extLst>
              <a:ext uri="{FF2B5EF4-FFF2-40B4-BE49-F238E27FC236}">
                <a16:creationId xmlns:a16="http://schemas.microsoft.com/office/drawing/2014/main" id="{AA4D59FF-AA22-4FC2-AEC9-591701455A02}"/>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28" name="TextBox 27">
            <a:extLst>
              <a:ext uri="{FF2B5EF4-FFF2-40B4-BE49-F238E27FC236}">
                <a16:creationId xmlns:a16="http://schemas.microsoft.com/office/drawing/2014/main" id="{900C1859-87C5-4C9E-A5DE-81E4B69B9976}"/>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27" name="TextBox 26">
            <a:extLst>
              <a:ext uri="{FF2B5EF4-FFF2-40B4-BE49-F238E27FC236}">
                <a16:creationId xmlns:a16="http://schemas.microsoft.com/office/drawing/2014/main" id="{5C3FC2A8-71EE-4831-973A-8034334BD67E}"/>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a:t>
            </a:r>
            <a:r>
              <a:rPr lang="en-US" sz="2400" dirty="0">
                <a:solidFill>
                  <a:srgbClr val="3C3B45"/>
                </a:solidFill>
              </a:rPr>
              <a:t>POPULATION SHARES, REGION SHARES, AND SUPPLEMENTAL FUNDING, ADD THEM TOGETHER TO FIND THE TOTAL TRIBAL SHARES AUTHORIZED FOR THE TRIBE. </a:t>
            </a:r>
          </a:p>
        </p:txBody>
      </p:sp>
    </p:spTree>
    <p:extLst>
      <p:ext uri="{BB962C8B-B14F-4D97-AF65-F5344CB8AC3E}">
        <p14:creationId xmlns:p14="http://schemas.microsoft.com/office/powerpoint/2010/main" val="3386722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4" name="TextBox 23">
            <a:extLst>
              <a:ext uri="{FF2B5EF4-FFF2-40B4-BE49-F238E27FC236}">
                <a16:creationId xmlns:a16="http://schemas.microsoft.com/office/drawing/2014/main" id="{6A27F0E8-AF3A-4AA8-BB04-093DCD31EC4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2" name="Rectangle 1">
            <a:extLst>
              <a:ext uri="{FF2B5EF4-FFF2-40B4-BE49-F238E27FC236}">
                <a16:creationId xmlns:a16="http://schemas.microsoft.com/office/drawing/2014/main" id="{7605EB47-34CB-4860-83ED-242B1A643309}"/>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26" name="Rectangle 25">
            <a:extLst>
              <a:ext uri="{FF2B5EF4-FFF2-40B4-BE49-F238E27FC236}">
                <a16:creationId xmlns:a16="http://schemas.microsoft.com/office/drawing/2014/main" id="{521CC4DC-3607-4F69-904D-02A53136A1FC}"/>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27" name="TextBox 26">
            <a:extLst>
              <a:ext uri="{FF2B5EF4-FFF2-40B4-BE49-F238E27FC236}">
                <a16:creationId xmlns:a16="http://schemas.microsoft.com/office/drawing/2014/main" id="{5EBBB6B3-73AF-4A7B-981E-17013723CA2A}"/>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29" name="TextBox 28">
            <a:extLst>
              <a:ext uri="{FF2B5EF4-FFF2-40B4-BE49-F238E27FC236}">
                <a16:creationId xmlns:a16="http://schemas.microsoft.com/office/drawing/2014/main" id="{6175D417-49A4-4965-9A97-7A6B47459937}"/>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31" name="TextBox 30">
            <a:extLst>
              <a:ext uri="{FF2B5EF4-FFF2-40B4-BE49-F238E27FC236}">
                <a16:creationId xmlns:a16="http://schemas.microsoft.com/office/drawing/2014/main" id="{4D6FE2D2-8E89-4D12-B283-54BA79D0D002}"/>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8" name="TextBox 27">
            <a:extLst>
              <a:ext uri="{FF2B5EF4-FFF2-40B4-BE49-F238E27FC236}">
                <a16:creationId xmlns:a16="http://schemas.microsoft.com/office/drawing/2014/main" id="{53902F13-D7DE-4404-9C82-AA6AF7E1CBEF}"/>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POPULATION SHARES, </a:t>
            </a:r>
            <a:r>
              <a:rPr lang="en-US" sz="2400" dirty="0">
                <a:solidFill>
                  <a:srgbClr val="3C3B45"/>
                </a:solidFill>
              </a:rPr>
              <a:t>REGION SHARES, AND SUPPLEMENTAL FUNDING, ADD THEM TOGETHER TO FIND THE TOTAL TRIBAL SHARES AUTHORIZED FOR THE TRIBE. </a:t>
            </a:r>
          </a:p>
        </p:txBody>
      </p:sp>
    </p:spTree>
    <p:extLst>
      <p:ext uri="{BB962C8B-B14F-4D97-AF65-F5344CB8AC3E}">
        <p14:creationId xmlns:p14="http://schemas.microsoft.com/office/powerpoint/2010/main" val="5456214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4" name="TextBox 23">
            <a:extLst>
              <a:ext uri="{FF2B5EF4-FFF2-40B4-BE49-F238E27FC236}">
                <a16:creationId xmlns:a16="http://schemas.microsoft.com/office/drawing/2014/main" id="{6A27F0E8-AF3A-4AA8-BB04-093DCD31EC4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2" name="Rectangle 1">
            <a:extLst>
              <a:ext uri="{FF2B5EF4-FFF2-40B4-BE49-F238E27FC236}">
                <a16:creationId xmlns:a16="http://schemas.microsoft.com/office/drawing/2014/main" id="{7605EB47-34CB-4860-83ED-242B1A643309}"/>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26" name="Rectangle 25">
            <a:extLst>
              <a:ext uri="{FF2B5EF4-FFF2-40B4-BE49-F238E27FC236}">
                <a16:creationId xmlns:a16="http://schemas.microsoft.com/office/drawing/2014/main" id="{521CC4DC-3607-4F69-904D-02A53136A1FC}"/>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27" name="Rectangle 26">
            <a:extLst>
              <a:ext uri="{FF2B5EF4-FFF2-40B4-BE49-F238E27FC236}">
                <a16:creationId xmlns:a16="http://schemas.microsoft.com/office/drawing/2014/main" id="{EBF48104-A455-4BAC-8C4D-74595C4B97F8}"/>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9" name="TextBox 28">
            <a:extLst>
              <a:ext uri="{FF2B5EF4-FFF2-40B4-BE49-F238E27FC236}">
                <a16:creationId xmlns:a16="http://schemas.microsoft.com/office/drawing/2014/main" id="{1EFEF595-0EC1-4F9E-9821-880C538E8FA4}"/>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31" name="TextBox 30">
            <a:extLst>
              <a:ext uri="{FF2B5EF4-FFF2-40B4-BE49-F238E27FC236}">
                <a16:creationId xmlns:a16="http://schemas.microsoft.com/office/drawing/2014/main" id="{34E20A0F-6B81-44A8-BDFB-F4A1775B94A2}"/>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32" name="TextBox 31">
            <a:extLst>
              <a:ext uri="{FF2B5EF4-FFF2-40B4-BE49-F238E27FC236}">
                <a16:creationId xmlns:a16="http://schemas.microsoft.com/office/drawing/2014/main" id="{FC713D7B-C033-4EB2-8563-6C6F3A129EFC}"/>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33" name="TextBox 32">
            <a:extLst>
              <a:ext uri="{FF2B5EF4-FFF2-40B4-BE49-F238E27FC236}">
                <a16:creationId xmlns:a16="http://schemas.microsoft.com/office/drawing/2014/main" id="{151DAF16-C57C-456F-B1F1-CD412262E6AA}"/>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30" name="TextBox 29">
            <a:extLst>
              <a:ext uri="{FF2B5EF4-FFF2-40B4-BE49-F238E27FC236}">
                <a16:creationId xmlns:a16="http://schemas.microsoft.com/office/drawing/2014/main" id="{CD9AE035-715C-4F4F-854C-4EE236BF16D6}"/>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POPULATION SHARES, REGION SHARES, </a:t>
            </a:r>
            <a:r>
              <a:rPr lang="en-US" sz="2400" dirty="0">
                <a:solidFill>
                  <a:srgbClr val="3C3B45"/>
                </a:solidFill>
              </a:rPr>
              <a:t>AND SUPPLEMENTAL FUNDING, ADD THEM TOGETHER TO FIND THE TOTAL TRIBAL SHARES AUTHORIZED FOR THE TRIBE. </a:t>
            </a:r>
          </a:p>
        </p:txBody>
      </p:sp>
    </p:spTree>
    <p:extLst>
      <p:ext uri="{BB962C8B-B14F-4D97-AF65-F5344CB8AC3E}">
        <p14:creationId xmlns:p14="http://schemas.microsoft.com/office/powerpoint/2010/main" val="14555775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4" name="TextBox 23">
            <a:extLst>
              <a:ext uri="{FF2B5EF4-FFF2-40B4-BE49-F238E27FC236}">
                <a16:creationId xmlns:a16="http://schemas.microsoft.com/office/drawing/2014/main" id="{6A27F0E8-AF3A-4AA8-BB04-093DCD31EC4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2" name="Rectangle 1">
            <a:extLst>
              <a:ext uri="{FF2B5EF4-FFF2-40B4-BE49-F238E27FC236}">
                <a16:creationId xmlns:a16="http://schemas.microsoft.com/office/drawing/2014/main" id="{7605EB47-34CB-4860-83ED-242B1A643309}"/>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26" name="Rectangle 25">
            <a:extLst>
              <a:ext uri="{FF2B5EF4-FFF2-40B4-BE49-F238E27FC236}">
                <a16:creationId xmlns:a16="http://schemas.microsoft.com/office/drawing/2014/main" id="{521CC4DC-3607-4F69-904D-02A53136A1FC}"/>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27" name="Rectangle 26">
            <a:extLst>
              <a:ext uri="{FF2B5EF4-FFF2-40B4-BE49-F238E27FC236}">
                <a16:creationId xmlns:a16="http://schemas.microsoft.com/office/drawing/2014/main" id="{EBF48104-A455-4BAC-8C4D-74595C4B97F8}"/>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87AD42B7-E3B3-4D0C-B2CB-4221BC8A9CEC}"/>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POPULATION SHARES, REGION SHARES, AND SUPPLEMENTAL FUNDING, </a:t>
            </a:r>
            <a:r>
              <a:rPr lang="en-US" sz="2400" dirty="0">
                <a:solidFill>
                  <a:srgbClr val="3C3B45"/>
                </a:solidFill>
              </a:rPr>
              <a:t>ADD THEM TOGETHER TO FIND THE TOTAL TRIBAL SHARES AUTHORIZED FOR THE TRIBE. </a:t>
            </a:r>
          </a:p>
        </p:txBody>
      </p:sp>
      <p:sp>
        <p:nvSpPr>
          <p:cNvPr id="3" name="Rectangle 2">
            <a:extLst>
              <a:ext uri="{FF2B5EF4-FFF2-40B4-BE49-F238E27FC236}">
                <a16:creationId xmlns:a16="http://schemas.microsoft.com/office/drawing/2014/main" id="{7A94C5BC-5E96-5736-3533-B77B202E01DC}"/>
              </a:ext>
            </a:extLst>
          </p:cNvPr>
          <p:cNvSpPr/>
          <p:nvPr/>
        </p:nvSpPr>
        <p:spPr>
          <a:xfrm>
            <a:off x="9614849" y="1122948"/>
            <a:ext cx="827471"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$7,200</a:t>
            </a:r>
          </a:p>
        </p:txBody>
      </p:sp>
    </p:spTree>
    <p:extLst>
      <p:ext uri="{BB962C8B-B14F-4D97-AF65-F5344CB8AC3E}">
        <p14:creationId xmlns:p14="http://schemas.microsoft.com/office/powerpoint/2010/main" val="22026388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30" name="Rectangle 29">
            <a:extLst>
              <a:ext uri="{FF2B5EF4-FFF2-40B4-BE49-F238E27FC236}">
                <a16:creationId xmlns:a16="http://schemas.microsoft.com/office/drawing/2014/main" id="{286253A6-A1A4-4EA6-B84C-EE709A65CDA1}"/>
              </a:ext>
            </a:extLst>
          </p:cNvPr>
          <p:cNvSpPr/>
          <p:nvPr/>
        </p:nvSpPr>
        <p:spPr>
          <a:xfrm>
            <a:off x="9614849" y="1122948"/>
            <a:ext cx="827471"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$7,200</a:t>
            </a:r>
          </a:p>
        </p:txBody>
      </p:sp>
      <p:sp>
        <p:nvSpPr>
          <p:cNvPr id="31" name="Rectangle 30">
            <a:extLst>
              <a:ext uri="{FF2B5EF4-FFF2-40B4-BE49-F238E27FC236}">
                <a16:creationId xmlns:a16="http://schemas.microsoft.com/office/drawing/2014/main" id="{1D16F54B-0CBF-4CE2-92D3-0253275CC96A}"/>
              </a:ext>
            </a:extLst>
          </p:cNvPr>
          <p:cNvSpPr/>
          <p:nvPr/>
        </p:nvSpPr>
        <p:spPr>
          <a:xfrm>
            <a:off x="9329515" y="1350827"/>
            <a:ext cx="1112805"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 $18,937</a:t>
            </a:r>
          </a:p>
        </p:txBody>
      </p:sp>
      <p:sp>
        <p:nvSpPr>
          <p:cNvPr id="32" name="TextBox 31">
            <a:extLst>
              <a:ext uri="{FF2B5EF4-FFF2-40B4-BE49-F238E27FC236}">
                <a16:creationId xmlns:a16="http://schemas.microsoft.com/office/drawing/2014/main" id="{6A315258-2F74-4309-9EAB-D4C78161B122}"/>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POPULATION SHARES, REGION SHARES, AND SUPPLEMENTAL FUNDING, </a:t>
            </a:r>
            <a:r>
              <a:rPr lang="en-US" sz="2400" dirty="0">
                <a:solidFill>
                  <a:srgbClr val="3C3B45"/>
                </a:solidFill>
              </a:rPr>
              <a:t>ADD THEM TOGETHER TO FIND THE TOTAL TRIBAL SHARES AUTHORIZED FOR THE TRIBE. </a:t>
            </a:r>
          </a:p>
        </p:txBody>
      </p:sp>
      <p:sp>
        <p:nvSpPr>
          <p:cNvPr id="3" name="TextBox 2">
            <a:extLst>
              <a:ext uri="{FF2B5EF4-FFF2-40B4-BE49-F238E27FC236}">
                <a16:creationId xmlns:a16="http://schemas.microsoft.com/office/drawing/2014/main" id="{0EAB6CA1-9274-BD61-D3BF-EDF6CB27E6A4}"/>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4" name="Rectangle 3">
            <a:extLst>
              <a:ext uri="{FF2B5EF4-FFF2-40B4-BE49-F238E27FC236}">
                <a16:creationId xmlns:a16="http://schemas.microsoft.com/office/drawing/2014/main" id="{A7EFCBBC-B65A-6013-E625-A422601CE8B8}"/>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5" name="Rectangle 4">
            <a:extLst>
              <a:ext uri="{FF2B5EF4-FFF2-40B4-BE49-F238E27FC236}">
                <a16:creationId xmlns:a16="http://schemas.microsoft.com/office/drawing/2014/main" id="{9A3BA9D8-F96A-CCDD-2424-440BEF5C9785}"/>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6" name="Rectangle 5">
            <a:extLst>
              <a:ext uri="{FF2B5EF4-FFF2-40B4-BE49-F238E27FC236}">
                <a16:creationId xmlns:a16="http://schemas.microsoft.com/office/drawing/2014/main" id="{6631D02C-258D-C69C-879C-D8E3DA20E71D}"/>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Tree>
    <p:extLst>
      <p:ext uri="{BB962C8B-B14F-4D97-AF65-F5344CB8AC3E}">
        <p14:creationId xmlns:p14="http://schemas.microsoft.com/office/powerpoint/2010/main" val="1328870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3FFE3B-E4E3-4FE2-8DEC-DDA9DE229DB7}"/>
              </a:ext>
            </a:extLst>
          </p:cNvPr>
          <p:cNvSpPr txBox="1"/>
          <p:nvPr/>
        </p:nvSpPr>
        <p:spPr>
          <a:xfrm>
            <a:off x="247651" y="1166097"/>
            <a:ext cx="11695564" cy="4401205"/>
          </a:xfrm>
          <a:prstGeom prst="rect">
            <a:avLst/>
          </a:prstGeom>
          <a:noFill/>
        </p:spPr>
        <p:txBody>
          <a:bodyPr wrap="square" rtlCol="0">
            <a:spAutoFit/>
          </a:bodyPr>
          <a:lstStyle/>
          <a:p>
            <a:pPr algn="ctr"/>
            <a:r>
              <a:rPr lang="en-US" sz="2800" dirty="0">
                <a:solidFill>
                  <a:schemeClr val="accent2">
                    <a:lumMod val="40000"/>
                    <a:lumOff val="60000"/>
                  </a:schemeClr>
                </a:solidFill>
              </a:rPr>
              <a:t>THIS PRESENTATION IS A VISUAL REPRESENTATION OF THE TRIBAL TRANSPORTATION FORMULA ESTABLISHED IN LAW – </a:t>
            </a:r>
          </a:p>
          <a:p>
            <a:pPr algn="ctr"/>
            <a:r>
              <a:rPr lang="en-US" sz="2800" dirty="0">
                <a:solidFill>
                  <a:schemeClr val="accent2">
                    <a:lumMod val="40000"/>
                    <a:lumOff val="60000"/>
                  </a:schemeClr>
                </a:solidFill>
              </a:rPr>
              <a:t> 23 UNITED STATES CODE SECTION 202.</a:t>
            </a:r>
          </a:p>
          <a:p>
            <a:pPr algn="ctr"/>
            <a:endParaRPr lang="en-US" sz="2800" dirty="0">
              <a:solidFill>
                <a:schemeClr val="accent2">
                  <a:lumMod val="40000"/>
                  <a:lumOff val="60000"/>
                </a:schemeClr>
              </a:solidFill>
            </a:endParaRPr>
          </a:p>
          <a:p>
            <a:pPr algn="ctr"/>
            <a:r>
              <a:rPr lang="en-US" sz="2800" dirty="0">
                <a:solidFill>
                  <a:schemeClr val="accent2">
                    <a:lumMod val="40000"/>
                    <a:lumOff val="60000"/>
                  </a:schemeClr>
                </a:solidFill>
              </a:rPr>
              <a:t>EACH PART OF THE FORMULA WILL BE EXPLAINED, INCLUDING A MATHEMATICAL EXAMPLE.</a:t>
            </a:r>
          </a:p>
          <a:p>
            <a:pPr algn="ctr"/>
            <a:endParaRPr lang="en-US" sz="2800" dirty="0">
              <a:solidFill>
                <a:schemeClr val="accent2">
                  <a:lumMod val="40000"/>
                  <a:lumOff val="60000"/>
                </a:schemeClr>
              </a:solidFill>
            </a:endParaRPr>
          </a:p>
          <a:p>
            <a:pPr algn="ctr"/>
            <a:r>
              <a:rPr lang="en-US" sz="2800" dirty="0">
                <a:solidFill>
                  <a:schemeClr val="accent2">
                    <a:lumMod val="40000"/>
                    <a:lumOff val="60000"/>
                  </a:schemeClr>
                </a:solidFill>
              </a:rPr>
              <a:t>THE EXAMPLES WILL INCLUDE NUMBERS THAT REPRESENT THE AVERAGE VALUES FOR TRIBES IN ALASKA, BUT THE NUMBERS DO NOT REPRESENT ACTUAL VALUES FOR ANY REAL TRIBE.</a:t>
            </a:r>
          </a:p>
        </p:txBody>
      </p:sp>
    </p:spTree>
    <p:extLst>
      <p:ext uri="{BB962C8B-B14F-4D97-AF65-F5344CB8AC3E}">
        <p14:creationId xmlns:p14="http://schemas.microsoft.com/office/powerpoint/2010/main" val="642476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4" name="Pie 1"/>
          <p:cNvSpPr/>
          <p:nvPr/>
        </p:nvSpPr>
        <p:spPr>
          <a:xfrm rot="5248959">
            <a:off x="10220828" y="975571"/>
            <a:ext cx="649224" cy="649224"/>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Pie 2"/>
          <p:cNvSpPr/>
          <p:nvPr/>
        </p:nvSpPr>
        <p:spPr>
          <a:xfrm rot="19688319">
            <a:off x="9636456" y="393351"/>
            <a:ext cx="694944" cy="694944"/>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40" name="Pie 3"/>
          <p:cNvSpPr/>
          <p:nvPr/>
        </p:nvSpPr>
        <p:spPr>
          <a:xfrm rot="11590903">
            <a:off x="9157166" y="1000245"/>
            <a:ext cx="576072" cy="576072"/>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 name="Oval 17"/>
          <p:cNvSpPr/>
          <p:nvPr/>
        </p:nvSpPr>
        <p:spPr>
          <a:xfrm>
            <a:off x="8625141" y="398048"/>
            <a:ext cx="578330" cy="578330"/>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3" name="TextBox 22"/>
          <p:cNvSpPr txBox="1"/>
          <p:nvPr/>
        </p:nvSpPr>
        <p:spPr>
          <a:xfrm>
            <a:off x="8693300" y="474733"/>
            <a:ext cx="441025" cy="42581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12" name="Oval 11"/>
          <p:cNvSpPr/>
          <p:nvPr/>
        </p:nvSpPr>
        <p:spPr>
          <a:xfrm>
            <a:off x="10764385" y="398048"/>
            <a:ext cx="722913" cy="722913"/>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4" name="TextBox 23"/>
          <p:cNvSpPr txBox="1"/>
          <p:nvPr/>
        </p:nvSpPr>
        <p:spPr>
          <a:xfrm>
            <a:off x="10850541" y="547834"/>
            <a:ext cx="549676" cy="42581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25" name="TextBox 24"/>
          <p:cNvSpPr txBox="1"/>
          <p:nvPr/>
        </p:nvSpPr>
        <p:spPr>
          <a:xfrm>
            <a:off x="9190885" y="1154739"/>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MILEAGE SHARES</a:t>
            </a:r>
          </a:p>
        </p:txBody>
      </p:sp>
      <p:sp>
        <p:nvSpPr>
          <p:cNvPr id="26" name="TextBox 25"/>
          <p:cNvSpPr txBox="1"/>
          <p:nvPr/>
        </p:nvSpPr>
        <p:spPr>
          <a:xfrm>
            <a:off x="10304568" y="1156880"/>
            <a:ext cx="482685"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REGION SHARES</a:t>
            </a:r>
          </a:p>
        </p:txBody>
      </p:sp>
      <p:sp>
        <p:nvSpPr>
          <p:cNvPr id="27" name="TextBox 26"/>
          <p:cNvSpPr txBox="1"/>
          <p:nvPr/>
        </p:nvSpPr>
        <p:spPr>
          <a:xfrm>
            <a:off x="9682402" y="607574"/>
            <a:ext cx="603053" cy="273740"/>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algn="ctr"/>
            <a:r>
              <a:rPr lang="en-US" sz="2400" dirty="0">
                <a:solidFill>
                  <a:schemeClr val="bg1">
                    <a:lumMod val="95000"/>
                  </a:schemeClr>
                </a:solidFill>
                <a:effectLst>
                  <a:glow rad="63500">
                    <a:schemeClr val="tx1">
                      <a:lumMod val="65000"/>
                      <a:lumOff val="35000"/>
                      <a:alpha val="40000"/>
                    </a:schemeClr>
                  </a:glow>
                </a:effectLst>
              </a:rPr>
              <a:t>POPULATION SHARES</a:t>
            </a:r>
          </a:p>
        </p:txBody>
      </p:sp>
      <p:sp>
        <p:nvSpPr>
          <p:cNvPr id="28" name="TextBox 27"/>
          <p:cNvSpPr txBox="1"/>
          <p:nvPr/>
        </p:nvSpPr>
        <p:spPr>
          <a:xfrm>
            <a:off x="9886868" y="1261643"/>
            <a:ext cx="198651" cy="33457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29" name="TextBox 28"/>
          <p:cNvSpPr txBox="1"/>
          <p:nvPr/>
        </p:nvSpPr>
        <p:spPr>
          <a:xfrm>
            <a:off x="8516020" y="1730315"/>
            <a:ext cx="275746"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sp>
        <p:nvSpPr>
          <p:cNvPr id="31" name="TextBox 30"/>
          <p:cNvSpPr txBox="1"/>
          <p:nvPr/>
        </p:nvSpPr>
        <p:spPr>
          <a:xfrm>
            <a:off x="8932964" y="1717588"/>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2" name="TextBox 31"/>
          <p:cNvSpPr txBox="1"/>
          <p:nvPr/>
        </p:nvSpPr>
        <p:spPr>
          <a:xfrm>
            <a:off x="9713429" y="1717587"/>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3" name="TextBox 32"/>
          <p:cNvSpPr txBox="1"/>
          <p:nvPr/>
        </p:nvSpPr>
        <p:spPr>
          <a:xfrm>
            <a:off x="10101868" y="1717276"/>
            <a:ext cx="258849"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35" name="!!TextBox 34"/>
          <p:cNvSpPr txBox="1"/>
          <p:nvPr/>
        </p:nvSpPr>
        <p:spPr>
          <a:xfrm>
            <a:off x="10521048" y="1717587"/>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36" name="TextBox 35"/>
          <p:cNvSpPr txBox="1"/>
          <p:nvPr/>
        </p:nvSpPr>
        <p:spPr>
          <a:xfrm>
            <a:off x="10882334" y="1730315"/>
            <a:ext cx="892668" cy="496533"/>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37" name="TextBox 36"/>
          <p:cNvSpPr txBox="1"/>
          <p:nvPr/>
        </p:nvSpPr>
        <p:spPr>
          <a:xfrm>
            <a:off x="9308868" y="1730315"/>
            <a:ext cx="263073" cy="47651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cxnSp>
        <p:nvCxnSpPr>
          <p:cNvPr id="45" name="!!Straight Arrow Connector 44"/>
          <p:cNvCxnSpPr>
            <a:stCxn id="38" idx="1"/>
            <a:endCxn id="28" idx="0"/>
          </p:cNvCxnSpPr>
          <p:nvPr/>
        </p:nvCxnSpPr>
        <p:spPr>
          <a:xfrm>
            <a:off x="9983062" y="1088248"/>
            <a:ext cx="3132" cy="17339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2"/>
            <a:endCxn id="28" idx="3"/>
          </p:cNvCxnSpPr>
          <p:nvPr/>
        </p:nvCxnSpPr>
        <p:spPr>
          <a:xfrm flipH="1">
            <a:off x="10085519" y="1313447"/>
            <a:ext cx="135580" cy="115482"/>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p:cNvCxnSpPr/>
          <p:nvPr/>
        </p:nvCxnSpPr>
        <p:spPr>
          <a:xfrm>
            <a:off x="9742771" y="1300183"/>
            <a:ext cx="127480" cy="121168"/>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B85E32-F241-46AF-9D02-749E917449E6}"/>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grpSp>
        <p:nvGrpSpPr>
          <p:cNvPr id="39" name="Group 38">
            <a:extLst>
              <a:ext uri="{FF2B5EF4-FFF2-40B4-BE49-F238E27FC236}">
                <a16:creationId xmlns:a16="http://schemas.microsoft.com/office/drawing/2014/main" id="{3D2255C4-6D11-482E-A1A8-821EB5B9675A}"/>
              </a:ext>
            </a:extLst>
          </p:cNvPr>
          <p:cNvGrpSpPr/>
          <p:nvPr/>
        </p:nvGrpSpPr>
        <p:grpSpPr>
          <a:xfrm>
            <a:off x="657089" y="1231431"/>
            <a:ext cx="1262432" cy="4099867"/>
            <a:chOff x="657089" y="1231431"/>
            <a:chExt cx="1262432" cy="4099867"/>
          </a:xfrm>
        </p:grpSpPr>
        <p:sp>
          <p:nvSpPr>
            <p:cNvPr id="42" name="!!Safety">
              <a:extLst>
                <a:ext uri="{FF2B5EF4-FFF2-40B4-BE49-F238E27FC236}">
                  <a16:creationId xmlns:a16="http://schemas.microsoft.com/office/drawing/2014/main" id="{85B1EB80-2EED-454E-8D74-97C75A2C8138}"/>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PP">
              <a:extLst>
                <a:ext uri="{FF2B5EF4-FFF2-40B4-BE49-F238E27FC236}">
                  <a16:creationId xmlns:a16="http://schemas.microsoft.com/office/drawing/2014/main" id="{2FD2750C-8C31-4D43-B76D-E78C0F6F4631}"/>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nning">
              <a:extLst>
                <a:ext uri="{FF2B5EF4-FFF2-40B4-BE49-F238E27FC236}">
                  <a16:creationId xmlns:a16="http://schemas.microsoft.com/office/drawing/2014/main" id="{B6E7A577-CE16-480D-B36B-CBD73A752A9A}"/>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MO">
              <a:extLst>
                <a:ext uri="{FF2B5EF4-FFF2-40B4-BE49-F238E27FC236}">
                  <a16:creationId xmlns:a16="http://schemas.microsoft.com/office/drawing/2014/main" id="{F30E238C-7E17-4DEE-A9E2-8BA6A7E231A2}"/>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a:extLst>
                <a:ext uri="{FF2B5EF4-FFF2-40B4-BE49-F238E27FC236}">
                  <a16:creationId xmlns:a16="http://schemas.microsoft.com/office/drawing/2014/main" id="{E3057C28-2922-404C-8E5D-7DB01605144E}"/>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58" name="TextBox 57">
              <a:extLst>
                <a:ext uri="{FF2B5EF4-FFF2-40B4-BE49-F238E27FC236}">
                  <a16:creationId xmlns:a16="http://schemas.microsoft.com/office/drawing/2014/main" id="{CA6CA7B5-1C29-42E8-BC6B-F92870FB6EDB}"/>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59" name="TextBox 58">
              <a:extLst>
                <a:ext uri="{FF2B5EF4-FFF2-40B4-BE49-F238E27FC236}">
                  <a16:creationId xmlns:a16="http://schemas.microsoft.com/office/drawing/2014/main" id="{3EF39C6F-1894-4510-B9C9-075843838E67}"/>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60" name="TextBox 59">
              <a:extLst>
                <a:ext uri="{FF2B5EF4-FFF2-40B4-BE49-F238E27FC236}">
                  <a16:creationId xmlns:a16="http://schemas.microsoft.com/office/drawing/2014/main" id="{F4E6FB84-B210-48BE-BE46-05725001DCE0}"/>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grpSp>
    </p:spTree>
    <p:extLst>
      <p:ext uri="{BB962C8B-B14F-4D97-AF65-F5344CB8AC3E}">
        <p14:creationId xmlns:p14="http://schemas.microsoft.com/office/powerpoint/2010/main" val="2733243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0">
        <p159:morph option="byObject"/>
      </p:transition>
    </mc:Choice>
    <mc:Fallback>
      <p:transition spd="slow" advTm="0">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31" name="TextBox 30">
            <a:extLst>
              <a:ext uri="{FF2B5EF4-FFF2-40B4-BE49-F238E27FC236}">
                <a16:creationId xmlns:a16="http://schemas.microsoft.com/office/drawing/2014/main" id="{1A3CEA53-4303-4725-B5D3-80E2922CAA0F}"/>
              </a:ext>
            </a:extLst>
          </p:cNvPr>
          <p:cNvSpPr txBox="1"/>
          <p:nvPr/>
        </p:nvSpPr>
        <p:spPr>
          <a:xfrm>
            <a:off x="1084083" y="5626286"/>
            <a:ext cx="9987603" cy="1200329"/>
          </a:xfrm>
          <a:prstGeom prst="rect">
            <a:avLst/>
          </a:prstGeom>
          <a:noFill/>
        </p:spPr>
        <p:txBody>
          <a:bodyPr wrap="square" rtlCol="0">
            <a:spAutoFit/>
          </a:bodyPr>
          <a:lstStyle/>
          <a:p>
            <a:pPr algn="ctr"/>
            <a:r>
              <a:rPr lang="en-US" sz="2400" dirty="0">
                <a:solidFill>
                  <a:srgbClr val="F8CBAD"/>
                </a:solidFill>
              </a:rPr>
              <a:t>AFTER CALCULATING TRANSITION FUNDING, MILEAGE SHARES, POPULATION SHARES, REGION SHARES, AND SUPPLEMENTAL FUNDING, ADD THEM TOGETHER TO FIND THE TOTAL TRIBAL SHARES AUTHORIZED FOR THE TRIBE. </a:t>
            </a:r>
          </a:p>
        </p:txBody>
      </p:sp>
      <p:sp>
        <p:nvSpPr>
          <p:cNvPr id="5" name="TextBox 4">
            <a:extLst>
              <a:ext uri="{FF2B5EF4-FFF2-40B4-BE49-F238E27FC236}">
                <a16:creationId xmlns:a16="http://schemas.microsoft.com/office/drawing/2014/main" id="{EDE3CDE5-B1C6-E5B4-259A-5C971A57A82E}"/>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DE95ACFD-5A73-72BE-4C9B-F6885AC74B27}"/>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5FC30FD2-EBA1-6449-69BC-5B8706B8152F}"/>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A93F051A-B485-054C-7E6C-E0A130A9DD4F}"/>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9" name="Rectangle 8">
            <a:extLst>
              <a:ext uri="{FF2B5EF4-FFF2-40B4-BE49-F238E27FC236}">
                <a16:creationId xmlns:a16="http://schemas.microsoft.com/office/drawing/2014/main" id="{6788268A-4B15-7A5B-163F-432DD0AB1744}"/>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104841479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5" name="TextBox 4">
            <a:extLst>
              <a:ext uri="{FF2B5EF4-FFF2-40B4-BE49-F238E27FC236}">
                <a16:creationId xmlns:a16="http://schemas.microsoft.com/office/drawing/2014/main" id="{B18DCCE0-B1AA-BBC4-70F7-C671648B61A5}"/>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9F5EE128-6487-A518-734B-3E58385FCBBC}"/>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EAED6593-F6C6-8D35-5683-30561A534BAC}"/>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6D83BA3E-512E-74DA-213F-4A84498F52A3}"/>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11" name="TextBox 10">
            <a:extLst>
              <a:ext uri="{FF2B5EF4-FFF2-40B4-BE49-F238E27FC236}">
                <a16:creationId xmlns:a16="http://schemas.microsoft.com/office/drawing/2014/main" id="{C2E4E115-01DD-0905-1B3A-C400BE71F301}"/>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12" name="Rectangle 11">
            <a:extLst>
              <a:ext uri="{FF2B5EF4-FFF2-40B4-BE49-F238E27FC236}">
                <a16:creationId xmlns:a16="http://schemas.microsoft.com/office/drawing/2014/main" id="{05449BCC-4A38-FD32-2277-09B1DFF0FF95}"/>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13" name="Rectangle 12">
            <a:extLst>
              <a:ext uri="{FF2B5EF4-FFF2-40B4-BE49-F238E27FC236}">
                <a16:creationId xmlns:a16="http://schemas.microsoft.com/office/drawing/2014/main" id="{E809496F-0320-1D98-EEC1-6F93CCE25CD8}"/>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14" name="Rectangle 13">
            <a:extLst>
              <a:ext uri="{FF2B5EF4-FFF2-40B4-BE49-F238E27FC236}">
                <a16:creationId xmlns:a16="http://schemas.microsoft.com/office/drawing/2014/main" id="{C01AC664-2BFF-EEE6-7C63-DB9A366C98C1}"/>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10" name="Rectangle 9">
            <a:extLst>
              <a:ext uri="{FF2B5EF4-FFF2-40B4-BE49-F238E27FC236}">
                <a16:creationId xmlns:a16="http://schemas.microsoft.com/office/drawing/2014/main" id="{E6235839-DD53-FB69-3BF5-F92C808A55FB}"/>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899367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612773" y="5758833"/>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35" name="TextBox 34">
            <a:extLst>
              <a:ext uri="{FF2B5EF4-FFF2-40B4-BE49-F238E27FC236}">
                <a16:creationId xmlns:a16="http://schemas.microsoft.com/office/drawing/2014/main" id="{5684FC85-5C7D-456F-B845-6734FCE41EE5}"/>
              </a:ext>
            </a:extLst>
          </p:cNvPr>
          <p:cNvSpPr txBox="1"/>
          <p:nvPr/>
        </p:nvSpPr>
        <p:spPr>
          <a:xfrm>
            <a:off x="3316363" y="4399023"/>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 name="TextBox 4">
            <a:extLst>
              <a:ext uri="{FF2B5EF4-FFF2-40B4-BE49-F238E27FC236}">
                <a16:creationId xmlns:a16="http://schemas.microsoft.com/office/drawing/2014/main" id="{BD055161-4861-E76D-4649-927AA29C1F14}"/>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D0782E28-BAF5-DBEC-0F0E-AE6C59D6EB00}"/>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42C8852B-01C5-3A5F-E903-EBF638F95254}"/>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3E261E0E-25BD-B75B-4984-37FD4FC287C1}"/>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12" name="Rectangle 11">
            <a:extLst>
              <a:ext uri="{FF2B5EF4-FFF2-40B4-BE49-F238E27FC236}">
                <a16:creationId xmlns:a16="http://schemas.microsoft.com/office/drawing/2014/main" id="{D064A7BF-FB9E-1267-DC31-0BCB6A16C313}"/>
              </a:ext>
            </a:extLst>
          </p:cNvPr>
          <p:cNvSpPr/>
          <p:nvPr/>
        </p:nvSpPr>
        <p:spPr>
          <a:xfrm>
            <a:off x="4344376" y="2950452"/>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13" name="Rectangle 12">
            <a:extLst>
              <a:ext uri="{FF2B5EF4-FFF2-40B4-BE49-F238E27FC236}">
                <a16:creationId xmlns:a16="http://schemas.microsoft.com/office/drawing/2014/main" id="{7B542FA6-2887-CC01-3014-918866C0AA58}"/>
              </a:ext>
            </a:extLst>
          </p:cNvPr>
          <p:cNvSpPr/>
          <p:nvPr/>
        </p:nvSpPr>
        <p:spPr>
          <a:xfrm>
            <a:off x="6030491" y="1259122"/>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14" name="Rectangle 13">
            <a:extLst>
              <a:ext uri="{FF2B5EF4-FFF2-40B4-BE49-F238E27FC236}">
                <a16:creationId xmlns:a16="http://schemas.microsoft.com/office/drawing/2014/main" id="{03FE117D-BCBC-E375-A6BB-8A875B235349}"/>
              </a:ext>
            </a:extLst>
          </p:cNvPr>
          <p:cNvSpPr/>
          <p:nvPr/>
        </p:nvSpPr>
        <p:spPr>
          <a:xfrm>
            <a:off x="7729636" y="2970478"/>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CB7B386D-B1F7-1D4F-476F-6F595DFD5BBF}"/>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1368186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15" name="!!Straight Arrow Connector 46">
            <a:extLst>
              <a:ext uri="{FF2B5EF4-FFF2-40B4-BE49-F238E27FC236}">
                <a16:creationId xmlns:a16="http://schemas.microsoft.com/office/drawing/2014/main" id="{B3DDBF14-8767-E58F-FDDE-E8C52759CFCC}"/>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30" name="Rectangle 29">
            <a:extLst>
              <a:ext uri="{FF2B5EF4-FFF2-40B4-BE49-F238E27FC236}">
                <a16:creationId xmlns:a16="http://schemas.microsoft.com/office/drawing/2014/main" id="{287EEA45-86A3-4423-AE8B-CEF3E6FDE74F}"/>
              </a:ext>
            </a:extLst>
          </p:cNvPr>
          <p:cNvSpPr/>
          <p:nvPr/>
        </p:nvSpPr>
        <p:spPr>
          <a:xfrm>
            <a:off x="4227608" y="5846357"/>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5" name="TextBox 4">
            <a:extLst>
              <a:ext uri="{FF2B5EF4-FFF2-40B4-BE49-F238E27FC236}">
                <a16:creationId xmlns:a16="http://schemas.microsoft.com/office/drawing/2014/main" id="{5239F79A-400D-A885-BD69-830E04A50A67}"/>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7DC6EF6C-5D1D-4B08-AC67-A23477E3877C}"/>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D1703F4F-682A-7FB0-9A40-8D4F471EBABE}"/>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E6BDD277-2776-3DFB-4D75-50C706CF9098}"/>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13" name="Rectangle 12">
            <a:extLst>
              <a:ext uri="{FF2B5EF4-FFF2-40B4-BE49-F238E27FC236}">
                <a16:creationId xmlns:a16="http://schemas.microsoft.com/office/drawing/2014/main" id="{D121A368-C5AB-E333-6478-880D381A78BF}"/>
              </a:ext>
            </a:extLst>
          </p:cNvPr>
          <p:cNvSpPr/>
          <p:nvPr/>
        </p:nvSpPr>
        <p:spPr>
          <a:xfrm>
            <a:off x="6039583" y="124665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14" name="Rectangle 13">
            <a:extLst>
              <a:ext uri="{FF2B5EF4-FFF2-40B4-BE49-F238E27FC236}">
                <a16:creationId xmlns:a16="http://schemas.microsoft.com/office/drawing/2014/main" id="{B75A55D0-61F7-14A9-CA1E-EC265ABB10E8}"/>
              </a:ext>
            </a:extLst>
          </p:cNvPr>
          <p:cNvSpPr/>
          <p:nvPr/>
        </p:nvSpPr>
        <p:spPr>
          <a:xfrm>
            <a:off x="7738728" y="2958015"/>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2BFDB83B-E7F3-DB68-8344-CDAB421F4039}"/>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1" name="Rectangle 10">
            <a:extLst>
              <a:ext uri="{FF2B5EF4-FFF2-40B4-BE49-F238E27FC236}">
                <a16:creationId xmlns:a16="http://schemas.microsoft.com/office/drawing/2014/main" id="{064657BB-3652-4386-D675-8A6C7BC0FB45}"/>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4256762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17" name="!!Straight Arrow Connector 46">
            <a:extLst>
              <a:ext uri="{FF2B5EF4-FFF2-40B4-BE49-F238E27FC236}">
                <a16:creationId xmlns:a16="http://schemas.microsoft.com/office/drawing/2014/main" id="{F2EEE0BC-8C3D-7FD5-D835-563653FEAC3C}"/>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45">
            <a:extLst>
              <a:ext uri="{FF2B5EF4-FFF2-40B4-BE49-F238E27FC236}">
                <a16:creationId xmlns:a16="http://schemas.microsoft.com/office/drawing/2014/main" id="{EC470380-925F-B78D-952A-31857370763D}"/>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44">
            <a:extLst>
              <a:ext uri="{FF2B5EF4-FFF2-40B4-BE49-F238E27FC236}">
                <a16:creationId xmlns:a16="http://schemas.microsoft.com/office/drawing/2014/main" id="{542DA7AD-FD53-BD7E-BAF3-C911CA96F4E4}"/>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2400" kern="0" dirty="0">
                <a:solidFill>
                  <a:schemeClr val="bg1">
                    <a:lumMod val="95000"/>
                  </a:schemeClr>
                </a:solidFill>
                <a:effectLst>
                  <a:glow rad="63500">
                    <a:schemeClr val="tx1">
                      <a:lumMod val="65000"/>
                      <a:lumOff val="35000"/>
                      <a:alpha val="40000"/>
                    </a:schemeClr>
                  </a:glow>
                </a:effectLst>
              </a:rPr>
              <a:t>4</a:t>
            </a: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0,000</a:t>
            </a:r>
          </a:p>
        </p:txBody>
      </p:sp>
      <p:sp>
        <p:nvSpPr>
          <p:cNvPr id="30" name="Rectangle 29">
            <a:extLst>
              <a:ext uri="{FF2B5EF4-FFF2-40B4-BE49-F238E27FC236}">
                <a16:creationId xmlns:a16="http://schemas.microsoft.com/office/drawing/2014/main" id="{287EEA45-86A3-4423-AE8B-CEF3E6FDE74F}"/>
              </a:ext>
            </a:extLst>
          </p:cNvPr>
          <p:cNvSpPr/>
          <p:nvPr/>
        </p:nvSpPr>
        <p:spPr>
          <a:xfrm>
            <a:off x="4227607" y="5846357"/>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32" name="Rectangle 31">
            <a:extLst>
              <a:ext uri="{FF2B5EF4-FFF2-40B4-BE49-F238E27FC236}">
                <a16:creationId xmlns:a16="http://schemas.microsoft.com/office/drawing/2014/main" id="{610E0E46-8A1E-43EE-88F7-DFC14F1FEAF3}"/>
              </a:ext>
            </a:extLst>
          </p:cNvPr>
          <p:cNvSpPr/>
          <p:nvPr/>
        </p:nvSpPr>
        <p:spPr>
          <a:xfrm>
            <a:off x="4235583" y="5851463"/>
            <a:ext cx="1194558"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5" name="TextBox 4">
            <a:extLst>
              <a:ext uri="{FF2B5EF4-FFF2-40B4-BE49-F238E27FC236}">
                <a16:creationId xmlns:a16="http://schemas.microsoft.com/office/drawing/2014/main" id="{1EFB83E2-1E58-2CB9-3989-FC0911B56B79}"/>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453FB223-CF11-7C8C-3B3F-E0136EF94719}"/>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065CD418-9A56-B3C5-7647-EB91406BA1E7}"/>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44B9E404-4B03-F899-07D2-FC0943CBF8DB}"/>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14" name="!!Rectangle 13">
            <a:extLst>
              <a:ext uri="{FF2B5EF4-FFF2-40B4-BE49-F238E27FC236}">
                <a16:creationId xmlns:a16="http://schemas.microsoft.com/office/drawing/2014/main" id="{05AD1912-0425-0104-5A10-E5ACD8E364DD}"/>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61D8E23D-560A-9AA7-6AE9-62468167A6B2}"/>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9" name="Rectangle 8">
            <a:extLst>
              <a:ext uri="{FF2B5EF4-FFF2-40B4-BE49-F238E27FC236}">
                <a16:creationId xmlns:a16="http://schemas.microsoft.com/office/drawing/2014/main" id="{F7E9CFE8-B211-3235-20AC-2B0DBB71FEB4}"/>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848133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46">
            <a:extLst>
              <a:ext uri="{FF2B5EF4-FFF2-40B4-BE49-F238E27FC236}">
                <a16:creationId xmlns:a16="http://schemas.microsoft.com/office/drawing/2014/main" id="{B56DF728-9D3D-B958-E492-1546262C020A}"/>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r>
              <a:rPr lang="en-US" sz="2400" kern="0" dirty="0">
                <a:solidFill>
                  <a:schemeClr val="bg1">
                    <a:lumMod val="95000"/>
                  </a:schemeClr>
                </a:solidFill>
                <a:effectLst>
                  <a:glow rad="63500">
                    <a:schemeClr val="tx1">
                      <a:lumMod val="65000"/>
                      <a:lumOff val="35000"/>
                      <a:alpha val="40000"/>
                    </a:schemeClr>
                  </a:glow>
                </a:effectLst>
              </a:rPr>
              <a:t>4</a:t>
            </a: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0,000</a:t>
            </a:r>
          </a:p>
        </p:txBody>
      </p:sp>
      <p:sp>
        <p:nvSpPr>
          <p:cNvPr id="30" name="Rectangle 29">
            <a:extLst>
              <a:ext uri="{FF2B5EF4-FFF2-40B4-BE49-F238E27FC236}">
                <a16:creationId xmlns:a16="http://schemas.microsoft.com/office/drawing/2014/main" id="{287EEA45-86A3-4423-AE8B-CEF3E6FDE74F}"/>
              </a:ext>
            </a:extLst>
          </p:cNvPr>
          <p:cNvSpPr/>
          <p:nvPr/>
        </p:nvSpPr>
        <p:spPr>
          <a:xfrm>
            <a:off x="4227608" y="5846357"/>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32" name="Rectangle 31">
            <a:extLst>
              <a:ext uri="{FF2B5EF4-FFF2-40B4-BE49-F238E27FC236}">
                <a16:creationId xmlns:a16="http://schemas.microsoft.com/office/drawing/2014/main" id="{610E0E46-8A1E-43EE-88F7-DFC14F1FEAF3}"/>
              </a:ext>
            </a:extLst>
          </p:cNvPr>
          <p:cNvSpPr/>
          <p:nvPr/>
        </p:nvSpPr>
        <p:spPr>
          <a:xfrm>
            <a:off x="4235582" y="5851463"/>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33" name="!!Rectangle 13">
            <a:extLst>
              <a:ext uri="{FF2B5EF4-FFF2-40B4-BE49-F238E27FC236}">
                <a16:creationId xmlns:a16="http://schemas.microsoft.com/office/drawing/2014/main" id="{DE5DC120-3FB4-4DAE-A3D3-6AE7CDFFB4C5}"/>
              </a:ext>
            </a:extLst>
          </p:cNvPr>
          <p:cNvSpPr/>
          <p:nvPr/>
        </p:nvSpPr>
        <p:spPr>
          <a:xfrm>
            <a:off x="4232039" y="5854552"/>
            <a:ext cx="1194558"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5" name="TextBox 4">
            <a:extLst>
              <a:ext uri="{FF2B5EF4-FFF2-40B4-BE49-F238E27FC236}">
                <a16:creationId xmlns:a16="http://schemas.microsoft.com/office/drawing/2014/main" id="{0FFCBFE6-5BBD-255F-CBCB-8F7C0FE22614}"/>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0A59110E-93EA-F263-44C0-7DB86A191D2D}"/>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9AD2C12C-7FB4-DAF1-62D1-53D1A218024D}"/>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026B1E22-468F-B981-81F1-58D82D912E23}"/>
              </a:ext>
            </a:extLst>
          </p:cNvPr>
          <p:cNvSpPr/>
          <p:nvPr/>
        </p:nvSpPr>
        <p:spPr>
          <a:xfrm>
            <a:off x="7741655"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9" name="Rectangle 8">
            <a:extLst>
              <a:ext uri="{FF2B5EF4-FFF2-40B4-BE49-F238E27FC236}">
                <a16:creationId xmlns:a16="http://schemas.microsoft.com/office/drawing/2014/main" id="{66D8DC55-97EC-D77F-C1F3-86BE4D30A253}"/>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BF39659F-7D9A-D0B3-1EC6-854DF43AC533}"/>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1" name="Rectangle 10">
            <a:extLst>
              <a:ext uri="{FF2B5EF4-FFF2-40B4-BE49-F238E27FC236}">
                <a16:creationId xmlns:a16="http://schemas.microsoft.com/office/drawing/2014/main" id="{CC89063F-6E5B-946E-BE7D-92316C14443A}"/>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4154471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6" name="TextBox 35">
            <a:extLst>
              <a:ext uri="{FF2B5EF4-FFF2-40B4-BE49-F238E27FC236}">
                <a16:creationId xmlns:a16="http://schemas.microsoft.com/office/drawing/2014/main" id="{6B512553-24D8-4836-8CBF-69B291DFDB15}"/>
              </a:ext>
            </a:extLst>
          </p:cNvPr>
          <p:cNvSpPr txBox="1"/>
          <p:nvPr/>
        </p:nvSpPr>
        <p:spPr>
          <a:xfrm>
            <a:off x="5688088" y="4399023"/>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 name="TextBox 4">
            <a:extLst>
              <a:ext uri="{FF2B5EF4-FFF2-40B4-BE49-F238E27FC236}">
                <a16:creationId xmlns:a16="http://schemas.microsoft.com/office/drawing/2014/main" id="{183EF349-4994-F9B8-C772-A6ECEF030FF9}"/>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6" name="Rectangle 5">
            <a:extLst>
              <a:ext uri="{FF2B5EF4-FFF2-40B4-BE49-F238E27FC236}">
                <a16:creationId xmlns:a16="http://schemas.microsoft.com/office/drawing/2014/main" id="{61E7511C-B2D5-FA8A-F619-993EC2BEB710}"/>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7" name="Rectangle 6">
            <a:extLst>
              <a:ext uri="{FF2B5EF4-FFF2-40B4-BE49-F238E27FC236}">
                <a16:creationId xmlns:a16="http://schemas.microsoft.com/office/drawing/2014/main" id="{19846D50-046E-5B2B-4D24-46AAEF58A1A7}"/>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8" name="Rectangle 7">
            <a:extLst>
              <a:ext uri="{FF2B5EF4-FFF2-40B4-BE49-F238E27FC236}">
                <a16:creationId xmlns:a16="http://schemas.microsoft.com/office/drawing/2014/main" id="{A4F48C53-5DEE-C45A-E282-D66974526FBB}"/>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10CE65AA-0735-DACC-5850-8E111C314B89}"/>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9" name="Rectangle 8">
            <a:extLst>
              <a:ext uri="{FF2B5EF4-FFF2-40B4-BE49-F238E27FC236}">
                <a16:creationId xmlns:a16="http://schemas.microsoft.com/office/drawing/2014/main" id="{5ACF7958-0738-38E6-6308-4955E28F65D3}"/>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0" name="Rectangle 9">
            <a:extLst>
              <a:ext uri="{FF2B5EF4-FFF2-40B4-BE49-F238E27FC236}">
                <a16:creationId xmlns:a16="http://schemas.microsoft.com/office/drawing/2014/main" id="{980B99B8-3AF1-3081-AD2D-38C4CB98F94A}"/>
              </a:ext>
            </a:extLst>
          </p:cNvPr>
          <p:cNvSpPr/>
          <p:nvPr/>
        </p:nvSpPr>
        <p:spPr>
          <a:xfrm>
            <a:off x="4154295" y="5854552"/>
            <a:ext cx="1350050"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$152,800</a:t>
            </a:r>
          </a:p>
        </p:txBody>
      </p:sp>
    </p:spTree>
    <p:extLst>
      <p:ext uri="{BB962C8B-B14F-4D97-AF65-F5344CB8AC3E}">
        <p14:creationId xmlns:p14="http://schemas.microsoft.com/office/powerpoint/2010/main" val="2680810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6" name="TextBox 35">
            <a:extLst>
              <a:ext uri="{FF2B5EF4-FFF2-40B4-BE49-F238E27FC236}">
                <a16:creationId xmlns:a16="http://schemas.microsoft.com/office/drawing/2014/main" id="{302C1458-FD13-4E2E-9937-14914E9C8433}"/>
              </a:ext>
            </a:extLst>
          </p:cNvPr>
          <p:cNvSpPr txBox="1"/>
          <p:nvPr/>
        </p:nvSpPr>
        <p:spPr>
          <a:xfrm>
            <a:off x="58068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7" name="!!TextBox 19">
            <a:extLst>
              <a:ext uri="{FF2B5EF4-FFF2-40B4-BE49-F238E27FC236}">
                <a16:creationId xmlns:a16="http://schemas.microsoft.com/office/drawing/2014/main" id="{135A82F3-A4E2-45CD-938D-75BEE5FE2CC2}"/>
              </a:ext>
            </a:extLst>
          </p:cNvPr>
          <p:cNvSpPr txBox="1"/>
          <p:nvPr/>
        </p:nvSpPr>
        <p:spPr>
          <a:xfrm>
            <a:off x="8147950"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7" name="TextBox 6">
            <a:extLst>
              <a:ext uri="{FF2B5EF4-FFF2-40B4-BE49-F238E27FC236}">
                <a16:creationId xmlns:a16="http://schemas.microsoft.com/office/drawing/2014/main" id="{3A2AEC0B-DA83-F880-4901-87A7D5DD3063}"/>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8" name="Rectangle 7">
            <a:extLst>
              <a:ext uri="{FF2B5EF4-FFF2-40B4-BE49-F238E27FC236}">
                <a16:creationId xmlns:a16="http://schemas.microsoft.com/office/drawing/2014/main" id="{CB4C9DF6-1E86-8E7F-6045-7774AAE48BF4}"/>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9" name="Rectangle 8">
            <a:extLst>
              <a:ext uri="{FF2B5EF4-FFF2-40B4-BE49-F238E27FC236}">
                <a16:creationId xmlns:a16="http://schemas.microsoft.com/office/drawing/2014/main" id="{EC2D2366-D6BA-AE10-9DAA-2069CC4E6014}"/>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10" name="Rectangle 9">
            <a:extLst>
              <a:ext uri="{FF2B5EF4-FFF2-40B4-BE49-F238E27FC236}">
                <a16:creationId xmlns:a16="http://schemas.microsoft.com/office/drawing/2014/main" id="{A0FA64F1-25BB-C933-C3F5-E7C541234E9C}"/>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5" name="Rectangle 4">
            <a:extLst>
              <a:ext uri="{FF2B5EF4-FFF2-40B4-BE49-F238E27FC236}">
                <a16:creationId xmlns:a16="http://schemas.microsoft.com/office/drawing/2014/main" id="{A36C3F92-0F31-8923-5A03-0E866B95D8FA}"/>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6" name="Rectangle 5">
            <a:extLst>
              <a:ext uri="{FF2B5EF4-FFF2-40B4-BE49-F238E27FC236}">
                <a16:creationId xmlns:a16="http://schemas.microsoft.com/office/drawing/2014/main" id="{9D626764-F7B3-01B7-7008-BD9D4415A60A}"/>
              </a:ext>
            </a:extLst>
          </p:cNvPr>
          <p:cNvSpPr/>
          <p:nvPr/>
        </p:nvSpPr>
        <p:spPr>
          <a:xfrm>
            <a:off x="6595798" y="5851024"/>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1" name="Rectangle 10">
            <a:extLst>
              <a:ext uri="{FF2B5EF4-FFF2-40B4-BE49-F238E27FC236}">
                <a16:creationId xmlns:a16="http://schemas.microsoft.com/office/drawing/2014/main" id="{2C397738-C206-E305-646B-745195043193}"/>
              </a:ext>
            </a:extLst>
          </p:cNvPr>
          <p:cNvSpPr/>
          <p:nvPr/>
        </p:nvSpPr>
        <p:spPr>
          <a:xfrm>
            <a:off x="4154295" y="5854552"/>
            <a:ext cx="1350050"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$152,800</a:t>
            </a:r>
          </a:p>
        </p:txBody>
      </p:sp>
    </p:spTree>
    <p:extLst>
      <p:ext uri="{BB962C8B-B14F-4D97-AF65-F5344CB8AC3E}">
        <p14:creationId xmlns:p14="http://schemas.microsoft.com/office/powerpoint/2010/main" val="768758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29" name="TextBox 28">
            <a:extLst>
              <a:ext uri="{FF2B5EF4-FFF2-40B4-BE49-F238E27FC236}">
                <a16:creationId xmlns:a16="http://schemas.microsoft.com/office/drawing/2014/main" id="{B0B4C492-D535-48E1-A06E-45A16CEBB3BC}"/>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6" name="TextBox 35">
            <a:extLst>
              <a:ext uri="{FF2B5EF4-FFF2-40B4-BE49-F238E27FC236}">
                <a16:creationId xmlns:a16="http://schemas.microsoft.com/office/drawing/2014/main" id="{302C1458-FD13-4E2E-9937-14914E9C8433}"/>
              </a:ext>
            </a:extLst>
          </p:cNvPr>
          <p:cNvSpPr txBox="1"/>
          <p:nvPr/>
        </p:nvSpPr>
        <p:spPr>
          <a:xfrm>
            <a:off x="58068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7" name="!!TextBox 19">
            <a:extLst>
              <a:ext uri="{FF2B5EF4-FFF2-40B4-BE49-F238E27FC236}">
                <a16:creationId xmlns:a16="http://schemas.microsoft.com/office/drawing/2014/main" id="{90B31655-9318-4E2E-8FF4-74560491E8CA}"/>
              </a:ext>
            </a:extLst>
          </p:cNvPr>
          <p:cNvSpPr txBox="1"/>
          <p:nvPr/>
        </p:nvSpPr>
        <p:spPr>
          <a:xfrm>
            <a:off x="8276190" y="5686626"/>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4" name="TextBox 3">
            <a:extLst>
              <a:ext uri="{FF2B5EF4-FFF2-40B4-BE49-F238E27FC236}">
                <a16:creationId xmlns:a16="http://schemas.microsoft.com/office/drawing/2014/main" id="{5BDB54A8-1FD3-9639-02CE-93DAE68A50F2}"/>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5" name="Rectangle 4">
            <a:extLst>
              <a:ext uri="{FF2B5EF4-FFF2-40B4-BE49-F238E27FC236}">
                <a16:creationId xmlns:a16="http://schemas.microsoft.com/office/drawing/2014/main" id="{A1F8B671-017B-7172-86DD-E82E7BEEE80C}"/>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6" name="Rectangle 5">
            <a:extLst>
              <a:ext uri="{FF2B5EF4-FFF2-40B4-BE49-F238E27FC236}">
                <a16:creationId xmlns:a16="http://schemas.microsoft.com/office/drawing/2014/main" id="{D1D24D65-C85D-CC58-2019-AB803D0C86D6}"/>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7" name="Rectangle 6">
            <a:extLst>
              <a:ext uri="{FF2B5EF4-FFF2-40B4-BE49-F238E27FC236}">
                <a16:creationId xmlns:a16="http://schemas.microsoft.com/office/drawing/2014/main" id="{41BFC53E-60A8-B483-1A18-9E5ED8B37B54}"/>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67679E3B-15F2-CD99-317C-F11BE1B8A339}"/>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9" name="Rectangle 8">
            <a:extLst>
              <a:ext uri="{FF2B5EF4-FFF2-40B4-BE49-F238E27FC236}">
                <a16:creationId xmlns:a16="http://schemas.microsoft.com/office/drawing/2014/main" id="{D03F7525-7564-40D8-7CBD-8CA9487715A5}"/>
              </a:ext>
            </a:extLst>
          </p:cNvPr>
          <p:cNvSpPr/>
          <p:nvPr/>
        </p:nvSpPr>
        <p:spPr>
          <a:xfrm>
            <a:off x="6595798" y="5851024"/>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0" name="Rectangle 9">
            <a:extLst>
              <a:ext uri="{FF2B5EF4-FFF2-40B4-BE49-F238E27FC236}">
                <a16:creationId xmlns:a16="http://schemas.microsoft.com/office/drawing/2014/main" id="{86C11E91-24FC-0C4C-5880-3984BE89A157}"/>
              </a:ext>
            </a:extLst>
          </p:cNvPr>
          <p:cNvSpPr/>
          <p:nvPr/>
        </p:nvSpPr>
        <p:spPr>
          <a:xfrm>
            <a:off x="4154295" y="5854552"/>
            <a:ext cx="1350050"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$152,800</a:t>
            </a:r>
          </a:p>
        </p:txBody>
      </p:sp>
      <p:sp>
        <p:nvSpPr>
          <p:cNvPr id="11" name="Rectangle 10">
            <a:extLst>
              <a:ext uri="{FF2B5EF4-FFF2-40B4-BE49-F238E27FC236}">
                <a16:creationId xmlns:a16="http://schemas.microsoft.com/office/drawing/2014/main" id="{1BF59162-16E3-3EC7-8346-845E8BF6F94F}"/>
              </a:ext>
            </a:extLst>
          </p:cNvPr>
          <p:cNvSpPr/>
          <p:nvPr/>
        </p:nvSpPr>
        <p:spPr>
          <a:xfrm>
            <a:off x="9264673" y="5844777"/>
            <a:ext cx="1422185" cy="461665"/>
          </a:xfrm>
          <a:prstGeom prst="rect">
            <a:avLst/>
          </a:prstGeom>
        </p:spPr>
        <p:txBody>
          <a:bodyPr wrap="none">
            <a:spAutoFit/>
          </a:bodyPr>
          <a:lstStyle/>
          <a:p>
            <a:pPr lvl="0" algn="ctr">
              <a:defRPr/>
            </a:pPr>
            <a:r>
              <a:rPr lang="en-US" sz="24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 $218,937</a:t>
            </a:r>
          </a:p>
        </p:txBody>
      </p:sp>
    </p:spTree>
    <p:extLst>
      <p:ext uri="{BB962C8B-B14F-4D97-AF65-F5344CB8AC3E}">
        <p14:creationId xmlns:p14="http://schemas.microsoft.com/office/powerpoint/2010/main" val="9764816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cxnSp>
        <p:nvCxnSpPr>
          <p:cNvPr id="63" name="!!Straight Arrow Connector 46">
            <a:extLst>
              <a:ext uri="{FF2B5EF4-FFF2-40B4-BE49-F238E27FC236}">
                <a16:creationId xmlns:a16="http://schemas.microsoft.com/office/drawing/2014/main" id="{8D164479-0FA9-4653-9927-403F36BB15C2}"/>
              </a:ext>
            </a:extLst>
          </p:cNvPr>
          <p:cNvCxnSpPr/>
          <p:nvPr/>
        </p:nvCxnSpPr>
        <p:spPr>
          <a:xfrm>
            <a:off x="6505259" y="2498118"/>
            <a:ext cx="9497" cy="518515"/>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45">
            <a:extLst>
              <a:ext uri="{FF2B5EF4-FFF2-40B4-BE49-F238E27FC236}">
                <a16:creationId xmlns:a16="http://schemas.microsoft.com/office/drawing/2014/main" id="{900FB6D5-4032-4D5A-9B56-ABD778D0E612}"/>
              </a:ext>
            </a:extLst>
          </p:cNvPr>
          <p:cNvCxnSpPr/>
          <p:nvPr/>
        </p:nvCxnSpPr>
        <p:spPr>
          <a:xfrm flipH="1">
            <a:off x="6816280" y="3173796"/>
            <a:ext cx="419844" cy="350669"/>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44">
            <a:extLst>
              <a:ext uri="{FF2B5EF4-FFF2-40B4-BE49-F238E27FC236}">
                <a16:creationId xmlns:a16="http://schemas.microsoft.com/office/drawing/2014/main" id="{856E2815-D3D4-4CCA-BC47-905D258B0652}"/>
              </a:ext>
            </a:extLst>
          </p:cNvPr>
          <p:cNvCxnSpPr/>
          <p:nvPr/>
        </p:nvCxnSpPr>
        <p:spPr>
          <a:xfrm>
            <a:off x="5727640" y="3174646"/>
            <a:ext cx="490556" cy="354952"/>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Pie 3">
            <a:extLst>
              <a:ext uri="{FF2B5EF4-FFF2-40B4-BE49-F238E27FC236}">
                <a16:creationId xmlns:a16="http://schemas.microsoft.com/office/drawing/2014/main" id="{41190E16-A4F8-4D7A-A353-2440AE4EDCCD}"/>
              </a:ext>
            </a:extLst>
          </p:cNvPr>
          <p:cNvSpPr/>
          <p:nvPr/>
        </p:nvSpPr>
        <p:spPr>
          <a:xfrm rot="11590903">
            <a:off x="3979980" y="2226756"/>
            <a:ext cx="1755833" cy="1755836"/>
          </a:xfrm>
          <a:custGeom>
            <a:avLst/>
            <a:gdLst>
              <a:gd name="connsiteX0" fmla="*/ 6682 w 1755648"/>
              <a:gd name="connsiteY0" fmla="*/ 985927 h 1755648"/>
              <a:gd name="connsiteX1" fmla="*/ 768424 w 1755648"/>
              <a:gd name="connsiteY1" fmla="*/ 6844 h 1755648"/>
              <a:gd name="connsiteX2" fmla="*/ 1748641 w 1755648"/>
              <a:gd name="connsiteY2" fmla="*/ 767126 h 1755648"/>
              <a:gd name="connsiteX3" fmla="*/ 989821 w 1755648"/>
              <a:gd name="connsiteY3" fmla="*/ 1748475 h 1755648"/>
              <a:gd name="connsiteX4" fmla="*/ 7342 w 1755648"/>
              <a:gd name="connsiteY4" fmla="*/ 991118 h 1755648"/>
              <a:gd name="connsiteX5" fmla="*/ 877824 w 1755648"/>
              <a:gd name="connsiteY5" fmla="*/ 877824 h 1755648"/>
              <a:gd name="connsiteX6" fmla="*/ 6682 w 1755648"/>
              <a:gd name="connsiteY6" fmla="*/ 985927 h 1755648"/>
              <a:gd name="connsiteX0" fmla="*/ 6772 w 1755833"/>
              <a:gd name="connsiteY0" fmla="*/ 986019 h 1755836"/>
              <a:gd name="connsiteX1" fmla="*/ 768514 w 1755833"/>
              <a:gd name="connsiteY1" fmla="*/ 6936 h 1755836"/>
              <a:gd name="connsiteX2" fmla="*/ 1748731 w 1755833"/>
              <a:gd name="connsiteY2" fmla="*/ 767218 h 1755836"/>
              <a:gd name="connsiteX3" fmla="*/ 989911 w 1755833"/>
              <a:gd name="connsiteY3" fmla="*/ 1748567 h 1755836"/>
              <a:gd name="connsiteX4" fmla="*/ 7432 w 1755833"/>
              <a:gd name="connsiteY4" fmla="*/ 991210 h 1755836"/>
              <a:gd name="connsiteX5" fmla="*/ 6772 w 1755833"/>
              <a:gd name="connsiteY5" fmla="*/ 986019 h 17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833" h="1755836">
                <a:moveTo>
                  <a:pt x="6772" y="986019"/>
                </a:moveTo>
                <a:cubicBezTo>
                  <a:pt x="-52868" y="505407"/>
                  <a:pt x="287991" y="67293"/>
                  <a:pt x="768514" y="6936"/>
                </a:cubicBezTo>
                <a:cubicBezTo>
                  <a:pt x="1249036" y="-53421"/>
                  <a:pt x="1687658" y="286786"/>
                  <a:pt x="1748731" y="767218"/>
                </a:cubicBezTo>
                <a:cubicBezTo>
                  <a:pt x="1809804" y="1247650"/>
                  <a:pt x="1470251" y="1686778"/>
                  <a:pt x="989911" y="1748567"/>
                </a:cubicBezTo>
                <a:cubicBezTo>
                  <a:pt x="509571" y="1810356"/>
                  <a:pt x="69937" y="1471458"/>
                  <a:pt x="7432" y="991210"/>
                </a:cubicBezTo>
                <a:lnTo>
                  <a:pt x="6772" y="986019"/>
                </a:lnTo>
                <a:close/>
              </a:path>
            </a:pathLst>
          </a:cu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a:extLst>
              <a:ext uri="{FF2B5EF4-FFF2-40B4-BE49-F238E27FC236}">
                <a16:creationId xmlns:a16="http://schemas.microsoft.com/office/drawing/2014/main" id="{2DC60869-CC8E-4D19-BEF6-2967DEA75341}"/>
              </a:ext>
            </a:extLst>
          </p:cNvPr>
          <p:cNvSpPr/>
          <p:nvPr/>
        </p:nvSpPr>
        <p:spPr>
          <a:xfrm rot="5248959">
            <a:off x="7235302" y="2150651"/>
            <a:ext cx="1965961" cy="1965957"/>
          </a:xfrm>
          <a:custGeom>
            <a:avLst/>
            <a:gdLst>
              <a:gd name="connsiteX0" fmla="*/ 991159 w 1965960"/>
              <a:gd name="connsiteY0" fmla="*/ 34 h 1965960"/>
              <a:gd name="connsiteX1" fmla="*/ 1965945 w 1965960"/>
              <a:gd name="connsiteY1" fmla="*/ 988575 h 1965960"/>
              <a:gd name="connsiteX2" fmla="*/ 979970 w 1965960"/>
              <a:gd name="connsiteY2" fmla="*/ 1965956 h 1965960"/>
              <a:gd name="connsiteX3" fmla="*/ 1 w 1965960"/>
              <a:gd name="connsiteY3" fmla="*/ 982554 h 1965960"/>
              <a:gd name="connsiteX4" fmla="*/ 980823 w 1965960"/>
              <a:gd name="connsiteY4" fmla="*/ 3 h 1965960"/>
              <a:gd name="connsiteX5" fmla="*/ 982980 w 1965960"/>
              <a:gd name="connsiteY5" fmla="*/ 982980 h 1965960"/>
              <a:gd name="connsiteX6" fmla="*/ 991159 w 1965960"/>
              <a:gd name="connsiteY6" fmla="*/ 34 h 1965960"/>
              <a:gd name="connsiteX0" fmla="*/ 991159 w 1965961"/>
              <a:gd name="connsiteY0" fmla="*/ 31 h 1965957"/>
              <a:gd name="connsiteX1" fmla="*/ 1965945 w 1965961"/>
              <a:gd name="connsiteY1" fmla="*/ 988572 h 1965957"/>
              <a:gd name="connsiteX2" fmla="*/ 979970 w 1965961"/>
              <a:gd name="connsiteY2" fmla="*/ 1965953 h 1965957"/>
              <a:gd name="connsiteX3" fmla="*/ 1 w 1965961"/>
              <a:gd name="connsiteY3" fmla="*/ 982551 h 1965957"/>
              <a:gd name="connsiteX4" fmla="*/ 980823 w 1965961"/>
              <a:gd name="connsiteY4" fmla="*/ 0 h 1965957"/>
              <a:gd name="connsiteX5" fmla="*/ 991159 w 1965961"/>
              <a:gd name="connsiteY5" fmla="*/ 31 h 196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961" h="1965957">
                <a:moveTo>
                  <a:pt x="991159" y="31"/>
                </a:moveTo>
                <a:cubicBezTo>
                  <a:pt x="1533016" y="4540"/>
                  <a:pt x="1969029" y="446704"/>
                  <a:pt x="1965945" y="988572"/>
                </a:cubicBezTo>
                <a:cubicBezTo>
                  <a:pt x="1962861" y="1530439"/>
                  <a:pt x="1521844" y="1967612"/>
                  <a:pt x="979970" y="1965953"/>
                </a:cubicBezTo>
                <a:cubicBezTo>
                  <a:pt x="438097" y="1964293"/>
                  <a:pt x="-234" y="1524427"/>
                  <a:pt x="1" y="982551"/>
                </a:cubicBezTo>
                <a:cubicBezTo>
                  <a:pt x="236" y="440675"/>
                  <a:pt x="438949" y="1189"/>
                  <a:pt x="980823" y="0"/>
                </a:cubicBezTo>
                <a:lnTo>
                  <a:pt x="991159" y="31"/>
                </a:lnTo>
                <a:close/>
              </a:path>
            </a:pathLst>
          </a:cu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7" name="Pie 2">
            <a:extLst>
              <a:ext uri="{FF2B5EF4-FFF2-40B4-BE49-F238E27FC236}">
                <a16:creationId xmlns:a16="http://schemas.microsoft.com/office/drawing/2014/main" id="{E19FC8D5-7551-40E4-96B1-C97936551854}"/>
              </a:ext>
            </a:extLst>
          </p:cNvPr>
          <p:cNvSpPr/>
          <p:nvPr/>
        </p:nvSpPr>
        <p:spPr>
          <a:xfrm rot="19688319">
            <a:off x="5456177" y="394856"/>
            <a:ext cx="2103408" cy="2103401"/>
          </a:xfrm>
          <a:custGeom>
            <a:avLst/>
            <a:gdLst>
              <a:gd name="connsiteX0" fmla="*/ 1941169 w 2103120"/>
              <a:gd name="connsiteY0" fmla="*/ 1612251 h 2103120"/>
              <a:gd name="connsiteX1" fmla="*/ 494253 w 2103120"/>
              <a:gd name="connsiteY1" fmla="*/ 1943293 h 2103120"/>
              <a:gd name="connsiteX2" fmla="*/ 157716 w 2103120"/>
              <a:gd name="connsiteY2" fmla="*/ 497645 h 2103120"/>
              <a:gd name="connsiteX3" fmla="*/ 1602075 w 2103120"/>
              <a:gd name="connsiteY3" fmla="*/ 155619 h 2103120"/>
              <a:gd name="connsiteX4" fmla="*/ 1949585 w 2103120"/>
              <a:gd name="connsiteY4" fmla="*/ 1598668 h 2103120"/>
              <a:gd name="connsiteX5" fmla="*/ 1051560 w 2103120"/>
              <a:gd name="connsiteY5" fmla="*/ 1051560 h 2103120"/>
              <a:gd name="connsiteX6" fmla="*/ 1941169 w 2103120"/>
              <a:gd name="connsiteY6" fmla="*/ 1612251 h 2103120"/>
              <a:gd name="connsiteX0" fmla="*/ 1941310 w 2103408"/>
              <a:gd name="connsiteY0" fmla="*/ 1612395 h 2103401"/>
              <a:gd name="connsiteX1" fmla="*/ 494394 w 2103408"/>
              <a:gd name="connsiteY1" fmla="*/ 1943437 h 2103401"/>
              <a:gd name="connsiteX2" fmla="*/ 157857 w 2103408"/>
              <a:gd name="connsiteY2" fmla="*/ 497789 h 2103401"/>
              <a:gd name="connsiteX3" fmla="*/ 1602216 w 2103408"/>
              <a:gd name="connsiteY3" fmla="*/ 155763 h 2103401"/>
              <a:gd name="connsiteX4" fmla="*/ 1949726 w 2103408"/>
              <a:gd name="connsiteY4" fmla="*/ 1598812 h 2103401"/>
              <a:gd name="connsiteX5" fmla="*/ 1941310 w 2103408"/>
              <a:gd name="connsiteY5" fmla="*/ 1612395 h 210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08" h="2103401">
                <a:moveTo>
                  <a:pt x="1941310" y="1612395"/>
                </a:moveTo>
                <a:cubicBezTo>
                  <a:pt x="1632481" y="2102393"/>
                  <a:pt x="985562" y="2250403"/>
                  <a:pt x="494394" y="1943437"/>
                </a:cubicBezTo>
                <a:cubicBezTo>
                  <a:pt x="3226" y="1636471"/>
                  <a:pt x="-147240" y="990119"/>
                  <a:pt x="157857" y="497789"/>
                </a:cubicBezTo>
                <a:cubicBezTo>
                  <a:pt x="462955" y="5458"/>
                  <a:pt x="1108730" y="-147462"/>
                  <a:pt x="1602216" y="155763"/>
                </a:cubicBezTo>
                <a:cubicBezTo>
                  <a:pt x="2095702" y="458988"/>
                  <a:pt x="2251074" y="1104178"/>
                  <a:pt x="1949726" y="1598812"/>
                </a:cubicBezTo>
                <a:lnTo>
                  <a:pt x="1941310" y="1612395"/>
                </a:lnTo>
                <a:close/>
              </a:path>
            </a:pathLst>
          </a:cu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Oval 47">
            <a:extLst>
              <a:ext uri="{FF2B5EF4-FFF2-40B4-BE49-F238E27FC236}">
                <a16:creationId xmlns:a16="http://schemas.microsoft.com/office/drawing/2014/main" id="{D76E335E-399D-4969-9B98-B587FC078A4F}"/>
              </a:ext>
            </a:extLst>
          </p:cNvPr>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6F132FD-77DE-418F-AC37-D153D77E382D}"/>
              </a:ext>
            </a:extLst>
          </p:cNvPr>
          <p:cNvSpPr txBox="1"/>
          <p:nvPr/>
        </p:nvSpPr>
        <p:spPr>
          <a:xfrm>
            <a:off x="2590811" y="2982857"/>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A</a:t>
            </a:r>
          </a:p>
          <a:p>
            <a:pPr algn="ctr"/>
            <a:r>
              <a:rPr lang="en-US" dirty="0">
                <a:solidFill>
                  <a:schemeClr val="bg1">
                    <a:lumMod val="95000"/>
                  </a:schemeClr>
                </a:solidFill>
                <a:effectLst>
                  <a:glow rad="63500">
                    <a:schemeClr val="tx1">
                      <a:lumMod val="65000"/>
                      <a:lumOff val="35000"/>
                      <a:alpha val="40000"/>
                    </a:schemeClr>
                  </a:glow>
                </a:effectLst>
              </a:rPr>
              <a:t>TRANSITION</a:t>
            </a:r>
          </a:p>
        </p:txBody>
      </p:sp>
      <p:sp>
        <p:nvSpPr>
          <p:cNvPr id="50" name="Oval 49">
            <a:extLst>
              <a:ext uri="{FF2B5EF4-FFF2-40B4-BE49-F238E27FC236}">
                <a16:creationId xmlns:a16="http://schemas.microsoft.com/office/drawing/2014/main" id="{0336020C-D2F5-4B0D-B676-63AE74FA8BCA}"/>
              </a:ext>
            </a:extLst>
          </p:cNvPr>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EA8198-2A86-467E-9894-A2ECF9C8406B}"/>
              </a:ext>
            </a:extLst>
          </p:cNvPr>
          <p:cNvSpPr txBox="1"/>
          <p:nvPr/>
        </p:nvSpPr>
        <p:spPr>
          <a:xfrm>
            <a:off x="9138672" y="2998001"/>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C</a:t>
            </a:r>
          </a:p>
          <a:p>
            <a:pPr algn="ctr"/>
            <a:r>
              <a:rPr lang="en-US" dirty="0">
                <a:solidFill>
                  <a:schemeClr val="bg1">
                    <a:lumMod val="95000"/>
                  </a:schemeClr>
                </a:solidFill>
                <a:effectLst>
                  <a:glow rad="63500">
                    <a:schemeClr val="tx1">
                      <a:lumMod val="65000"/>
                      <a:lumOff val="35000"/>
                      <a:alpha val="40000"/>
                    </a:schemeClr>
                  </a:glow>
                </a:effectLst>
              </a:rPr>
              <a:t>SUPPLEMENTAL</a:t>
            </a:r>
          </a:p>
        </p:txBody>
      </p:sp>
      <p:sp>
        <p:nvSpPr>
          <p:cNvPr id="52" name="TextBox 51">
            <a:extLst>
              <a:ext uri="{FF2B5EF4-FFF2-40B4-BE49-F238E27FC236}">
                <a16:creationId xmlns:a16="http://schemas.microsoft.com/office/drawing/2014/main" id="{BA0EF54E-C760-4FCE-8544-7C9F4E1EC050}"/>
              </a:ext>
            </a:extLst>
          </p:cNvPr>
          <p:cNvSpPr txBox="1"/>
          <p:nvPr/>
        </p:nvSpPr>
        <p:spPr>
          <a:xfrm>
            <a:off x="4100422" y="3903960"/>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MILEAGE SHARES</a:t>
            </a:r>
          </a:p>
        </p:txBody>
      </p:sp>
      <p:sp>
        <p:nvSpPr>
          <p:cNvPr id="53" name="TextBox 52">
            <a:extLst>
              <a:ext uri="{FF2B5EF4-FFF2-40B4-BE49-F238E27FC236}">
                <a16:creationId xmlns:a16="http://schemas.microsoft.com/office/drawing/2014/main" id="{F0EFB362-056A-458D-B1BE-BE075C5AF4DF}"/>
              </a:ext>
            </a:extLst>
          </p:cNvPr>
          <p:cNvSpPr txBox="1"/>
          <p:nvPr/>
        </p:nvSpPr>
        <p:spPr>
          <a:xfrm>
            <a:off x="7481252" y="3932488"/>
            <a:ext cx="1465297"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REGION SHARES</a:t>
            </a:r>
          </a:p>
        </p:txBody>
      </p:sp>
      <p:sp>
        <p:nvSpPr>
          <p:cNvPr id="55" name="TextBox 54">
            <a:extLst>
              <a:ext uri="{FF2B5EF4-FFF2-40B4-BE49-F238E27FC236}">
                <a16:creationId xmlns:a16="http://schemas.microsoft.com/office/drawing/2014/main" id="{F6B73D63-F718-4E31-8030-BE40AAD15C91}"/>
              </a:ext>
            </a:extLst>
          </p:cNvPr>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6000" dirty="0">
                <a:solidFill>
                  <a:schemeClr val="bg1">
                    <a:lumMod val="95000"/>
                  </a:schemeClr>
                </a:solidFill>
                <a:effectLst>
                  <a:glow rad="63500">
                    <a:schemeClr val="tx1">
                      <a:lumMod val="65000"/>
                      <a:lumOff val="35000"/>
                      <a:alpha val="40000"/>
                    </a:schemeClr>
                  </a:glow>
                </a:effectLst>
              </a:rPr>
              <a:t>B</a:t>
            </a:r>
          </a:p>
        </p:txBody>
      </p:sp>
      <p:sp>
        <p:nvSpPr>
          <p:cNvPr id="56" name="TextBox 55">
            <a:extLst>
              <a:ext uri="{FF2B5EF4-FFF2-40B4-BE49-F238E27FC236}">
                <a16:creationId xmlns:a16="http://schemas.microsoft.com/office/drawing/2014/main" id="{E50C2B62-3E7A-4F4C-8BDB-9983C06FB199}"/>
              </a:ext>
            </a:extLst>
          </p:cNvPr>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7" name="TextBox 56">
            <a:extLst>
              <a:ext uri="{FF2B5EF4-FFF2-40B4-BE49-F238E27FC236}">
                <a16:creationId xmlns:a16="http://schemas.microsoft.com/office/drawing/2014/main" id="{421E8ED8-5694-46CC-AE82-49888B811939}"/>
              </a:ext>
            </a:extLst>
          </p:cNvPr>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58" name="TextBox 57">
            <a:extLst>
              <a:ext uri="{FF2B5EF4-FFF2-40B4-BE49-F238E27FC236}">
                <a16:creationId xmlns:a16="http://schemas.microsoft.com/office/drawing/2014/main" id="{323BB58E-65A6-44DB-939A-1F6FB0A303C4}"/>
              </a:ext>
            </a:extLst>
          </p:cNvPr>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C</a:t>
            </a:r>
          </a:p>
        </p:txBody>
      </p:sp>
      <p:sp>
        <p:nvSpPr>
          <p:cNvPr id="59" name="!!TextBox 19">
            <a:extLst>
              <a:ext uri="{FF2B5EF4-FFF2-40B4-BE49-F238E27FC236}">
                <a16:creationId xmlns:a16="http://schemas.microsoft.com/office/drawing/2014/main" id="{499AF0B2-8271-4F51-9124-18A3472ED707}"/>
              </a:ext>
            </a:extLst>
          </p:cNvPr>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000" dirty="0">
                <a:solidFill>
                  <a:schemeClr val="bg1">
                    <a:lumMod val="95000"/>
                  </a:schemeClr>
                </a:solidFill>
                <a:effectLst>
                  <a:glow rad="63500">
                    <a:schemeClr val="tx1">
                      <a:lumMod val="65000"/>
                      <a:lumOff val="35000"/>
                      <a:alpha val="40000"/>
                    </a:schemeClr>
                  </a:glow>
                </a:effectLst>
              </a:rPr>
              <a:t>=</a:t>
            </a:r>
          </a:p>
        </p:txBody>
      </p:sp>
      <p:sp>
        <p:nvSpPr>
          <p:cNvPr id="60" name="TextBox 59">
            <a:extLst>
              <a:ext uri="{FF2B5EF4-FFF2-40B4-BE49-F238E27FC236}">
                <a16:creationId xmlns:a16="http://schemas.microsoft.com/office/drawing/2014/main" id="{04DE4DCC-08CD-48B6-87BC-C8FD6AA10C1F}"/>
              </a:ext>
            </a:extLst>
          </p:cNvPr>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pPr>
            <a:r>
              <a:rPr lang="en-US" sz="6000" b="1" dirty="0">
                <a:ln>
                  <a:solidFill>
                    <a:schemeClr val="accent2">
                      <a:lumMod val="50000"/>
                    </a:schemeClr>
                  </a:solidFill>
                </a:ln>
                <a:solidFill>
                  <a:schemeClr val="accent2">
                    <a:lumMod val="60000"/>
                    <a:lumOff val="40000"/>
                  </a:schemeClr>
                </a:solidFill>
              </a:rPr>
              <a:t>TRIBAL SHARES</a:t>
            </a:r>
          </a:p>
        </p:txBody>
      </p:sp>
      <p:sp>
        <p:nvSpPr>
          <p:cNvPr id="61" name="TextBox 60">
            <a:extLst>
              <a:ext uri="{FF2B5EF4-FFF2-40B4-BE49-F238E27FC236}">
                <a16:creationId xmlns:a16="http://schemas.microsoft.com/office/drawing/2014/main" id="{578FDAA8-4D72-4D24-9F3F-772087327C19}"/>
              </a:ext>
            </a:extLst>
          </p:cNvPr>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B</a:t>
            </a:r>
          </a:p>
        </p:txBody>
      </p:sp>
      <p:sp>
        <p:nvSpPr>
          <p:cNvPr id="66" name="TextBox 65">
            <a:extLst>
              <a:ext uri="{FF2B5EF4-FFF2-40B4-BE49-F238E27FC236}">
                <a16:creationId xmlns:a16="http://schemas.microsoft.com/office/drawing/2014/main" id="{52BE377F-754D-406E-97E0-DD2CEAF29912}"/>
              </a:ext>
            </a:extLst>
          </p:cNvPr>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8800" dirty="0">
                <a:solidFill>
                  <a:schemeClr val="bg1">
                    <a:lumMod val="95000"/>
                  </a:schemeClr>
                </a:solidFill>
                <a:effectLst>
                  <a:glow rad="63500">
                    <a:schemeClr val="tx1">
                      <a:lumMod val="65000"/>
                      <a:lumOff val="35000"/>
                      <a:alpha val="40000"/>
                    </a:schemeClr>
                  </a:glow>
                </a:effectLst>
              </a:rPr>
              <a:t>A</a:t>
            </a:r>
          </a:p>
        </p:txBody>
      </p:sp>
      <p:pic>
        <p:nvPicPr>
          <p:cNvPr id="67" name="Picture 66">
            <a:extLst>
              <a:ext uri="{FF2B5EF4-FFF2-40B4-BE49-F238E27FC236}">
                <a16:creationId xmlns:a16="http://schemas.microsoft.com/office/drawing/2014/main" id="{2883FE22-3A3D-494E-9157-CE3EC7E4321E}"/>
              </a:ext>
            </a:extLst>
          </p:cNvPr>
          <p:cNvPicPr>
            <a:picLocks noChangeAspect="1"/>
          </p:cNvPicPr>
          <p:nvPr/>
        </p:nvPicPr>
        <p:blipFill>
          <a:blip r:embed="rId2"/>
          <a:stretch>
            <a:fillRect/>
          </a:stretch>
        </p:blipFill>
        <p:spPr>
          <a:xfrm>
            <a:off x="313675" y="224791"/>
            <a:ext cx="1013460" cy="2194560"/>
          </a:xfrm>
          <a:prstGeom prst="rect">
            <a:avLst/>
          </a:prstGeom>
        </p:spPr>
      </p:pic>
      <p:sp>
        <p:nvSpPr>
          <p:cNvPr id="28" name="TextBox 27">
            <a:extLst>
              <a:ext uri="{FF2B5EF4-FFF2-40B4-BE49-F238E27FC236}">
                <a16:creationId xmlns:a16="http://schemas.microsoft.com/office/drawing/2014/main" id="{BEE5ED4C-A51E-4885-AA1B-2EC23379E227}"/>
              </a:ext>
            </a:extLst>
          </p:cNvPr>
          <p:cNvSpPr txBox="1"/>
          <p:nvPr/>
        </p:nvSpPr>
        <p:spPr>
          <a:xfrm>
            <a:off x="5592528" y="3906466"/>
            <a:ext cx="1830699" cy="646331"/>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algn="ctr"/>
            <a:r>
              <a:rPr lang="en-US" dirty="0">
                <a:solidFill>
                  <a:schemeClr val="bg1">
                    <a:lumMod val="95000"/>
                  </a:schemeClr>
                </a:solidFill>
                <a:effectLst>
                  <a:glow rad="63500">
                    <a:schemeClr val="tx1">
                      <a:lumMod val="65000"/>
                      <a:lumOff val="35000"/>
                      <a:alpha val="40000"/>
                    </a:schemeClr>
                  </a:glow>
                </a:effectLst>
              </a:rPr>
              <a:t>POPULATION SHARES</a:t>
            </a:r>
          </a:p>
        </p:txBody>
      </p:sp>
      <p:sp>
        <p:nvSpPr>
          <p:cNvPr id="35" name="TextBox 34">
            <a:extLst>
              <a:ext uri="{FF2B5EF4-FFF2-40B4-BE49-F238E27FC236}">
                <a16:creationId xmlns:a16="http://schemas.microsoft.com/office/drawing/2014/main" id="{890174B0-7DFC-4F9F-AA5D-649E991D735D}"/>
              </a:ext>
            </a:extLst>
          </p:cNvPr>
          <p:cNvSpPr txBox="1"/>
          <p:nvPr/>
        </p:nvSpPr>
        <p:spPr>
          <a:xfrm>
            <a:off x="34446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6" name="TextBox 35">
            <a:extLst>
              <a:ext uri="{FF2B5EF4-FFF2-40B4-BE49-F238E27FC236}">
                <a16:creationId xmlns:a16="http://schemas.microsoft.com/office/drawing/2014/main" id="{302C1458-FD13-4E2E-9937-14914E9C8433}"/>
              </a:ext>
            </a:extLst>
          </p:cNvPr>
          <p:cNvSpPr txBox="1"/>
          <p:nvPr/>
        </p:nvSpPr>
        <p:spPr>
          <a:xfrm>
            <a:off x="5806803" y="5688073"/>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7" name="!!TextBox 19">
            <a:extLst>
              <a:ext uri="{FF2B5EF4-FFF2-40B4-BE49-F238E27FC236}">
                <a16:creationId xmlns:a16="http://schemas.microsoft.com/office/drawing/2014/main" id="{90B31655-9318-4E2E-8FF4-74560491E8CA}"/>
              </a:ext>
            </a:extLst>
          </p:cNvPr>
          <p:cNvSpPr txBox="1"/>
          <p:nvPr/>
        </p:nvSpPr>
        <p:spPr>
          <a:xfrm>
            <a:off x="8276190" y="5686626"/>
            <a:ext cx="439544" cy="70788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algn="ctr"/>
            <a:r>
              <a:rPr lang="en-US" sz="4000" dirty="0">
                <a:solidFill>
                  <a:schemeClr val="bg1">
                    <a:lumMod val="95000"/>
                  </a:schemeClr>
                </a:solidFill>
                <a:effectLst>
                  <a:glow rad="63500">
                    <a:schemeClr val="tx1">
                      <a:lumMod val="65000"/>
                      <a:lumOff val="35000"/>
                      <a:alpha val="40000"/>
                    </a:schemeClr>
                  </a:glow>
                </a:effectLst>
              </a:rPr>
              <a:t>=</a:t>
            </a:r>
          </a:p>
        </p:txBody>
      </p:sp>
      <p:sp>
        <p:nvSpPr>
          <p:cNvPr id="3" name="TextBox 2">
            <a:extLst>
              <a:ext uri="{FF2B5EF4-FFF2-40B4-BE49-F238E27FC236}">
                <a16:creationId xmlns:a16="http://schemas.microsoft.com/office/drawing/2014/main" id="{75861C93-9D14-375E-83B7-30765C5DDBAE}"/>
              </a:ext>
            </a:extLst>
          </p:cNvPr>
          <p:cNvSpPr txBox="1"/>
          <p:nvPr/>
        </p:nvSpPr>
        <p:spPr>
          <a:xfrm>
            <a:off x="1572802" y="5787137"/>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4" name="Rectangle 3">
            <a:extLst>
              <a:ext uri="{FF2B5EF4-FFF2-40B4-BE49-F238E27FC236}">
                <a16:creationId xmlns:a16="http://schemas.microsoft.com/office/drawing/2014/main" id="{4ABD840B-67EF-B174-66CE-34D255C94E7C}"/>
              </a:ext>
            </a:extLst>
          </p:cNvPr>
          <p:cNvSpPr/>
          <p:nvPr/>
        </p:nvSpPr>
        <p:spPr>
          <a:xfrm>
            <a:off x="4154295" y="5854552"/>
            <a:ext cx="1350050"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$152,800</a:t>
            </a:r>
          </a:p>
        </p:txBody>
      </p:sp>
      <p:sp>
        <p:nvSpPr>
          <p:cNvPr id="6" name="Rectangle 5">
            <a:extLst>
              <a:ext uri="{FF2B5EF4-FFF2-40B4-BE49-F238E27FC236}">
                <a16:creationId xmlns:a16="http://schemas.microsoft.com/office/drawing/2014/main" id="{54BA1702-2AD7-417A-D882-DC4AF3E653EE}"/>
              </a:ext>
            </a:extLst>
          </p:cNvPr>
          <p:cNvSpPr/>
          <p:nvPr/>
        </p:nvSpPr>
        <p:spPr>
          <a:xfrm>
            <a:off x="9264673" y="5844777"/>
            <a:ext cx="1422185" cy="461665"/>
          </a:xfrm>
          <a:prstGeom prst="rect">
            <a:avLst/>
          </a:prstGeom>
        </p:spPr>
        <p:txBody>
          <a:bodyPr wrap="none">
            <a:spAutoFit/>
          </a:bodyPr>
          <a:lstStyle/>
          <a:p>
            <a:pPr lvl="0" algn="ctr">
              <a:defRPr/>
            </a:pPr>
            <a:r>
              <a:rPr lang="en-US" sz="24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 $218,937</a:t>
            </a:r>
          </a:p>
        </p:txBody>
      </p:sp>
      <p:sp>
        <p:nvSpPr>
          <p:cNvPr id="8" name="TextBox 7">
            <a:extLst>
              <a:ext uri="{FF2B5EF4-FFF2-40B4-BE49-F238E27FC236}">
                <a16:creationId xmlns:a16="http://schemas.microsoft.com/office/drawing/2014/main" id="{5287D431-267D-36CF-C5CB-D1ED3D1DCA44}"/>
              </a:ext>
            </a:extLst>
          </p:cNvPr>
          <p:cNvSpPr txBox="1"/>
          <p:nvPr/>
        </p:nvSpPr>
        <p:spPr>
          <a:xfrm>
            <a:off x="2382982" y="1010154"/>
            <a:ext cx="1717440" cy="525339"/>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$40,000</a:t>
            </a:r>
          </a:p>
        </p:txBody>
      </p:sp>
      <p:sp>
        <p:nvSpPr>
          <p:cNvPr id="9" name="Rectangle 8">
            <a:extLst>
              <a:ext uri="{FF2B5EF4-FFF2-40B4-BE49-F238E27FC236}">
                <a16:creationId xmlns:a16="http://schemas.microsoft.com/office/drawing/2014/main" id="{5C7189D8-7C1F-DCD1-BA09-7C707A59E12D}"/>
              </a:ext>
            </a:extLst>
          </p:cNvPr>
          <p:cNvSpPr/>
          <p:nvPr/>
        </p:nvSpPr>
        <p:spPr>
          <a:xfrm>
            <a:off x="4356395" y="294896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$90,000</a:t>
            </a:r>
          </a:p>
        </p:txBody>
      </p:sp>
      <p:sp>
        <p:nvSpPr>
          <p:cNvPr id="10" name="Rectangle 9">
            <a:extLst>
              <a:ext uri="{FF2B5EF4-FFF2-40B4-BE49-F238E27FC236}">
                <a16:creationId xmlns:a16="http://schemas.microsoft.com/office/drawing/2014/main" id="{BDE4EC0B-AFC4-5489-2A59-E4EAE50C0589}"/>
              </a:ext>
            </a:extLst>
          </p:cNvPr>
          <p:cNvSpPr/>
          <p:nvPr/>
        </p:nvSpPr>
        <p:spPr>
          <a:xfrm>
            <a:off x="6042510" y="125763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$26,000</a:t>
            </a:r>
          </a:p>
        </p:txBody>
      </p:sp>
      <p:sp>
        <p:nvSpPr>
          <p:cNvPr id="11" name="Rectangle 10">
            <a:extLst>
              <a:ext uri="{FF2B5EF4-FFF2-40B4-BE49-F238E27FC236}">
                <a16:creationId xmlns:a16="http://schemas.microsoft.com/office/drawing/2014/main" id="{176B580F-076E-C10E-7206-CE006A5A743D}"/>
              </a:ext>
            </a:extLst>
          </p:cNvPr>
          <p:cNvSpPr/>
          <p:nvPr/>
        </p:nvSpPr>
        <p:spPr>
          <a:xfrm>
            <a:off x="7738728" y="2968989"/>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$36,800</a:t>
            </a:r>
          </a:p>
        </p:txBody>
      </p:sp>
      <p:sp>
        <p:nvSpPr>
          <p:cNvPr id="2" name="Rectangle 1">
            <a:extLst>
              <a:ext uri="{FF2B5EF4-FFF2-40B4-BE49-F238E27FC236}">
                <a16:creationId xmlns:a16="http://schemas.microsoft.com/office/drawing/2014/main" id="{ED6EF74D-7588-2F1F-995A-8006F8A90367}"/>
              </a:ext>
            </a:extLst>
          </p:cNvPr>
          <p:cNvSpPr/>
          <p:nvPr/>
        </p:nvSpPr>
        <p:spPr>
          <a:xfrm>
            <a:off x="9500758" y="1272823"/>
            <a:ext cx="944489" cy="369332"/>
          </a:xfrm>
          <a:prstGeom prst="rect">
            <a:avLst/>
          </a:prstGeom>
        </p:spPr>
        <p:txBody>
          <a:bodyPr wrap="none">
            <a:spAutoFit/>
          </a:bodyPr>
          <a:lstStyle/>
          <a:p>
            <a:pPr lvl="0" algn="ctr">
              <a:defRPr/>
            </a:pPr>
            <a:r>
              <a:rPr lang="en-US"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
        <p:nvSpPr>
          <p:cNvPr id="12" name="Rectangle 11">
            <a:extLst>
              <a:ext uri="{FF2B5EF4-FFF2-40B4-BE49-F238E27FC236}">
                <a16:creationId xmlns:a16="http://schemas.microsoft.com/office/drawing/2014/main" id="{61AA82F9-C291-572D-5C02-C5A491A5DA0E}"/>
              </a:ext>
            </a:extLst>
          </p:cNvPr>
          <p:cNvSpPr/>
          <p:nvPr/>
        </p:nvSpPr>
        <p:spPr>
          <a:xfrm>
            <a:off x="6595798" y="5851024"/>
            <a:ext cx="1194559" cy="461665"/>
          </a:xfrm>
          <a:prstGeom prst="rect">
            <a:avLst/>
          </a:prstGeom>
        </p:spPr>
        <p:txBody>
          <a:bodyPr wrap="none">
            <a:spAutoFit/>
          </a:bodyPr>
          <a:lstStyle/>
          <a:p>
            <a:pPr lvl="0" algn="ctr">
              <a:defRPr/>
            </a:pPr>
            <a:r>
              <a:rPr lang="en-US" sz="2400" kern="0" dirty="0">
                <a:solidFill>
                  <a:schemeClr val="bg1">
                    <a:lumMod val="95000"/>
                  </a:schemeClr>
                </a:solidFill>
                <a:effectLst>
                  <a:glow rad="63500">
                    <a:schemeClr val="tx1">
                      <a:lumMod val="95000"/>
                      <a:lumOff val="5000"/>
                      <a:alpha val="40000"/>
                    </a:schemeClr>
                  </a:glow>
                  <a:outerShdw blurRad="50800" dist="38100" dir="2700000" algn="tl" rotWithShape="0">
                    <a:prstClr val="black">
                      <a:alpha val="40000"/>
                    </a:prstClr>
                  </a:outerShdw>
                </a:effectLst>
              </a:rPr>
              <a:t>$26,137</a:t>
            </a:r>
          </a:p>
        </p:txBody>
      </p:sp>
    </p:spTree>
    <p:extLst>
      <p:ext uri="{BB962C8B-B14F-4D97-AF65-F5344CB8AC3E}">
        <p14:creationId xmlns:p14="http://schemas.microsoft.com/office/powerpoint/2010/main" val="2353511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grpSp>
        <p:nvGrpSpPr>
          <p:cNvPr id="43" name="Group 42"/>
          <p:cNvGrpSpPr>
            <a:grpSpLocks noChangeAspect="1"/>
          </p:cNvGrpSpPr>
          <p:nvPr/>
        </p:nvGrpSpPr>
        <p:grpSpPr>
          <a:xfrm>
            <a:off x="8516020" y="398048"/>
            <a:ext cx="3258982" cy="1828800"/>
            <a:chOff x="2051720" y="395000"/>
            <a:chExt cx="9893357" cy="5551724"/>
          </a:xfrm>
        </p:grpSpPr>
        <p:sp>
          <p:nvSpPr>
            <p:cNvPr id="44" name="Oval 43"/>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6" name="Oval 45"/>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8"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TextBox 49"/>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1" name="TextBox 50"/>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2" name="TextBox 51"/>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3" name="TextBox 52"/>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4" name="TextBox 53"/>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5" name="Straight Arrow Connector 54"/>
            <p:cNvCxnSpPr>
              <a:stCxn id="49" idx="0"/>
              <a:endCxn id="54"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8" idx="1"/>
              <a:endCxn id="54"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7" idx="2"/>
              <a:endCxn id="54"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59" name="TextBox 58"/>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0" name="TextBox 59"/>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2" name="TextBox 61"/>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3" name="TextBox 62"/>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4" name="TextBox 63"/>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65" name="Rectangle 64"/>
          <p:cNvSpPr/>
          <p:nvPr/>
        </p:nvSpPr>
        <p:spPr>
          <a:xfrm>
            <a:off x="8331200" y="279400"/>
            <a:ext cx="3443802" cy="1874143"/>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Rectangle 1"/>
          <p:cNvSpPr/>
          <p:nvPr/>
        </p:nvSpPr>
        <p:spPr>
          <a:xfrm>
            <a:off x="3107471" y="2327369"/>
            <a:ext cx="6096000" cy="1938992"/>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5">
                    <a:lumMod val="20000"/>
                    <a:lumOff val="80000"/>
                  </a:schemeClr>
                </a:solidFill>
                <a:effectLst/>
                <a:uLnTx/>
                <a:uFillTx/>
              </a:rPr>
              <a:t>TRIBAL TRANSPORTATION SET-ASIDES ARE DEFINED IN STATUTE BY PERCENTAGES DEDUCTED FROM THE TOTAL TRIBAL TRANSPORTATION PROGRAM FUNDING ALLOCATION.</a:t>
            </a:r>
          </a:p>
        </p:txBody>
      </p:sp>
      <p:sp>
        <p:nvSpPr>
          <p:cNvPr id="39" name="TextBox 38">
            <a:extLst>
              <a:ext uri="{FF2B5EF4-FFF2-40B4-BE49-F238E27FC236}">
                <a16:creationId xmlns:a16="http://schemas.microsoft.com/office/drawing/2014/main" id="{6E9089E7-B919-40D9-B265-CBC0F600A40E}"/>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40" name="!!Safety">
            <a:extLst>
              <a:ext uri="{FF2B5EF4-FFF2-40B4-BE49-F238E27FC236}">
                <a16:creationId xmlns:a16="http://schemas.microsoft.com/office/drawing/2014/main" id="{331EF8DA-0100-400A-981C-388428E8D92F}"/>
              </a:ext>
            </a:extLst>
          </p:cNvPr>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PP">
            <a:extLst>
              <a:ext uri="{FF2B5EF4-FFF2-40B4-BE49-F238E27FC236}">
                <a16:creationId xmlns:a16="http://schemas.microsoft.com/office/drawing/2014/main" id="{8F0FDE4F-151B-4EAB-9188-DCB7BB266127}"/>
              </a:ext>
            </a:extLst>
          </p:cNvPr>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nning">
            <a:extLst>
              <a:ext uri="{FF2B5EF4-FFF2-40B4-BE49-F238E27FC236}">
                <a16:creationId xmlns:a16="http://schemas.microsoft.com/office/drawing/2014/main" id="{ED8F15B4-12A0-44A0-A10F-4604EA355618}"/>
              </a:ext>
            </a:extLst>
          </p:cNvPr>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MO">
            <a:extLst>
              <a:ext uri="{FF2B5EF4-FFF2-40B4-BE49-F238E27FC236}">
                <a16:creationId xmlns:a16="http://schemas.microsoft.com/office/drawing/2014/main" id="{79783D34-EED4-4354-8661-61E9484F05A7}"/>
              </a:ext>
            </a:extLst>
          </p:cNvPr>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a:extLst>
              <a:ext uri="{FF2B5EF4-FFF2-40B4-BE49-F238E27FC236}">
                <a16:creationId xmlns:a16="http://schemas.microsoft.com/office/drawing/2014/main" id="{C7C12E0E-8A78-4AED-AFAD-2F028B337225}"/>
              </a:ext>
            </a:extLst>
          </p:cNvPr>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68" name="TextBox 67">
            <a:extLst>
              <a:ext uri="{FF2B5EF4-FFF2-40B4-BE49-F238E27FC236}">
                <a16:creationId xmlns:a16="http://schemas.microsoft.com/office/drawing/2014/main" id="{6A8C8FE3-7962-438C-8AF6-2B90DCA187AA}"/>
              </a:ext>
            </a:extLst>
          </p:cNvPr>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69" name="TextBox 68">
            <a:extLst>
              <a:ext uri="{FF2B5EF4-FFF2-40B4-BE49-F238E27FC236}">
                <a16:creationId xmlns:a16="http://schemas.microsoft.com/office/drawing/2014/main" id="{8CEBAAF2-C145-420F-BC7D-043C9C697EA1}"/>
              </a:ext>
            </a:extLst>
          </p:cNvPr>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70" name="TextBox 69">
            <a:extLst>
              <a:ext uri="{FF2B5EF4-FFF2-40B4-BE49-F238E27FC236}">
                <a16:creationId xmlns:a16="http://schemas.microsoft.com/office/drawing/2014/main" id="{6BB79055-8D13-4133-82DE-F38ED008FE37}"/>
              </a:ext>
            </a:extLst>
          </p:cNvPr>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spTree>
    <p:extLst>
      <p:ext uri="{BB962C8B-B14F-4D97-AF65-F5344CB8AC3E}">
        <p14:creationId xmlns:p14="http://schemas.microsoft.com/office/powerpoint/2010/main" val="1041867151"/>
      </p:ext>
    </p:extLst>
  </p:cSld>
  <p:clrMapOvr>
    <a:masterClrMapping/>
  </p:clrMapOvr>
  <p:transition spd="slow">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FB811-DA44-5858-7F14-A45D4A772AD7}"/>
              </a:ext>
            </a:extLst>
          </p:cNvPr>
          <p:cNvSpPr txBox="1"/>
          <p:nvPr/>
        </p:nvSpPr>
        <p:spPr>
          <a:xfrm>
            <a:off x="1454927" y="1470226"/>
            <a:ext cx="7102153" cy="814838"/>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60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HOWEVER…</a:t>
            </a:r>
          </a:p>
        </p:txBody>
      </p:sp>
    </p:spTree>
    <p:extLst>
      <p:ext uri="{BB962C8B-B14F-4D97-AF65-F5344CB8AC3E}">
        <p14:creationId xmlns:p14="http://schemas.microsoft.com/office/powerpoint/2010/main" val="39271128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8D1A2-872D-25EA-46C0-1408AEA02F75}"/>
              </a:ext>
            </a:extLst>
          </p:cNvPr>
          <p:cNvSpPr txBox="1"/>
          <p:nvPr/>
        </p:nvSpPr>
        <p:spPr>
          <a:xfrm>
            <a:off x="1454927" y="1470226"/>
            <a:ext cx="7102153" cy="135684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EVEN THOUGH THE TTP FORMULA AUTHORIZES </a:t>
            </a:r>
            <a:r>
              <a:rPr lang="en-US" sz="36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$218,937</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FOR THE TRIBE,</a:t>
            </a:r>
          </a:p>
        </p:txBody>
      </p:sp>
    </p:spTree>
    <p:extLst>
      <p:ext uri="{BB962C8B-B14F-4D97-AF65-F5344CB8AC3E}">
        <p14:creationId xmlns:p14="http://schemas.microsoft.com/office/powerpoint/2010/main" val="138690899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FB811-DA44-5858-7F14-A45D4A772AD7}"/>
              </a:ext>
            </a:extLst>
          </p:cNvPr>
          <p:cNvSpPr txBox="1"/>
          <p:nvPr/>
        </p:nvSpPr>
        <p:spPr>
          <a:xfrm>
            <a:off x="1454927" y="1470226"/>
            <a:ext cx="7102153" cy="3018840"/>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EVEN THOUGH THE TTP FORMULA AUTHORIZES </a:t>
            </a:r>
            <a:r>
              <a:rPr lang="en-US" sz="36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$218,937</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FOR THE TRIBE,</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THE AMOUNT AVAILABLE IS ACTUALLY </a:t>
            </a:r>
            <a:r>
              <a:rPr lang="en-US" sz="36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 $190,037</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WHICH IS 86.8% OF THE AUTHORIZED AMOUNT.</a:t>
            </a:r>
          </a:p>
        </p:txBody>
      </p:sp>
    </p:spTree>
    <p:extLst>
      <p:ext uri="{BB962C8B-B14F-4D97-AF65-F5344CB8AC3E}">
        <p14:creationId xmlns:p14="http://schemas.microsoft.com/office/powerpoint/2010/main" val="314031247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54F711-A35C-894E-4F19-78925D4CE486}"/>
              </a:ext>
            </a:extLst>
          </p:cNvPr>
          <p:cNvSpPr txBox="1"/>
          <p:nvPr/>
        </p:nvSpPr>
        <p:spPr>
          <a:xfrm>
            <a:off x="1454927" y="1470226"/>
            <a:ext cx="7102153" cy="3018840"/>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EVEN THOUGH THE TTP FORMULA AUTHORIZES </a:t>
            </a:r>
            <a:r>
              <a:rPr lang="en-US" sz="36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$218,937</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FOR THE TRIBE,</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THE AMOUNT AVAILABLE IS ACTUALLY </a:t>
            </a:r>
            <a:r>
              <a:rPr lang="en-US" sz="36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 $190,037</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WHICH IS 86.8% OF THE AUTHORIZED AMOUNT.</a:t>
            </a:r>
          </a:p>
        </p:txBody>
      </p:sp>
      <p:sp>
        <p:nvSpPr>
          <p:cNvPr id="2" name="TextBox 1">
            <a:extLst>
              <a:ext uri="{FF2B5EF4-FFF2-40B4-BE49-F238E27FC236}">
                <a16:creationId xmlns:a16="http://schemas.microsoft.com/office/drawing/2014/main" id="{294741CE-1E78-F977-9248-8DB536B42FAF}"/>
              </a:ext>
            </a:extLst>
          </p:cNvPr>
          <p:cNvSpPr txBox="1"/>
          <p:nvPr/>
        </p:nvSpPr>
        <p:spPr>
          <a:xfrm rot="20006319">
            <a:off x="2426677" y="1644162"/>
            <a:ext cx="5658921" cy="2400657"/>
          </a:xfrm>
          <a:prstGeom prst="rect">
            <a:avLst/>
          </a:prstGeom>
          <a:noFill/>
        </p:spPr>
        <p:txBody>
          <a:bodyPr wrap="none" rtlCol="0">
            <a:spAutoFit/>
          </a:bodyPr>
          <a:lstStyle/>
          <a:p>
            <a:r>
              <a:rPr lang="en-US" sz="15000" b="1" dirty="0">
                <a:ln w="57150">
                  <a:solidFill>
                    <a:schemeClr val="accent5">
                      <a:lumMod val="50000"/>
                    </a:schemeClr>
                  </a:solidFill>
                </a:ln>
                <a:solidFill>
                  <a:schemeClr val="accent5">
                    <a:lumMod val="40000"/>
                    <a:lumOff val="60000"/>
                  </a:schemeClr>
                </a:solidFill>
                <a:effectLst>
                  <a:glow rad="228600">
                    <a:schemeClr val="accent1">
                      <a:satMod val="175000"/>
                      <a:alpha val="40000"/>
                    </a:schemeClr>
                  </a:glow>
                </a:effectLst>
              </a:rPr>
              <a:t>WHY?!</a:t>
            </a:r>
          </a:p>
        </p:txBody>
      </p:sp>
    </p:spTree>
    <p:extLst>
      <p:ext uri="{BB962C8B-B14F-4D97-AF65-F5344CB8AC3E}">
        <p14:creationId xmlns:p14="http://schemas.microsoft.com/office/powerpoint/2010/main" val="30284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FB811-DA44-5858-7F14-A45D4A772AD7}"/>
              </a:ext>
            </a:extLst>
          </p:cNvPr>
          <p:cNvSpPr txBox="1"/>
          <p:nvPr/>
        </p:nvSpPr>
        <p:spPr>
          <a:xfrm>
            <a:off x="1296665" y="494280"/>
            <a:ext cx="7102153" cy="622158"/>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44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OBLIGATION LIMITATION</a:t>
            </a:r>
          </a:p>
        </p:txBody>
      </p:sp>
      <p:sp>
        <p:nvSpPr>
          <p:cNvPr id="3" name="TextBox 2">
            <a:extLst>
              <a:ext uri="{FF2B5EF4-FFF2-40B4-BE49-F238E27FC236}">
                <a16:creationId xmlns:a16="http://schemas.microsoft.com/office/drawing/2014/main" id="{9E15CD4E-B881-61BA-60FA-67B23E7316C5}"/>
              </a:ext>
            </a:extLst>
          </p:cNvPr>
          <p:cNvSpPr txBox="1"/>
          <p:nvPr/>
        </p:nvSpPr>
        <p:spPr>
          <a:xfrm>
            <a:off x="1454927" y="1470226"/>
            <a:ext cx="7102153" cy="1772345"/>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EACH FISCAL YEAR, FHWA IS MANDATED BY CONGRESS TO DO TWO ACTIVITIES WITH THE FEDERAL-AID PROGRAM FUNDING</a:t>
            </a:r>
          </a:p>
        </p:txBody>
      </p:sp>
      <p:sp>
        <p:nvSpPr>
          <p:cNvPr id="5" name="TextBox 4">
            <a:extLst>
              <a:ext uri="{FF2B5EF4-FFF2-40B4-BE49-F238E27FC236}">
                <a16:creationId xmlns:a16="http://schemas.microsoft.com/office/drawing/2014/main" id="{CC726C3E-F844-101F-BBCF-9A303203444C}"/>
              </a:ext>
            </a:extLst>
          </p:cNvPr>
          <p:cNvSpPr txBox="1"/>
          <p:nvPr/>
        </p:nvSpPr>
        <p:spPr>
          <a:xfrm>
            <a:off x="1296665" y="3615430"/>
            <a:ext cx="7102153" cy="941348"/>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marL="742950" indent="-742950">
              <a:lnSpc>
                <a:spcPct val="75000"/>
              </a:lnSpc>
              <a:buAutoNum type="arabicPeriod"/>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OBLIGATION LIMITATION</a:t>
            </a:r>
          </a:p>
          <a:p>
            <a:pPr marL="742950" indent="-742950">
              <a:lnSpc>
                <a:spcPct val="75000"/>
              </a:lnSpc>
              <a:buAutoNum type="arabicPeriod"/>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AUGUST REDISTRIBUTION</a:t>
            </a:r>
          </a:p>
        </p:txBody>
      </p:sp>
    </p:spTree>
    <p:extLst>
      <p:ext uri="{BB962C8B-B14F-4D97-AF65-F5344CB8AC3E}">
        <p14:creationId xmlns:p14="http://schemas.microsoft.com/office/powerpoint/2010/main" val="102732910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FB811-DA44-5858-7F14-A45D4A772AD7}"/>
              </a:ext>
            </a:extLst>
          </p:cNvPr>
          <p:cNvSpPr txBox="1"/>
          <p:nvPr/>
        </p:nvSpPr>
        <p:spPr>
          <a:xfrm>
            <a:off x="1296665" y="494280"/>
            <a:ext cx="7102153" cy="622158"/>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44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OBLIGATION LIMITATION</a:t>
            </a:r>
          </a:p>
        </p:txBody>
      </p:sp>
      <p:sp>
        <p:nvSpPr>
          <p:cNvPr id="3" name="TextBox 2">
            <a:extLst>
              <a:ext uri="{FF2B5EF4-FFF2-40B4-BE49-F238E27FC236}">
                <a16:creationId xmlns:a16="http://schemas.microsoft.com/office/drawing/2014/main" id="{9E15CD4E-B881-61BA-60FA-67B23E7316C5}"/>
              </a:ext>
            </a:extLst>
          </p:cNvPr>
          <p:cNvSpPr txBox="1"/>
          <p:nvPr/>
        </p:nvSpPr>
        <p:spPr>
          <a:xfrm>
            <a:off x="1454927" y="1470226"/>
            <a:ext cx="7102153" cy="135684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IN FY2024, THE PERCENTAGE</a:t>
            </a:r>
            <a:r>
              <a:rPr kumimoji="0" lang="en-US" sz="3600" b="1" i="0" u="none" strike="noStrike" kern="1200" cap="none" spc="0" normalizeH="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 APPLIED TO ALL FEDERAL-AID PROGRAMS WAS 86.8%</a:t>
            </a:r>
            <a:endPar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4B585E1-C591-F845-F21A-5191714454EC}"/>
              </a:ext>
            </a:extLst>
          </p:cNvPr>
          <p:cNvSpPr txBox="1"/>
          <p:nvPr/>
        </p:nvSpPr>
        <p:spPr>
          <a:xfrm>
            <a:off x="1457861" y="3003018"/>
            <a:ext cx="7102153" cy="135684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lang="en-US" sz="3600" b="1" dirty="0">
                <a:ln>
                  <a:solidFill>
                    <a:srgbClr val="ED7D31">
                      <a:lumMod val="50000"/>
                    </a:srgbClr>
                  </a:solidFill>
                </a:ln>
                <a:solidFill>
                  <a:srgbClr val="ED7D31">
                    <a:lumMod val="60000"/>
                    <a:lumOff val="40000"/>
                  </a:srgbClr>
                </a:solidFill>
                <a:latin typeface="Calibri" panose="020F0502020204030204"/>
              </a:rPr>
              <a:t>THIS APPLIED TO ALL TRIBES’ TTP TRIBAL SHARES, INCLUDING </a:t>
            </a:r>
          </a:p>
          <a:p>
            <a:pPr algn="ctr">
              <a:lnSpc>
                <a:spcPct val="75000"/>
              </a:lnSpc>
              <a:defRPr/>
            </a:pPr>
            <a:r>
              <a:rPr lang="en-US" sz="3600" b="1" dirty="0">
                <a:ln>
                  <a:solidFill>
                    <a:srgbClr val="ED7D31">
                      <a:lumMod val="50000"/>
                    </a:srgbClr>
                  </a:solidFill>
                </a:ln>
                <a:solidFill>
                  <a:srgbClr val="ED7D31">
                    <a:lumMod val="60000"/>
                    <a:lumOff val="40000"/>
                  </a:srgbClr>
                </a:solidFill>
                <a:latin typeface="Calibri" panose="020F0502020204030204"/>
              </a:rPr>
              <a:t>ALASKA REGION</a:t>
            </a:r>
            <a:endPar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6633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FB811-DA44-5858-7F14-A45D4A772AD7}"/>
              </a:ext>
            </a:extLst>
          </p:cNvPr>
          <p:cNvSpPr txBox="1"/>
          <p:nvPr/>
        </p:nvSpPr>
        <p:spPr>
          <a:xfrm>
            <a:off x="1296665" y="494280"/>
            <a:ext cx="7102153" cy="622158"/>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44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OBLIGATION LIMITATION</a:t>
            </a:r>
          </a:p>
        </p:txBody>
      </p:sp>
      <p:sp>
        <p:nvSpPr>
          <p:cNvPr id="3" name="TextBox 2">
            <a:extLst>
              <a:ext uri="{FF2B5EF4-FFF2-40B4-BE49-F238E27FC236}">
                <a16:creationId xmlns:a16="http://schemas.microsoft.com/office/drawing/2014/main" id="{9E15CD4E-B881-61BA-60FA-67B23E7316C5}"/>
              </a:ext>
            </a:extLst>
          </p:cNvPr>
          <p:cNvSpPr txBox="1"/>
          <p:nvPr/>
        </p:nvSpPr>
        <p:spPr>
          <a:xfrm>
            <a:off x="1454927" y="1470226"/>
            <a:ext cx="7102153" cy="135684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IN FY2024, THE PERCENTAGE</a:t>
            </a:r>
            <a:r>
              <a:rPr kumimoji="0" lang="en-US" sz="3600" b="1" i="0" u="none" strike="noStrike" kern="1200" cap="none" spc="0" normalizeH="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rPr>
              <a:t> APPLIED TO ALL FEDERAL-AID PROGRAMS WAS 86.8%</a:t>
            </a:r>
            <a:endPar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3780D8F-AF57-C870-351A-937E45DDD2EE}"/>
              </a:ext>
            </a:extLst>
          </p:cNvPr>
          <p:cNvSpPr txBox="1"/>
          <p:nvPr/>
        </p:nvSpPr>
        <p:spPr>
          <a:xfrm>
            <a:off x="2951133" y="5043292"/>
            <a:ext cx="2790575" cy="584775"/>
          </a:xfrm>
          <a:prstGeom prst="rect">
            <a:avLst/>
          </a:prstGeom>
          <a:noFill/>
        </p:spPr>
        <p:txBody>
          <a:bodyPr wrap="square">
            <a:spAutoFit/>
          </a:bodyPr>
          <a:lstStyle/>
          <a:p>
            <a:r>
              <a:rPr lang="en-US" sz="32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$218,937 </a:t>
            </a:r>
            <a:endParaRPr lang="en-US" sz="3200" dirty="0"/>
          </a:p>
        </p:txBody>
      </p:sp>
      <p:sp>
        <p:nvSpPr>
          <p:cNvPr id="7" name="Cross 6">
            <a:extLst>
              <a:ext uri="{FF2B5EF4-FFF2-40B4-BE49-F238E27FC236}">
                <a16:creationId xmlns:a16="http://schemas.microsoft.com/office/drawing/2014/main" id="{2A112D56-DDF5-B18A-AC4C-E0408B7CC076}"/>
              </a:ext>
            </a:extLst>
          </p:cNvPr>
          <p:cNvSpPr/>
          <p:nvPr/>
        </p:nvSpPr>
        <p:spPr>
          <a:xfrm rot="18796580">
            <a:off x="4807950" y="5125202"/>
            <a:ext cx="396106" cy="396106"/>
          </a:xfrm>
          <a:prstGeom prst="plus">
            <a:avLst>
              <a:gd name="adj" fmla="val 39679"/>
            </a:avLst>
          </a:prstGeom>
          <a:solidFill>
            <a:srgbClr val="F4B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81D13B-B796-3C78-86AD-A67B563FC810}"/>
              </a:ext>
            </a:extLst>
          </p:cNvPr>
          <p:cNvSpPr txBox="1"/>
          <p:nvPr/>
        </p:nvSpPr>
        <p:spPr>
          <a:xfrm>
            <a:off x="5264162" y="5030867"/>
            <a:ext cx="1233354" cy="584775"/>
          </a:xfrm>
          <a:prstGeom prst="rect">
            <a:avLst/>
          </a:prstGeom>
          <a:noFill/>
        </p:spPr>
        <p:txBody>
          <a:bodyPr wrap="square">
            <a:spAutoFit/>
          </a:bodyPr>
          <a:lstStyle/>
          <a:p>
            <a:r>
              <a:rPr lang="en-US" sz="32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86.8% </a:t>
            </a:r>
            <a:endParaRPr lang="en-US" sz="3200" dirty="0"/>
          </a:p>
        </p:txBody>
      </p:sp>
      <p:sp>
        <p:nvSpPr>
          <p:cNvPr id="9" name="TextBox 8">
            <a:extLst>
              <a:ext uri="{FF2B5EF4-FFF2-40B4-BE49-F238E27FC236}">
                <a16:creationId xmlns:a16="http://schemas.microsoft.com/office/drawing/2014/main" id="{A8C15664-A9A0-45C1-6B24-058FDF7C17F7}"/>
              </a:ext>
            </a:extLst>
          </p:cNvPr>
          <p:cNvSpPr txBox="1"/>
          <p:nvPr/>
        </p:nvSpPr>
        <p:spPr>
          <a:xfrm>
            <a:off x="6462921" y="4917316"/>
            <a:ext cx="1233354" cy="769441"/>
          </a:xfrm>
          <a:prstGeom prst="rect">
            <a:avLst/>
          </a:prstGeom>
          <a:noFill/>
        </p:spPr>
        <p:txBody>
          <a:bodyPr wrap="square">
            <a:spAutoFit/>
          </a:bodyPr>
          <a:lstStyle/>
          <a:p>
            <a:r>
              <a:rPr lang="en-US" sz="44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a:t>
            </a:r>
            <a:endParaRPr lang="en-US" sz="4400" dirty="0"/>
          </a:p>
        </p:txBody>
      </p:sp>
      <p:sp>
        <p:nvSpPr>
          <p:cNvPr id="11" name="TextBox 10">
            <a:extLst>
              <a:ext uri="{FF2B5EF4-FFF2-40B4-BE49-F238E27FC236}">
                <a16:creationId xmlns:a16="http://schemas.microsoft.com/office/drawing/2014/main" id="{9CE138E3-5141-1C61-09C1-899B3361184A}"/>
              </a:ext>
            </a:extLst>
          </p:cNvPr>
          <p:cNvSpPr txBox="1"/>
          <p:nvPr/>
        </p:nvSpPr>
        <p:spPr>
          <a:xfrm>
            <a:off x="6366880" y="5096831"/>
            <a:ext cx="3048732" cy="477695"/>
          </a:xfrm>
          <a:prstGeom prst="rect">
            <a:avLst/>
          </a:prstGeom>
          <a:noFill/>
        </p:spPr>
        <p:txBody>
          <a:bodyPr wrap="square">
            <a:spAutoFit/>
          </a:bodyPr>
          <a:lstStyle/>
          <a:p>
            <a:pPr lvl="0" algn="ctr">
              <a:lnSpc>
                <a:spcPct val="75000"/>
              </a:lnSpc>
              <a:defRPr/>
            </a:pPr>
            <a:r>
              <a:rPr lang="en-US" sz="3200" b="1" kern="0" dirty="0">
                <a:solidFill>
                  <a:schemeClr val="accent2">
                    <a:lumMod val="60000"/>
                    <a:lumOff val="40000"/>
                  </a:schemeClr>
                </a:solidFill>
                <a:effectLst>
                  <a:glow rad="63500">
                    <a:schemeClr val="tx1">
                      <a:lumMod val="95000"/>
                      <a:lumOff val="5000"/>
                      <a:alpha val="40000"/>
                    </a:schemeClr>
                  </a:glow>
                  <a:outerShdw blurRad="50800" dist="38100" dir="2700000" algn="tl" rotWithShape="0">
                    <a:prstClr val="black">
                      <a:alpha val="40000"/>
                    </a:prstClr>
                  </a:outerShdw>
                </a:effectLst>
              </a:rPr>
              <a:t>$190,037</a:t>
            </a:r>
          </a:p>
        </p:txBody>
      </p:sp>
      <p:sp>
        <p:nvSpPr>
          <p:cNvPr id="5" name="TextBox 4">
            <a:extLst>
              <a:ext uri="{FF2B5EF4-FFF2-40B4-BE49-F238E27FC236}">
                <a16:creationId xmlns:a16="http://schemas.microsoft.com/office/drawing/2014/main" id="{984DA023-8783-6817-1534-E7CBDC873338}"/>
              </a:ext>
            </a:extLst>
          </p:cNvPr>
          <p:cNvSpPr txBox="1"/>
          <p:nvPr/>
        </p:nvSpPr>
        <p:spPr>
          <a:xfrm>
            <a:off x="1457861" y="3003018"/>
            <a:ext cx="7102153" cy="135684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spAutoFit/>
          </a:bodyPr>
          <a:lstStyle/>
          <a:p>
            <a:pPr algn="ctr">
              <a:lnSpc>
                <a:spcPct val="75000"/>
              </a:lnSpc>
              <a:defRPr/>
            </a:pPr>
            <a:r>
              <a:rPr lang="en-US" sz="3600" b="1" dirty="0">
                <a:ln>
                  <a:solidFill>
                    <a:srgbClr val="ED7D31">
                      <a:lumMod val="50000"/>
                    </a:srgbClr>
                  </a:solidFill>
                </a:ln>
                <a:solidFill>
                  <a:srgbClr val="ED7D31">
                    <a:lumMod val="60000"/>
                    <a:lumOff val="40000"/>
                  </a:srgbClr>
                </a:solidFill>
                <a:latin typeface="Calibri" panose="020F0502020204030204"/>
              </a:rPr>
              <a:t>THIS APPLIED TO ALL TRIBES’ TTP TRIBAL SHARES, INCLUDING </a:t>
            </a:r>
          </a:p>
          <a:p>
            <a:pPr algn="ctr">
              <a:lnSpc>
                <a:spcPct val="75000"/>
              </a:lnSpc>
              <a:defRPr/>
            </a:pPr>
            <a:r>
              <a:rPr lang="en-US" sz="3600" b="1" dirty="0">
                <a:ln>
                  <a:solidFill>
                    <a:srgbClr val="ED7D31">
                      <a:lumMod val="50000"/>
                    </a:srgbClr>
                  </a:solidFill>
                </a:ln>
                <a:solidFill>
                  <a:srgbClr val="ED7D31">
                    <a:lumMod val="60000"/>
                    <a:lumOff val="40000"/>
                  </a:srgbClr>
                </a:solidFill>
                <a:latin typeface="Calibri" panose="020F0502020204030204"/>
              </a:rPr>
              <a:t>ALASKA REGION</a:t>
            </a:r>
            <a:endParaRPr kumimoji="0" lang="en-US" sz="3600" b="1" i="0" u="none" strike="noStrike" kern="1200" cap="none" spc="0" normalizeH="0" baseline="0" noProof="0" dirty="0">
              <a:ln>
                <a:solidFill>
                  <a:srgbClr val="ED7D31">
                    <a:lumMod val="50000"/>
                  </a:srgbClr>
                </a:solidFill>
              </a:ln>
              <a:solidFill>
                <a:srgbClr val="ED7D31">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4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1"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8F73-D6B2-4F0F-BD1F-2E029ACE45FA}"/>
              </a:ext>
            </a:extLst>
          </p:cNvPr>
          <p:cNvSpPr>
            <a:spLocks noGrp="1"/>
          </p:cNvSpPr>
          <p:nvPr>
            <p:ph type="title"/>
          </p:nvPr>
        </p:nvSpPr>
        <p:spPr>
          <a:xfrm>
            <a:off x="1419726" y="365125"/>
            <a:ext cx="9934074" cy="1325563"/>
          </a:xfrm>
        </p:spPr>
        <p:txBody>
          <a:bodyPr/>
          <a:lstStyle/>
          <a:p>
            <a:r>
              <a:rPr lang="en-US" b="1" dirty="0">
                <a:solidFill>
                  <a:srgbClr val="F8CBAD"/>
                </a:solidFill>
              </a:rPr>
              <a:t>Contact Information</a:t>
            </a:r>
          </a:p>
        </p:txBody>
      </p:sp>
      <p:sp>
        <p:nvSpPr>
          <p:cNvPr id="3" name="Content Placeholder 2">
            <a:extLst>
              <a:ext uri="{FF2B5EF4-FFF2-40B4-BE49-F238E27FC236}">
                <a16:creationId xmlns:a16="http://schemas.microsoft.com/office/drawing/2014/main" id="{BE31B23F-ACD1-43C9-A0F3-AEA8E0F1564C}"/>
              </a:ext>
            </a:extLst>
          </p:cNvPr>
          <p:cNvSpPr>
            <a:spLocks noGrp="1"/>
          </p:cNvSpPr>
          <p:nvPr>
            <p:ph idx="1"/>
          </p:nvPr>
        </p:nvSpPr>
        <p:spPr>
          <a:xfrm>
            <a:off x="1419724" y="2249905"/>
            <a:ext cx="9934075" cy="2201779"/>
          </a:xfrm>
        </p:spPr>
        <p:txBody>
          <a:bodyPr/>
          <a:lstStyle/>
          <a:p>
            <a:pPr marL="0" indent="0">
              <a:buNone/>
            </a:pPr>
            <a:r>
              <a:rPr lang="en-US" b="1" dirty="0">
                <a:solidFill>
                  <a:srgbClr val="F8CBAD"/>
                </a:solidFill>
              </a:rPr>
              <a:t>Matthew Bird</a:t>
            </a:r>
          </a:p>
          <a:p>
            <a:pPr marL="0" indent="0">
              <a:buNone/>
            </a:pPr>
            <a:r>
              <a:rPr lang="en-US" dirty="0">
                <a:solidFill>
                  <a:srgbClr val="F8CBAD"/>
                </a:solidFill>
              </a:rPr>
              <a:t>Finance Manager, FHWA Office of Tribal Transportation</a:t>
            </a:r>
          </a:p>
          <a:p>
            <a:pPr marL="0" indent="0">
              <a:buNone/>
            </a:pPr>
            <a:r>
              <a:rPr lang="en-US" dirty="0">
                <a:solidFill>
                  <a:srgbClr val="F8CBAD"/>
                </a:solidFill>
              </a:rPr>
              <a:t>matthew.bird@dot.gov</a:t>
            </a:r>
          </a:p>
          <a:p>
            <a:pPr marL="0" indent="0">
              <a:buNone/>
            </a:pPr>
            <a:r>
              <a:rPr lang="en-US" dirty="0">
                <a:solidFill>
                  <a:srgbClr val="F8CBAD"/>
                </a:solidFill>
              </a:rPr>
              <a:t>503-316-2551</a:t>
            </a:r>
          </a:p>
        </p:txBody>
      </p:sp>
      <p:pic>
        <p:nvPicPr>
          <p:cNvPr id="4" name="Picture 3">
            <a:extLst>
              <a:ext uri="{FF2B5EF4-FFF2-40B4-BE49-F238E27FC236}">
                <a16:creationId xmlns:a16="http://schemas.microsoft.com/office/drawing/2014/main" id="{EA1E0401-634A-330C-27B7-3B1ADA4DE12B}"/>
              </a:ext>
            </a:extLst>
          </p:cNvPr>
          <p:cNvPicPr>
            <a:picLocks noChangeAspect="1"/>
          </p:cNvPicPr>
          <p:nvPr/>
        </p:nvPicPr>
        <p:blipFill>
          <a:blip r:embed="rId2"/>
          <a:stretch>
            <a:fillRect/>
          </a:stretch>
        </p:blipFill>
        <p:spPr>
          <a:xfrm>
            <a:off x="9156404" y="3429000"/>
            <a:ext cx="2359031" cy="2359031"/>
          </a:xfrm>
          <a:prstGeom prst="rect">
            <a:avLst/>
          </a:prstGeom>
        </p:spPr>
      </p:pic>
    </p:spTree>
    <p:extLst>
      <p:ext uri="{BB962C8B-B14F-4D97-AF65-F5344CB8AC3E}">
        <p14:creationId xmlns:p14="http://schemas.microsoft.com/office/powerpoint/2010/main" val="360364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17" name="Oval 16"/>
          <p:cNvSpPr/>
          <p:nvPr/>
        </p:nvSpPr>
        <p:spPr>
          <a:xfrm>
            <a:off x="524460" y="1677180"/>
            <a:ext cx="517772" cy="516646"/>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641716" y="1859094"/>
            <a:ext cx="273190" cy="154575"/>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grpSp>
        <p:nvGrpSpPr>
          <p:cNvPr id="9" name="Group 8"/>
          <p:cNvGrpSpPr>
            <a:grpSpLocks noChangeAspect="1"/>
          </p:cNvGrpSpPr>
          <p:nvPr/>
        </p:nvGrpSpPr>
        <p:grpSpPr>
          <a:xfrm>
            <a:off x="8516020" y="398048"/>
            <a:ext cx="3258982" cy="1828800"/>
            <a:chOff x="2051720" y="395000"/>
            <a:chExt cx="9893357" cy="5551724"/>
          </a:xfrm>
        </p:grpSpPr>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6" name="Straight Arrow Connector 5"/>
            <p:cNvCxnSpPr>
              <a:stCxn id="4" idx="0"/>
              <a:endCxn id="28"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a:endCxn id="28"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28"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6" name="TextBox 35"/>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30" name="Rectangle 29"/>
          <p:cNvSpPr/>
          <p:nvPr/>
        </p:nvSpPr>
        <p:spPr>
          <a:xfrm>
            <a:off x="8331200" y="279400"/>
            <a:ext cx="3443802" cy="1874143"/>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 TextBox 87"/>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40" name="TextBox 39"/>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5" name="Rectangle 4">
            <a:extLst>
              <a:ext uri="{FF2B5EF4-FFF2-40B4-BE49-F238E27FC236}">
                <a16:creationId xmlns:a16="http://schemas.microsoft.com/office/drawing/2014/main" id="{1D917F9D-7117-40EB-AB5D-692473888353}"/>
              </a:ext>
            </a:extLst>
          </p:cNvPr>
          <p:cNvSpPr/>
          <p:nvPr/>
        </p:nvSpPr>
        <p:spPr>
          <a:xfrm>
            <a:off x="3315058" y="1205661"/>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2% OF FUNDING IS SET ASIDE FOR TRANSPORTATION PLANNING</a:t>
            </a:r>
            <a:endParaRPr lang="en-US" sz="2400" dirty="0"/>
          </a:p>
        </p:txBody>
      </p:sp>
      <p:sp>
        <p:nvSpPr>
          <p:cNvPr id="7" name="Oval 6">
            <a:extLst>
              <a:ext uri="{FF2B5EF4-FFF2-40B4-BE49-F238E27FC236}">
                <a16:creationId xmlns:a16="http://schemas.microsoft.com/office/drawing/2014/main" id="{F296DD90-C2B1-2592-D330-5142B7E755C2}"/>
              </a:ext>
            </a:extLst>
          </p:cNvPr>
          <p:cNvSpPr/>
          <p:nvPr/>
        </p:nvSpPr>
        <p:spPr>
          <a:xfrm>
            <a:off x="658340" y="899041"/>
            <a:ext cx="228600" cy="22860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9A898722-A67B-9DFD-9B8F-151CCF03BAA0}"/>
              </a:ext>
            </a:extLst>
          </p:cNvPr>
          <p:cNvSpPr txBox="1"/>
          <p:nvPr/>
        </p:nvSpPr>
        <p:spPr>
          <a:xfrm>
            <a:off x="585727" y="936053"/>
            <a:ext cx="373825" cy="15457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13" name="!!Safety">
            <a:extLst>
              <a:ext uri="{FF2B5EF4-FFF2-40B4-BE49-F238E27FC236}">
                <a16:creationId xmlns:a16="http://schemas.microsoft.com/office/drawing/2014/main" id="{5B38C1B0-AEE8-5D7D-1B3C-EB0506E14415}"/>
              </a:ext>
            </a:extLst>
          </p:cNvPr>
          <p:cNvSpPr/>
          <p:nvPr/>
        </p:nvSpPr>
        <p:spPr>
          <a:xfrm>
            <a:off x="549710" y="1176019"/>
            <a:ext cx="457200" cy="457200"/>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294D490F-49E0-C942-1EE6-4A306EEAF84D}"/>
              </a:ext>
            </a:extLst>
          </p:cNvPr>
          <p:cNvSpPr txBox="1"/>
          <p:nvPr/>
        </p:nvSpPr>
        <p:spPr>
          <a:xfrm>
            <a:off x="597829" y="1331117"/>
            <a:ext cx="361723" cy="1545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Tree>
    <p:extLst>
      <p:ext uri="{BB962C8B-B14F-4D97-AF65-F5344CB8AC3E}">
        <p14:creationId xmlns:p14="http://schemas.microsoft.com/office/powerpoint/2010/main" val="410769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78" name="Oval 77"/>
          <p:cNvSpPr/>
          <p:nvPr/>
        </p:nvSpPr>
        <p:spPr>
          <a:xfrm>
            <a:off x="524460" y="1677180"/>
            <a:ext cx="517772" cy="516646"/>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TextBox 79"/>
          <p:cNvSpPr txBox="1"/>
          <p:nvPr/>
        </p:nvSpPr>
        <p:spPr>
          <a:xfrm>
            <a:off x="641716" y="1859094"/>
            <a:ext cx="273190" cy="154575"/>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2"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Box 12"/>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4" name="TextBox 13"/>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 name="!!Safety">
            <a:extLst>
              <a:ext uri="{FF2B5EF4-FFF2-40B4-BE49-F238E27FC236}">
                <a16:creationId xmlns:a16="http://schemas.microsoft.com/office/drawing/2014/main" id="{4DECD529-FF04-B335-1548-2BE3EB6D7E18}"/>
              </a:ext>
            </a:extLst>
          </p:cNvPr>
          <p:cNvSpPr/>
          <p:nvPr/>
        </p:nvSpPr>
        <p:spPr>
          <a:xfrm>
            <a:off x="549710" y="1176019"/>
            <a:ext cx="457200" cy="457200"/>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1FEAA4B1-80BE-96D7-31DC-C347A3382787}"/>
              </a:ext>
            </a:extLst>
          </p:cNvPr>
          <p:cNvSpPr txBox="1"/>
          <p:nvPr/>
        </p:nvSpPr>
        <p:spPr>
          <a:xfrm>
            <a:off x="597829" y="1331117"/>
            <a:ext cx="361723" cy="1545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Oval 3">
            <a:extLst>
              <a:ext uri="{FF2B5EF4-FFF2-40B4-BE49-F238E27FC236}">
                <a16:creationId xmlns:a16="http://schemas.microsoft.com/office/drawing/2014/main" id="{3787B4E8-2474-CFE0-DB1C-462D298BDA89}"/>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61F77E11-FA9E-7889-0DBE-9E1D1AEA6C9E}"/>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6" name="Rectangle 5">
            <a:extLst>
              <a:ext uri="{FF2B5EF4-FFF2-40B4-BE49-F238E27FC236}">
                <a16:creationId xmlns:a16="http://schemas.microsoft.com/office/drawing/2014/main" id="{E39D1735-5F29-60A4-9C38-F86E1E9C94DA}"/>
              </a:ext>
            </a:extLst>
          </p:cNvPr>
          <p:cNvSpPr/>
          <p:nvPr/>
        </p:nvSpPr>
        <p:spPr>
          <a:xfrm>
            <a:off x="3214697" y="2193826"/>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$9 MILLION FOR TRIBAL HIGH PRIORITY PROJECTS</a:t>
            </a:r>
            <a:endParaRPr lang="en-US" sz="2400" dirty="0"/>
          </a:p>
        </p:txBody>
      </p:sp>
      <p:sp>
        <p:nvSpPr>
          <p:cNvPr id="7" name="TextBox 6">
            <a:extLst>
              <a:ext uri="{FF2B5EF4-FFF2-40B4-BE49-F238E27FC236}">
                <a16:creationId xmlns:a16="http://schemas.microsoft.com/office/drawing/2014/main" id="{28B0482E-3B13-3B38-9DF1-3A1EB889C137}"/>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
        <p:nvSpPr>
          <p:cNvPr id="8" name="Rectangle 7">
            <a:extLst>
              <a:ext uri="{FF2B5EF4-FFF2-40B4-BE49-F238E27FC236}">
                <a16:creationId xmlns:a16="http://schemas.microsoft.com/office/drawing/2014/main" id="{864855B6-A2DB-168C-1C29-1E71C64573DC}"/>
              </a:ext>
            </a:extLst>
          </p:cNvPr>
          <p:cNvSpPr/>
          <p:nvPr/>
        </p:nvSpPr>
        <p:spPr>
          <a:xfrm>
            <a:off x="3315058" y="1205661"/>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2% OF FUNDING IS SET ASIDE FOR TRANSPORTATION PLANNING</a:t>
            </a:r>
            <a:endParaRPr lang="en-US" sz="2400" dirty="0"/>
          </a:p>
        </p:txBody>
      </p:sp>
    </p:spTree>
    <p:extLst>
      <p:ext uri="{BB962C8B-B14F-4D97-AF65-F5344CB8AC3E}">
        <p14:creationId xmlns:p14="http://schemas.microsoft.com/office/powerpoint/2010/main" val="3786548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58" name="Oval 57"/>
          <p:cNvSpPr/>
          <p:nvPr/>
        </p:nvSpPr>
        <p:spPr>
          <a:xfrm>
            <a:off x="524460" y="1677180"/>
            <a:ext cx="517772" cy="516646"/>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Box 59"/>
          <p:cNvSpPr txBox="1"/>
          <p:nvPr/>
        </p:nvSpPr>
        <p:spPr>
          <a:xfrm>
            <a:off x="641716" y="1859094"/>
            <a:ext cx="273190" cy="154575"/>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4"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6" name="TextBox 15"/>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Rectangle 21">
            <a:extLst>
              <a:ext uri="{FF2B5EF4-FFF2-40B4-BE49-F238E27FC236}">
                <a16:creationId xmlns:a16="http://schemas.microsoft.com/office/drawing/2014/main" id="{39EA73B0-F9D9-4EE8-9027-0711578F8251}"/>
              </a:ext>
            </a:extLst>
          </p:cNvPr>
          <p:cNvSpPr/>
          <p:nvPr/>
        </p:nvSpPr>
        <p:spPr>
          <a:xfrm>
            <a:off x="3203546" y="3303589"/>
            <a:ext cx="4401015" cy="461665"/>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4% FOR SAFETY</a:t>
            </a:r>
            <a:endParaRPr lang="en-US" sz="2400" dirty="0"/>
          </a:p>
        </p:txBody>
      </p:sp>
      <p:sp>
        <p:nvSpPr>
          <p:cNvPr id="2" name="Oval 1">
            <a:extLst>
              <a:ext uri="{FF2B5EF4-FFF2-40B4-BE49-F238E27FC236}">
                <a16:creationId xmlns:a16="http://schemas.microsoft.com/office/drawing/2014/main" id="{CFD16252-A4A9-E07D-206C-B597B8FE22A1}"/>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68D7DD31-08E5-D128-7247-74E23C2312D9}"/>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6" name="TextBox 5">
            <a:extLst>
              <a:ext uri="{FF2B5EF4-FFF2-40B4-BE49-F238E27FC236}">
                <a16:creationId xmlns:a16="http://schemas.microsoft.com/office/drawing/2014/main" id="{0FA6E39A-32F6-A6A4-4F0B-2426B6014507}"/>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7" name="Oval 6">
            <a:extLst>
              <a:ext uri="{FF2B5EF4-FFF2-40B4-BE49-F238E27FC236}">
                <a16:creationId xmlns:a16="http://schemas.microsoft.com/office/drawing/2014/main" id="{CF8D28B3-F418-CE41-75F8-A2E7811C2282}"/>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a:extLst>
              <a:ext uri="{FF2B5EF4-FFF2-40B4-BE49-F238E27FC236}">
                <a16:creationId xmlns:a16="http://schemas.microsoft.com/office/drawing/2014/main" id="{FF3E1BD4-2035-075E-F603-FF15A4843BF4}"/>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9" name="TextBox 8">
            <a:extLst>
              <a:ext uri="{FF2B5EF4-FFF2-40B4-BE49-F238E27FC236}">
                <a16:creationId xmlns:a16="http://schemas.microsoft.com/office/drawing/2014/main" id="{BEE1709F-1DAC-362B-5A96-F1F9698AC28D}"/>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
        <p:nvSpPr>
          <p:cNvPr id="4" name="Rectangle 3">
            <a:extLst>
              <a:ext uri="{FF2B5EF4-FFF2-40B4-BE49-F238E27FC236}">
                <a16:creationId xmlns:a16="http://schemas.microsoft.com/office/drawing/2014/main" id="{729D4877-77D4-1622-7727-BC2E4DF2748A}"/>
              </a:ext>
            </a:extLst>
          </p:cNvPr>
          <p:cNvSpPr/>
          <p:nvPr/>
        </p:nvSpPr>
        <p:spPr>
          <a:xfrm>
            <a:off x="3214697" y="2193826"/>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$9 MILLION FOR TRIBAL HIGH PRIORITY PROJECTS</a:t>
            </a:r>
            <a:endParaRPr lang="en-US" sz="2400" dirty="0"/>
          </a:p>
        </p:txBody>
      </p:sp>
      <p:sp>
        <p:nvSpPr>
          <p:cNvPr id="5" name="Rectangle 4">
            <a:extLst>
              <a:ext uri="{FF2B5EF4-FFF2-40B4-BE49-F238E27FC236}">
                <a16:creationId xmlns:a16="http://schemas.microsoft.com/office/drawing/2014/main" id="{C98E2591-E56F-9ABF-A230-BF9B2CDE523B}"/>
              </a:ext>
            </a:extLst>
          </p:cNvPr>
          <p:cNvSpPr/>
          <p:nvPr/>
        </p:nvSpPr>
        <p:spPr>
          <a:xfrm>
            <a:off x="3315058" y="1205661"/>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2% OF FUNDING IS SET ASIDE FOR TRANSPORTATION PLANNING</a:t>
            </a:r>
            <a:endParaRPr lang="en-US" sz="2400" dirty="0"/>
          </a:p>
        </p:txBody>
      </p:sp>
    </p:spTree>
    <p:extLst>
      <p:ext uri="{BB962C8B-B14F-4D97-AF65-F5344CB8AC3E}">
        <p14:creationId xmlns:p14="http://schemas.microsoft.com/office/powerpoint/2010/main" val="3888470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rgbClr val="3C3B45">
                      <a:alpha val="40000"/>
                    </a:srgb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5" name="Rectangle 24">
            <a:extLst>
              <a:ext uri="{FF2B5EF4-FFF2-40B4-BE49-F238E27FC236}">
                <a16:creationId xmlns:a16="http://schemas.microsoft.com/office/drawing/2014/main" id="{658FAD49-3D3B-4183-9F03-BE419C00AEA7}"/>
              </a:ext>
            </a:extLst>
          </p:cNvPr>
          <p:cNvSpPr/>
          <p:nvPr/>
        </p:nvSpPr>
        <p:spPr>
          <a:xfrm>
            <a:off x="3547493" y="4289057"/>
            <a:ext cx="4704410"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5% FOR PROGRAM MANAGEMENT AND OVERSIGHT</a:t>
            </a:r>
            <a:endParaRPr lang="en-US" sz="2400" dirty="0"/>
          </a:p>
        </p:txBody>
      </p:sp>
      <p:sp>
        <p:nvSpPr>
          <p:cNvPr id="6" name="Oval 5">
            <a:extLst>
              <a:ext uri="{FF2B5EF4-FFF2-40B4-BE49-F238E27FC236}">
                <a16:creationId xmlns:a16="http://schemas.microsoft.com/office/drawing/2014/main" id="{299FB9DC-386F-DC2E-666D-FA704426D868}"/>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A28190F8-6185-BE7C-9286-EC47E4E833C1}"/>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8" name="TextBox 7">
            <a:extLst>
              <a:ext uri="{FF2B5EF4-FFF2-40B4-BE49-F238E27FC236}">
                <a16:creationId xmlns:a16="http://schemas.microsoft.com/office/drawing/2014/main" id="{B929695B-75F2-7136-02CC-03AD55B8FD0D}"/>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9" name="Oval 8">
            <a:extLst>
              <a:ext uri="{FF2B5EF4-FFF2-40B4-BE49-F238E27FC236}">
                <a16:creationId xmlns:a16="http://schemas.microsoft.com/office/drawing/2014/main" id="{1A2C46D4-C3F5-E1CB-1A9F-AEA8D5FD8CCD}"/>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F35F262F-07DE-3A88-0BBB-83624796F4DC}"/>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11" name="TextBox 10">
            <a:extLst>
              <a:ext uri="{FF2B5EF4-FFF2-40B4-BE49-F238E27FC236}">
                <a16:creationId xmlns:a16="http://schemas.microsoft.com/office/drawing/2014/main" id="{2C14B49F-105D-55DB-CB5F-7F5104FC7432}"/>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
        <p:nvSpPr>
          <p:cNvPr id="2" name="Rectangle 1">
            <a:extLst>
              <a:ext uri="{FF2B5EF4-FFF2-40B4-BE49-F238E27FC236}">
                <a16:creationId xmlns:a16="http://schemas.microsoft.com/office/drawing/2014/main" id="{4835A794-C9C3-F5A5-029A-1386E0BEC9A6}"/>
              </a:ext>
            </a:extLst>
          </p:cNvPr>
          <p:cNvSpPr/>
          <p:nvPr/>
        </p:nvSpPr>
        <p:spPr>
          <a:xfrm>
            <a:off x="3203546" y="3303589"/>
            <a:ext cx="4401015" cy="461665"/>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4% FOR SAFETY</a:t>
            </a:r>
            <a:endParaRPr lang="en-US" sz="2400" dirty="0"/>
          </a:p>
        </p:txBody>
      </p:sp>
      <p:sp>
        <p:nvSpPr>
          <p:cNvPr id="3" name="Rectangle 2">
            <a:extLst>
              <a:ext uri="{FF2B5EF4-FFF2-40B4-BE49-F238E27FC236}">
                <a16:creationId xmlns:a16="http://schemas.microsoft.com/office/drawing/2014/main" id="{90E4F3A6-16DC-6DBF-A82B-0438F9315D75}"/>
              </a:ext>
            </a:extLst>
          </p:cNvPr>
          <p:cNvSpPr/>
          <p:nvPr/>
        </p:nvSpPr>
        <p:spPr>
          <a:xfrm>
            <a:off x="3214697" y="2193826"/>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$9 MILLION FOR TRIBAL HIGH PRIORITY PROJECTS</a:t>
            </a:r>
            <a:endParaRPr lang="en-US" sz="2400" dirty="0"/>
          </a:p>
        </p:txBody>
      </p:sp>
      <p:sp>
        <p:nvSpPr>
          <p:cNvPr id="4" name="Rectangle 3">
            <a:extLst>
              <a:ext uri="{FF2B5EF4-FFF2-40B4-BE49-F238E27FC236}">
                <a16:creationId xmlns:a16="http://schemas.microsoft.com/office/drawing/2014/main" id="{E7EC21EB-7FA0-704E-9F18-E12D6A8A9028}"/>
              </a:ext>
            </a:extLst>
          </p:cNvPr>
          <p:cNvSpPr/>
          <p:nvPr/>
        </p:nvSpPr>
        <p:spPr>
          <a:xfrm>
            <a:off x="3315058" y="1205661"/>
            <a:ext cx="4401015" cy="830997"/>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2% OF FUNDING IS SET ASIDE FOR TRANSPORTATION PLANNING</a:t>
            </a:r>
            <a:endParaRPr lang="en-US" sz="2400" dirty="0"/>
          </a:p>
        </p:txBody>
      </p:sp>
    </p:spTree>
    <p:extLst>
      <p:ext uri="{BB962C8B-B14F-4D97-AF65-F5344CB8AC3E}">
        <p14:creationId xmlns:p14="http://schemas.microsoft.com/office/powerpoint/2010/main" val="290358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7" name="Oval 26"/>
          <p:cNvSpPr/>
          <p:nvPr/>
        </p:nvSpPr>
        <p:spPr>
          <a:xfrm>
            <a:off x="3581400" y="914399"/>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8" name="!! OrangeBack"/>
          <p:cNvSpPr/>
          <p:nvPr/>
        </p:nvSpPr>
        <p:spPr>
          <a:xfrm rot="2685413">
            <a:off x="3581400" y="914400"/>
            <a:ext cx="5029200" cy="50292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3" name="Rectangle: Rounded Corners 22"/>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4" name="!! TextBox 1">
            <a:extLst>
              <a:ext uri="{FF2B5EF4-FFF2-40B4-BE49-F238E27FC236}">
                <a16:creationId xmlns:a16="http://schemas.microsoft.com/office/drawing/2014/main" id="{51229383-D038-4A03-B027-AFC2C4A886B7}"/>
              </a:ext>
            </a:extLst>
          </p:cNvPr>
          <p:cNvSpPr txBox="1"/>
          <p:nvPr/>
        </p:nvSpPr>
        <p:spPr>
          <a:xfrm>
            <a:off x="3397031" y="2012334"/>
            <a:ext cx="5397938" cy="332398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 name="Oval 1">
            <a:extLst>
              <a:ext uri="{FF2B5EF4-FFF2-40B4-BE49-F238E27FC236}">
                <a16:creationId xmlns:a16="http://schemas.microsoft.com/office/drawing/2014/main" id="{D1E5F4E8-41B3-BB08-9CC8-15C881C3E3D6}"/>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24C463E6-782F-0207-EF1A-7D4FDF259784}"/>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0E63F8D8-2BF5-7F5D-2E2D-CB6EB1CD997B}"/>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3DF1E2EF-E08E-26F3-3A8B-278A2D9A7909}"/>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B289A119-F7EA-ACEB-5775-C921A1A9A2A4}"/>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793B6D3E-F88A-A2B2-9B63-0FF9F369D5DF}"/>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3374793555"/>
      </p:ext>
    </p:extLst>
  </p:cSld>
  <p:clrMapOvr>
    <a:masterClrMapping/>
  </p:clrMapOvr>
  <mc:AlternateContent xmlns:mc="http://schemas.openxmlformats.org/markup-compatibility/2006">
    <mc:Choice xmlns:p14="http://schemas.microsoft.com/office/powerpoint/2010/main" Requires="p14">
      <p:transition spd="slow" p14:dur="1500" advTm="0">
        <p:fade/>
      </p:transition>
    </mc:Choice>
    <mc:Fallback>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7" name="Oval 26"/>
          <p:cNvSpPr/>
          <p:nvPr/>
        </p:nvSpPr>
        <p:spPr>
          <a:xfrm>
            <a:off x="3581400" y="914399"/>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8" name="!! OrangeBack"/>
          <p:cNvSpPr/>
          <p:nvPr/>
        </p:nvSpPr>
        <p:spPr>
          <a:xfrm rot="2685413">
            <a:off x="3581400" y="914400"/>
            <a:ext cx="5029200" cy="50292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9" name="!! TextBox 1"/>
          <p:cNvSpPr txBox="1"/>
          <p:nvPr/>
        </p:nvSpPr>
        <p:spPr>
          <a:xfrm>
            <a:off x="3414087" y="2963055"/>
            <a:ext cx="5397938" cy="1938992"/>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$600,000,000</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60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3" name="Rectangle: Rounded Corners 22"/>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 name="Oval 1">
            <a:extLst>
              <a:ext uri="{FF2B5EF4-FFF2-40B4-BE49-F238E27FC236}">
                <a16:creationId xmlns:a16="http://schemas.microsoft.com/office/drawing/2014/main" id="{398AEDE8-34B4-9C11-97E6-549482CAC080}"/>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0E7A2E95-6845-7DA0-A6B5-D801266A4318}"/>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47ACFE87-D2E7-510A-FAE0-47AA43C5F260}"/>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21679449-C1C4-356C-FF2E-8AB00AFEECA6}"/>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33DE1417-0136-73C6-DA35-D2C23F0A6F53}"/>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0CB44423-B0EF-F282-9A6B-F50A7F831FD8}"/>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3931324593"/>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9" name="!! TextBox 1"/>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$600,000,000</a:t>
            </a:r>
          </a:p>
        </p:txBody>
      </p:sp>
      <p:sp>
        <p:nvSpPr>
          <p:cNvPr id="24" name="Rectangle: Rounded Corners 23"/>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5" name="!! TextBox 1"/>
          <p:cNvSpPr txBox="1"/>
          <p:nvPr/>
        </p:nvSpPr>
        <p:spPr>
          <a:xfrm>
            <a:off x="3174057" y="17430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$600,000,000</a:t>
            </a:r>
          </a:p>
        </p:txBody>
      </p:sp>
      <p:sp>
        <p:nvSpPr>
          <p:cNvPr id="2" name="Oval 1">
            <a:extLst>
              <a:ext uri="{FF2B5EF4-FFF2-40B4-BE49-F238E27FC236}">
                <a16:creationId xmlns:a16="http://schemas.microsoft.com/office/drawing/2014/main" id="{A90BAB58-9A81-6E9A-5161-9C60C1C843A5}"/>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F5FEDC9C-7BDD-64DE-1361-23346DE239C1}"/>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FC89726A-BA11-37DC-B888-A4C65031B314}"/>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B28EEDC3-7282-7FCE-D0C9-CD75003F3F4B}"/>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7FE29F0A-8139-3117-E2AA-A56D43DB2A94}"/>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C4B98306-34C4-0D68-12DC-11588DFCE019}"/>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8517516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advTm="0">
        <p159:morph option="byObject"/>
      </p:transition>
    </mc:Choice>
    <mc:Fallback>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23" name="!! TextBox 1"/>
          <p:cNvSpPr txBox="1"/>
          <p:nvPr/>
        </p:nvSpPr>
        <p:spPr>
          <a:xfrm>
            <a:off x="3174057" y="175512"/>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D966"/>
                </a:solidFill>
                <a:effectLst>
                  <a:innerShdw blurRad="63500" dist="50800" dir="2700000">
                    <a:prstClr val="black">
                      <a:alpha val="50000"/>
                    </a:prstClr>
                  </a:innerShdw>
                </a:effectLst>
                <a:uLnTx/>
                <a:uFillTx/>
              </a:rPr>
              <a:t>$600,000,000</a:t>
            </a:r>
          </a:p>
        </p:txBody>
      </p:sp>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9" name="!! TextBox 1" hidden="1"/>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$500,000,000</a:t>
            </a:r>
          </a:p>
        </p:txBody>
      </p:sp>
      <p:sp>
        <p:nvSpPr>
          <p:cNvPr id="24" name="TextBox 23"/>
          <p:cNvSpPr txBox="1"/>
          <p:nvPr/>
        </p:nvSpPr>
        <p:spPr>
          <a:xfrm>
            <a:off x="2925776" y="1205660"/>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DDF69"/>
                </a:solidFill>
                <a:effectLst>
                  <a:glow rad="63500">
                    <a:schemeClr val="tx1">
                      <a:lumMod val="65000"/>
                      <a:lumOff val="35000"/>
                      <a:alpha val="40000"/>
                    </a:schemeClr>
                  </a:glow>
                </a:effectLst>
                <a:uLnTx/>
                <a:uFillTx/>
              </a:rPr>
              <a:t>$12,000,000</a:t>
            </a:r>
          </a:p>
        </p:txBody>
      </p:sp>
      <p:sp>
        <p:nvSpPr>
          <p:cNvPr id="26" name="TextBox 25"/>
          <p:cNvSpPr txBox="1"/>
          <p:nvPr/>
        </p:nvSpPr>
        <p:spPr>
          <a:xfrm>
            <a:off x="2933034" y="3172340"/>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solidFill>
                    <a:srgbClr val="7030A0"/>
                  </a:solidFill>
                </a:ln>
                <a:solidFill>
                  <a:srgbClr val="AB81C5"/>
                </a:solidFill>
                <a:effectLst>
                  <a:glow rad="63500">
                    <a:schemeClr val="tx1">
                      <a:lumMod val="65000"/>
                      <a:lumOff val="35000"/>
                      <a:alpha val="40000"/>
                    </a:schemeClr>
                  </a:glow>
                </a:effectLst>
                <a:uLnTx/>
                <a:uFillTx/>
              </a:rPr>
              <a:t>$24,000,000</a:t>
            </a:r>
          </a:p>
        </p:txBody>
      </p:sp>
      <p:sp>
        <p:nvSpPr>
          <p:cNvPr id="30" name="TextBox 29"/>
          <p:cNvSpPr txBox="1"/>
          <p:nvPr/>
        </p:nvSpPr>
        <p:spPr>
          <a:xfrm>
            <a:off x="2925777" y="4369772"/>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74B44A"/>
                </a:solidFill>
                <a:effectLst>
                  <a:glow rad="63500">
                    <a:schemeClr val="tx1">
                      <a:lumMod val="65000"/>
                      <a:lumOff val="35000"/>
                      <a:alpha val="40000"/>
                    </a:schemeClr>
                  </a:glow>
                </a:effectLst>
                <a:uLnTx/>
                <a:uFillTx/>
              </a:rPr>
              <a:t>$30,000,000</a:t>
            </a:r>
          </a:p>
        </p:txBody>
      </p:sp>
      <p:sp>
        <p:nvSpPr>
          <p:cNvPr id="27" name="Rectangle: Rounded Corners 26"/>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 name="Oval 1">
            <a:extLst>
              <a:ext uri="{FF2B5EF4-FFF2-40B4-BE49-F238E27FC236}">
                <a16:creationId xmlns:a16="http://schemas.microsoft.com/office/drawing/2014/main" id="{8A028A94-5A8B-5502-B277-03D67908168A}"/>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8A2DB62C-B2E7-A468-B886-AD6D79FE570E}"/>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525810FF-0960-356F-3E16-7AFDD24BB920}"/>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29F52BAF-EB21-E0CD-F2D7-203C64F9D802}"/>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2C3F6610-35D6-4A62-D08A-29286914CEA0}"/>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6647E277-0638-8A87-EB05-87582DB7DC69}"/>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
        <p:nvSpPr>
          <p:cNvPr id="8" name="TextBox 7">
            <a:extLst>
              <a:ext uri="{FF2B5EF4-FFF2-40B4-BE49-F238E27FC236}">
                <a16:creationId xmlns:a16="http://schemas.microsoft.com/office/drawing/2014/main" id="{206810C1-D544-4252-5D4A-C71C6535000B}"/>
              </a:ext>
            </a:extLst>
          </p:cNvPr>
          <p:cNvSpPr txBox="1"/>
          <p:nvPr/>
        </p:nvSpPr>
        <p:spPr>
          <a:xfrm>
            <a:off x="3159814" y="2234634"/>
            <a:ext cx="2287806"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B6B2B2"/>
                </a:solidFill>
                <a:effectLst>
                  <a:glow rad="63500">
                    <a:schemeClr val="tx1">
                      <a:lumMod val="65000"/>
                      <a:lumOff val="35000"/>
                      <a:alpha val="40000"/>
                    </a:schemeClr>
                  </a:glow>
                </a:effectLst>
                <a:uLnTx/>
                <a:uFillTx/>
              </a:rPr>
              <a:t>$9,000,000</a:t>
            </a:r>
          </a:p>
        </p:txBody>
      </p:sp>
    </p:spTree>
    <p:extLst>
      <p:ext uri="{BB962C8B-B14F-4D97-AF65-F5344CB8AC3E}">
        <p14:creationId xmlns:p14="http://schemas.microsoft.com/office/powerpoint/2010/main" val="235522563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9" name="Oval 8"/>
          <p:cNvSpPr/>
          <p:nvPr/>
        </p:nvSpPr>
        <p:spPr>
          <a:xfrm>
            <a:off x="3581400" y="914399"/>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8" name="!! OrangeBack"/>
          <p:cNvSpPr/>
          <p:nvPr/>
        </p:nvSpPr>
        <p:spPr>
          <a:xfrm rot="2685413">
            <a:off x="3581400" y="914400"/>
            <a:ext cx="5029200" cy="50292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7" name="!! TextBox 1"/>
          <p:cNvSpPr txBox="1"/>
          <p:nvPr/>
        </p:nvSpPr>
        <p:spPr>
          <a:xfrm>
            <a:off x="3397031" y="1942266"/>
            <a:ext cx="5397938" cy="3323987"/>
          </a:xfrm>
          <a:prstGeom prst="rect">
            <a:avLst/>
          </a:prstGeom>
          <a:noFill/>
          <a:effectLst>
            <a:glow rad="101600">
              <a:schemeClr val="tx1">
                <a:lumMod val="95000"/>
                <a:lumOff val="5000"/>
                <a:alpha val="60000"/>
              </a:schemeClr>
            </a:glow>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0" name="TextBox 9">
            <a:extLst>
              <a:ext uri="{FF2B5EF4-FFF2-40B4-BE49-F238E27FC236}">
                <a16:creationId xmlns:a16="http://schemas.microsoft.com/office/drawing/2014/main" id="{B5D9E686-F160-45DD-A418-60F1D30DA6F8}"/>
              </a:ext>
            </a:extLst>
          </p:cNvPr>
          <p:cNvSpPr txBox="1"/>
          <p:nvPr/>
        </p:nvSpPr>
        <p:spPr>
          <a:xfrm>
            <a:off x="8777169" y="1089897"/>
            <a:ext cx="3166045" cy="4154984"/>
          </a:xfrm>
          <a:prstGeom prst="rect">
            <a:avLst/>
          </a:prstGeom>
          <a:noFill/>
        </p:spPr>
        <p:txBody>
          <a:bodyPr wrap="square" rtlCol="0">
            <a:spAutoFit/>
          </a:bodyPr>
          <a:lstStyle/>
          <a:p>
            <a:pPr algn="ctr"/>
            <a:r>
              <a:rPr lang="en-US" sz="2400" dirty="0">
                <a:solidFill>
                  <a:schemeClr val="accent2">
                    <a:lumMod val="40000"/>
                    <a:lumOff val="60000"/>
                  </a:schemeClr>
                </a:solidFill>
              </a:rPr>
              <a:t>TRIBAL TRANSPORTATION PROGRAM FUNDING INCLUDES FUNDING THAT IS DISTRIBUTED TO TRIBES BASED ON A FORMULA ESTABLISHED IN LAW, WHICH INCLUDES FUNDING SET-ASIDES, AS WELL AS TRIBAL SHARES.</a:t>
            </a:r>
          </a:p>
        </p:txBody>
      </p:sp>
    </p:spTree>
    <p:extLst>
      <p:ext uri="{BB962C8B-B14F-4D97-AF65-F5344CB8AC3E}">
        <p14:creationId xmlns:p14="http://schemas.microsoft.com/office/powerpoint/2010/main" val="3298724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27" name="Partial Circle 26"/>
          <p:cNvSpPr/>
          <p:nvPr/>
        </p:nvSpPr>
        <p:spPr>
          <a:xfrm>
            <a:off x="3102299" y="964982"/>
            <a:ext cx="5029200" cy="5029200"/>
          </a:xfrm>
          <a:prstGeom prst="pie">
            <a:avLst>
              <a:gd name="adj1" fmla="val 9450599"/>
              <a:gd name="adj2" fmla="val 12185957"/>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9" name="!! TextBox 1"/>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$600,000,000</a:t>
            </a:r>
          </a:p>
        </p:txBody>
      </p:sp>
      <p:sp>
        <p:nvSpPr>
          <p:cNvPr id="24" name="TextBox 23"/>
          <p:cNvSpPr txBox="1"/>
          <p:nvPr/>
        </p:nvSpPr>
        <p:spPr>
          <a:xfrm>
            <a:off x="2937555" y="3134084"/>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accent1">
                    <a:lumMod val="50000"/>
                  </a:schemeClr>
                </a:solidFill>
                <a:effectLst>
                  <a:glow rad="63500">
                    <a:srgbClr val="FFFF00">
                      <a:alpha val="40000"/>
                    </a:srgbClr>
                  </a:glow>
                </a:effectLst>
                <a:uLnTx/>
                <a:uFillTx/>
              </a:rPr>
              <a:t>$75,000,000</a:t>
            </a:r>
          </a:p>
        </p:txBody>
      </p:sp>
      <p:sp>
        <p:nvSpPr>
          <p:cNvPr id="25" name="Rectangle: Rounded Corners 24"/>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3" name="Rectangle 22">
            <a:extLst>
              <a:ext uri="{FF2B5EF4-FFF2-40B4-BE49-F238E27FC236}">
                <a16:creationId xmlns:a16="http://schemas.microsoft.com/office/drawing/2014/main" id="{E411798C-336A-4F1C-81D8-D75B972AA022}"/>
              </a:ext>
            </a:extLst>
          </p:cNvPr>
          <p:cNvSpPr/>
          <p:nvPr/>
        </p:nvSpPr>
        <p:spPr>
          <a:xfrm>
            <a:off x="8397359" y="2840157"/>
            <a:ext cx="3443665" cy="1200329"/>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COMBINED TOGETHER, THE TOTAL AMOUNT SET ASIDE IS $75,000,000. </a:t>
            </a:r>
            <a:endParaRPr lang="en-US" sz="2400" dirty="0"/>
          </a:p>
        </p:txBody>
      </p:sp>
      <p:sp>
        <p:nvSpPr>
          <p:cNvPr id="2" name="Oval 1">
            <a:extLst>
              <a:ext uri="{FF2B5EF4-FFF2-40B4-BE49-F238E27FC236}">
                <a16:creationId xmlns:a16="http://schemas.microsoft.com/office/drawing/2014/main" id="{DA70E080-05EA-5E82-11B8-16C6156E2162}"/>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0372CDD5-B85D-03A1-0930-49AF7587D865}"/>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B5340A24-4553-9693-3618-D1798ED200AA}"/>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C7B167E9-C1D3-BEFB-91AE-6FDD60D8851E}"/>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2A0BDEB0-315B-F392-B71B-20AE01BC9B20}"/>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0D040057-BC14-982D-A1FA-2A503984AE9D}"/>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406453229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3" name="Oval 22"/>
          <p:cNvSpPr/>
          <p:nvPr/>
        </p:nvSpPr>
        <p:spPr>
          <a:xfrm>
            <a:off x="3581400" y="914400"/>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8" name="TextBox 27"/>
          <p:cNvSpPr txBox="1"/>
          <p:nvPr/>
        </p:nvSpPr>
        <p:spPr>
          <a:xfrm>
            <a:off x="63795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4" name="Partial Circle 23"/>
          <p:cNvSpPr/>
          <p:nvPr/>
        </p:nvSpPr>
        <p:spPr>
          <a:xfrm>
            <a:off x="3581400" y="914400"/>
            <a:ext cx="5029200" cy="5029200"/>
          </a:xfrm>
          <a:prstGeom prst="pie">
            <a:avLst>
              <a:gd name="adj1" fmla="val 9450599"/>
              <a:gd name="adj2" fmla="val 12185957"/>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p:cNvSpPr txBox="1"/>
          <p:nvPr/>
        </p:nvSpPr>
        <p:spPr>
          <a:xfrm>
            <a:off x="3444627" y="3105833"/>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accent1">
                    <a:lumMod val="50000"/>
                  </a:schemeClr>
                </a:solidFill>
                <a:effectLst>
                  <a:glow rad="63500">
                    <a:srgbClr val="FFFF00">
                      <a:alpha val="40000"/>
                    </a:srgbClr>
                  </a:glow>
                </a:effectLst>
                <a:uLnTx/>
                <a:uFillTx/>
              </a:rPr>
              <a:t>$75,000,000</a:t>
            </a:r>
          </a:p>
        </p:txBody>
      </p:sp>
      <p:sp>
        <p:nvSpPr>
          <p:cNvPr id="26" name="Rectangle: Rounded Corners 25"/>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5" name="!! TextBox 1B"/>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rgbClr val="FFD966"/>
                </a:solidFill>
                <a:effectLst>
                  <a:innerShdw blurRad="63500" dist="50800" dir="2700000">
                    <a:prstClr val="black">
                      <a:alpha val="50000"/>
                    </a:prstClr>
                  </a:innerShdw>
                </a:effectLst>
                <a:uLnTx/>
                <a:uFillTx/>
              </a:rPr>
              <a:t>$600,000,000</a:t>
            </a:r>
          </a:p>
        </p:txBody>
      </p:sp>
      <p:sp>
        <p:nvSpPr>
          <p:cNvPr id="29" name="!! TextBox 1"/>
          <p:cNvSpPr txBox="1"/>
          <p:nvPr/>
        </p:nvSpPr>
        <p:spPr>
          <a:xfrm>
            <a:off x="3170882" y="175736"/>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40000"/>
                    <a:lumOff val="60000"/>
                  </a:schemeClr>
                </a:solidFill>
                <a:effectLst>
                  <a:innerShdw blurRad="63500" dist="50800" dir="2700000">
                    <a:prstClr val="black">
                      <a:alpha val="50000"/>
                    </a:prstClr>
                  </a:innerShdw>
                </a:effectLst>
                <a:uLnTx/>
                <a:uFillTx/>
              </a:rPr>
              <a:t>$600,000,000</a:t>
            </a:r>
          </a:p>
        </p:txBody>
      </p:sp>
      <p:sp>
        <p:nvSpPr>
          <p:cNvPr id="27" name="TextBox 26"/>
          <p:cNvSpPr txBox="1"/>
          <p:nvPr/>
        </p:nvSpPr>
        <p:spPr>
          <a:xfrm>
            <a:off x="3445535" y="3108252"/>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accent1">
                    <a:lumMod val="50000"/>
                  </a:schemeClr>
                </a:solidFill>
                <a:effectLst>
                  <a:glow rad="63500">
                    <a:srgbClr val="FFFF00">
                      <a:alpha val="40000"/>
                    </a:srgbClr>
                  </a:glow>
                </a:effectLst>
                <a:uLnTx/>
                <a:uFillTx/>
              </a:rPr>
              <a:t>$75,000,000</a:t>
            </a:r>
          </a:p>
        </p:txBody>
      </p:sp>
      <p:sp>
        <p:nvSpPr>
          <p:cNvPr id="31" name="!! TextBox 1">
            <a:extLst>
              <a:ext uri="{FF2B5EF4-FFF2-40B4-BE49-F238E27FC236}">
                <a16:creationId xmlns:a16="http://schemas.microsoft.com/office/drawing/2014/main" id="{4668E19E-D3C5-4DC6-8168-A24CA2A63887}"/>
              </a:ext>
            </a:extLst>
          </p:cNvPr>
          <p:cNvSpPr txBox="1"/>
          <p:nvPr/>
        </p:nvSpPr>
        <p:spPr>
          <a:xfrm>
            <a:off x="3167168" y="172022"/>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40000"/>
                    <a:lumOff val="60000"/>
                  </a:schemeClr>
                </a:solidFill>
                <a:effectLst>
                  <a:innerShdw blurRad="63500" dist="50800" dir="2700000">
                    <a:prstClr val="black">
                      <a:alpha val="50000"/>
                    </a:prstClr>
                  </a:innerShdw>
                </a:effectLst>
                <a:uLnTx/>
                <a:uFillTx/>
              </a:rPr>
              <a:t>$600,000,000</a:t>
            </a:r>
          </a:p>
        </p:txBody>
      </p:sp>
      <p:sp>
        <p:nvSpPr>
          <p:cNvPr id="2" name="Oval 1">
            <a:extLst>
              <a:ext uri="{FF2B5EF4-FFF2-40B4-BE49-F238E27FC236}">
                <a16:creationId xmlns:a16="http://schemas.microsoft.com/office/drawing/2014/main" id="{25B12FFA-993E-CE4D-DD96-995B69040267}"/>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A43F1C27-8C47-BC9F-C034-1A78E8DCEBD3}"/>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F2B3E05C-3446-7B65-B23D-A5523FD2E2F1}"/>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36C7AC39-AA50-919F-711A-C3DE8C805BF9}"/>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6F646344-AE2C-D1A2-73B4-82054AC94E7D}"/>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D5B06FD1-15F1-0AB6-484B-44F7859EEC00}"/>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97248970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3" name="Oval 22"/>
          <p:cNvSpPr/>
          <p:nvPr/>
        </p:nvSpPr>
        <p:spPr>
          <a:xfrm>
            <a:off x="3581400" y="914400"/>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4" name="Partial Circle 23"/>
          <p:cNvSpPr/>
          <p:nvPr/>
        </p:nvSpPr>
        <p:spPr>
          <a:xfrm>
            <a:off x="3581400" y="914400"/>
            <a:ext cx="5029200" cy="5029200"/>
          </a:xfrm>
          <a:prstGeom prst="pie">
            <a:avLst>
              <a:gd name="adj1" fmla="val 9450599"/>
              <a:gd name="adj2" fmla="val 12185957"/>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p:cNvSpPr txBox="1"/>
          <p:nvPr/>
        </p:nvSpPr>
        <p:spPr>
          <a:xfrm>
            <a:off x="3444627" y="3105833"/>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accent1">
                    <a:lumMod val="50000"/>
                  </a:schemeClr>
                </a:solidFill>
                <a:effectLst>
                  <a:glow rad="63500">
                    <a:srgbClr val="FFFF00">
                      <a:alpha val="40000"/>
                    </a:srgbClr>
                  </a:glow>
                </a:effectLst>
                <a:uLnTx/>
                <a:uFillTx/>
              </a:rPr>
              <a:t>$75,000,000</a:t>
            </a:r>
          </a:p>
        </p:txBody>
      </p:sp>
      <p:sp>
        <p:nvSpPr>
          <p:cNvPr id="27" name="TextBox 26"/>
          <p:cNvSpPr txBox="1"/>
          <p:nvPr/>
        </p:nvSpPr>
        <p:spPr>
          <a:xfrm>
            <a:off x="8552354" y="3983010"/>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solidFill>
                  <a:schemeClr val="accent1">
                    <a:lumMod val="50000"/>
                  </a:schemeClr>
                </a:solidFill>
                <a:effectLst>
                  <a:glow rad="63500">
                    <a:schemeClr val="accent4">
                      <a:lumMod val="40000"/>
                      <a:lumOff val="60000"/>
                      <a:alpha val="80000"/>
                    </a:schemeClr>
                  </a:glow>
                </a:effectLst>
                <a:uLnTx/>
                <a:uFillTx/>
              </a:rPr>
              <a:t>$75,000,000</a:t>
            </a:r>
          </a:p>
        </p:txBody>
      </p:sp>
      <p:sp>
        <p:nvSpPr>
          <p:cNvPr id="31" name="!! TextBox 1"/>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$600,000,000</a:t>
            </a:r>
          </a:p>
        </p:txBody>
      </p:sp>
      <p:sp>
        <p:nvSpPr>
          <p:cNvPr id="32" name="TextBox 31"/>
          <p:cNvSpPr txBox="1"/>
          <p:nvPr/>
        </p:nvSpPr>
        <p:spPr>
          <a:xfrm>
            <a:off x="8180741" y="3673336"/>
            <a:ext cx="444352" cy="110799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3795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5" name="Rectangle: Rounded Corners 24"/>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34" name="!! TextBox 1"/>
          <p:cNvSpPr txBox="1"/>
          <p:nvPr/>
        </p:nvSpPr>
        <p:spPr>
          <a:xfrm>
            <a:off x="5330952" y="3968496"/>
            <a:ext cx="2922527" cy="646331"/>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solidFill>
                    <a:schemeClr val="accent4">
                      <a:lumMod val="75000"/>
                    </a:schemeClr>
                  </a:solidFill>
                </a:ln>
                <a:solidFill>
                  <a:schemeClr val="accent4">
                    <a:lumMod val="60000"/>
                    <a:lumOff val="40000"/>
                  </a:schemeClr>
                </a:solidFill>
                <a:effectLst>
                  <a:glow rad="101600">
                    <a:schemeClr val="tx1">
                      <a:lumMod val="65000"/>
                      <a:lumOff val="35000"/>
                      <a:alpha val="60000"/>
                    </a:schemeClr>
                  </a:glow>
                  <a:innerShdw blurRad="63500" dist="50800" dir="2700000">
                    <a:prstClr val="black">
                      <a:alpha val="50000"/>
                    </a:prstClr>
                  </a:innerShdw>
                </a:effectLst>
                <a:uLnTx/>
                <a:uFillTx/>
              </a:rPr>
              <a:t>$600,000,000</a:t>
            </a:r>
          </a:p>
        </p:txBody>
      </p:sp>
      <p:sp>
        <p:nvSpPr>
          <p:cNvPr id="2" name="Oval 1">
            <a:extLst>
              <a:ext uri="{FF2B5EF4-FFF2-40B4-BE49-F238E27FC236}">
                <a16:creationId xmlns:a16="http://schemas.microsoft.com/office/drawing/2014/main" id="{7943FD6A-D4C3-212B-253E-2EA7D9CD98C8}"/>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A24A034C-D4D6-2319-C0C0-355CFBFE7D37}"/>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6D6F07A7-26E3-815D-2935-15FBA2F48290}"/>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2EEBB422-E849-1502-4167-7CD456AD4D80}"/>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E566563A-A130-87E6-DB9C-422DFB986F88}"/>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AAA59D17-7E33-4B39-6FE5-1E63B5C704A2}"/>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4169351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47" name="Oval 46"/>
          <p:cNvSpPr/>
          <p:nvPr/>
        </p:nvSpPr>
        <p:spPr>
          <a:xfrm>
            <a:off x="1586126" y="4087336"/>
            <a:ext cx="1237129" cy="1234440"/>
          </a:xfrm>
          <a:prstGeom prst="ellipse">
            <a:avLst/>
          </a:prstGeom>
          <a:scene3d>
            <a:camera prst="orthographicFront"/>
            <a:lightRig rig="threePt" dir="t"/>
          </a:scene3d>
          <a:sp3d prstMaterial="dkEdge">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Box 48"/>
          <p:cNvSpPr txBox="1"/>
          <p:nvPr/>
        </p:nvSpPr>
        <p:spPr>
          <a:xfrm>
            <a:off x="1866289" y="495632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accent6">
                      <a:satMod val="175000"/>
                      <a:alpha val="40000"/>
                    </a:schemeClr>
                  </a:glow>
                </a:effectLst>
                <a:uLnTx/>
                <a:uFillTx/>
              </a:rPr>
              <a:t>PMO</a:t>
            </a:r>
          </a:p>
        </p:txBody>
      </p:sp>
      <p:sp>
        <p:nvSpPr>
          <p:cNvPr id="13" name="!! Planning Oval"/>
          <p:cNvSpPr/>
          <p:nvPr/>
        </p:nvSpPr>
        <p:spPr>
          <a:xfrm>
            <a:off x="1817979" y="1236026"/>
            <a:ext cx="777240" cy="777240"/>
          </a:xfrm>
          <a:prstGeom prst="ellipse">
            <a:avLst/>
          </a:prstGeom>
          <a:solidFill>
            <a:schemeClr val="accent4">
              <a:lumMod val="60000"/>
              <a:lumOff val="40000"/>
            </a:schemeClr>
          </a:solidFill>
          <a:scene3d>
            <a:camera prst="orthographicFront"/>
            <a:lightRig rig="threePt" dir="t"/>
          </a:scene3d>
          <a:sp3d prstMaterial="dkEdge">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1600191" y="167944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PLANNING</a:t>
            </a:r>
          </a:p>
        </p:txBody>
      </p:sp>
      <p:sp>
        <p:nvSpPr>
          <p:cNvPr id="15" name="TextBox 14"/>
          <p:cNvSpPr txBox="1"/>
          <p:nvPr/>
        </p:nvSpPr>
        <p:spPr>
          <a:xfrm>
            <a:off x="1832137" y="1205661"/>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a:t>
            </a:r>
          </a:p>
        </p:txBody>
      </p:sp>
      <p:sp>
        <p:nvSpPr>
          <p:cNvPr id="22" name="TextBox 21"/>
          <p:cNvSpPr txBox="1"/>
          <p:nvPr/>
        </p:nvSpPr>
        <p:spPr>
          <a:xfrm>
            <a:off x="1817978" y="4378902"/>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5%</a:t>
            </a:r>
          </a:p>
        </p:txBody>
      </p:sp>
      <p:sp>
        <p:nvSpPr>
          <p:cNvPr id="23" name="Oval 22"/>
          <p:cNvSpPr/>
          <p:nvPr/>
        </p:nvSpPr>
        <p:spPr>
          <a:xfrm>
            <a:off x="3581400" y="914400"/>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4" name="Partial Circle 23"/>
          <p:cNvSpPr/>
          <p:nvPr/>
        </p:nvSpPr>
        <p:spPr>
          <a:xfrm>
            <a:off x="3581400" y="914400"/>
            <a:ext cx="5029200" cy="5029200"/>
          </a:xfrm>
          <a:prstGeom prst="pie">
            <a:avLst>
              <a:gd name="adj1" fmla="val 9450599"/>
              <a:gd name="adj2" fmla="val 12185957"/>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p:cNvSpPr txBox="1"/>
          <p:nvPr/>
        </p:nvSpPr>
        <p:spPr>
          <a:xfrm>
            <a:off x="3444627" y="3105833"/>
            <a:ext cx="2521844"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accent1">
                    <a:lumMod val="50000"/>
                  </a:schemeClr>
                </a:solidFill>
                <a:effectLst>
                  <a:glow rad="63500">
                    <a:srgbClr val="FFFF00">
                      <a:alpha val="40000"/>
                    </a:srgbClr>
                  </a:glow>
                </a:effectLst>
                <a:uLnTx/>
                <a:uFillTx/>
              </a:rPr>
              <a:t>$75,000,000</a:t>
            </a:r>
          </a:p>
        </p:txBody>
      </p:sp>
      <p:sp>
        <p:nvSpPr>
          <p:cNvPr id="31" name="!! TextBox 1"/>
          <p:cNvSpPr txBox="1"/>
          <p:nvPr/>
        </p:nvSpPr>
        <p:spPr>
          <a:xfrm>
            <a:off x="3174057" y="177620"/>
            <a:ext cx="5397938" cy="830997"/>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solidFill>
                    <a:schemeClr val="accent4">
                      <a:lumMod val="75000"/>
                    </a:schemeClr>
                  </a:solidFill>
                </a:ln>
                <a:solidFill>
                  <a:schemeClr val="accent4">
                    <a:lumMod val="60000"/>
                    <a:lumOff val="40000"/>
                  </a:schemeClr>
                </a:solidFill>
                <a:effectLst>
                  <a:innerShdw blurRad="63500" dist="50800" dir="2700000">
                    <a:prstClr val="black">
                      <a:alpha val="50000"/>
                    </a:prstClr>
                  </a:innerShdw>
                </a:effectLst>
                <a:uLnTx/>
                <a:uFillTx/>
              </a:rPr>
              <a:t>$600,000,000</a:t>
            </a:r>
          </a:p>
        </p:txBody>
      </p:sp>
      <p:sp>
        <p:nvSpPr>
          <p:cNvPr id="25" name="TextBox 24"/>
          <p:cNvSpPr txBox="1"/>
          <p:nvPr/>
        </p:nvSpPr>
        <p:spPr>
          <a:xfrm>
            <a:off x="5395232" y="3966180"/>
            <a:ext cx="278090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$525,000,000</a:t>
            </a:r>
          </a:p>
        </p:txBody>
      </p:sp>
      <p:sp>
        <p:nvSpPr>
          <p:cNvPr id="26" name="TextBox 25"/>
          <p:cNvSpPr txBox="1"/>
          <p:nvPr/>
        </p:nvSpPr>
        <p:spPr>
          <a:xfrm>
            <a:off x="63795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34" name="Rectangle: Rounded Corners 33"/>
          <p:cNvSpPr/>
          <p:nvPr/>
        </p:nvSpPr>
        <p:spPr>
          <a:xfrm>
            <a:off x="1866289" y="143200"/>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SET-ASIDES EXAMPLE</a:t>
            </a:r>
          </a:p>
        </p:txBody>
      </p:sp>
      <p:sp>
        <p:nvSpPr>
          <p:cNvPr id="29" name="Rectangle 28">
            <a:extLst>
              <a:ext uri="{FF2B5EF4-FFF2-40B4-BE49-F238E27FC236}">
                <a16:creationId xmlns:a16="http://schemas.microsoft.com/office/drawing/2014/main" id="{79BA5A60-90EF-46B4-A4DD-CCFF32D33450}"/>
              </a:ext>
            </a:extLst>
          </p:cNvPr>
          <p:cNvSpPr/>
          <p:nvPr/>
        </p:nvSpPr>
        <p:spPr>
          <a:xfrm>
            <a:off x="8631534" y="2842340"/>
            <a:ext cx="3443665" cy="1938992"/>
          </a:xfrm>
          <a:prstGeom prst="rect">
            <a:avLst/>
          </a:prstGeom>
        </p:spPr>
        <p:txBody>
          <a:bodyPr wrap="square">
            <a:spAutoFit/>
          </a:bodyPr>
          <a:lstStyle/>
          <a:p>
            <a:pPr algn="ctr"/>
            <a:r>
              <a:rPr lang="en-US" sz="2400" dirty="0">
                <a:solidFill>
                  <a:schemeClr val="accent2">
                    <a:lumMod val="40000"/>
                    <a:lumOff val="60000"/>
                  </a:schemeClr>
                </a:solidFill>
                <a:effectLst>
                  <a:glow rad="139700">
                    <a:srgbClr val="3C3B45">
                      <a:alpha val="60000"/>
                    </a:srgbClr>
                  </a:glow>
                </a:effectLst>
              </a:rPr>
              <a:t>THE REMAINING FUNDS, WHICH WILL BE ALLOCATED DIRECTLY TO TRIBES AS TRIBAL SHARES, ARE $525,000,000.</a:t>
            </a:r>
            <a:endParaRPr lang="en-US" sz="2400" dirty="0"/>
          </a:p>
        </p:txBody>
      </p:sp>
      <p:sp>
        <p:nvSpPr>
          <p:cNvPr id="2" name="Oval 1">
            <a:extLst>
              <a:ext uri="{FF2B5EF4-FFF2-40B4-BE49-F238E27FC236}">
                <a16:creationId xmlns:a16="http://schemas.microsoft.com/office/drawing/2014/main" id="{C3C0A110-2630-B92A-42CF-27CBF789C3EC}"/>
              </a:ext>
            </a:extLst>
          </p:cNvPr>
          <p:cNvSpPr/>
          <p:nvPr/>
        </p:nvSpPr>
        <p:spPr>
          <a:xfrm>
            <a:off x="1644393" y="2889504"/>
            <a:ext cx="1078992" cy="1078992"/>
          </a:xfrm>
          <a:prstGeom prst="ellipse">
            <a:avLst/>
          </a:prstGeom>
          <a:solidFill>
            <a:srgbClr val="9A5FBF"/>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E3D4350F-CD47-7166-09E7-EA19A582292F}"/>
              </a:ext>
            </a:extLst>
          </p:cNvPr>
          <p:cNvSpPr txBox="1"/>
          <p:nvPr/>
        </p:nvSpPr>
        <p:spPr>
          <a:xfrm>
            <a:off x="1760302" y="350097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SAFETY</a:t>
            </a:r>
          </a:p>
        </p:txBody>
      </p:sp>
      <p:sp>
        <p:nvSpPr>
          <p:cNvPr id="4" name="TextBox 3">
            <a:extLst>
              <a:ext uri="{FF2B5EF4-FFF2-40B4-BE49-F238E27FC236}">
                <a16:creationId xmlns:a16="http://schemas.microsoft.com/office/drawing/2014/main" id="{7B3352B6-7BFC-9D89-17C2-7077AAB3ABC7}"/>
              </a:ext>
            </a:extLst>
          </p:cNvPr>
          <p:cNvSpPr txBox="1"/>
          <p:nvPr/>
        </p:nvSpPr>
        <p:spPr>
          <a:xfrm>
            <a:off x="1809427" y="3001325"/>
            <a:ext cx="748923" cy="646331"/>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4%</a:t>
            </a:r>
          </a:p>
        </p:txBody>
      </p:sp>
      <p:sp>
        <p:nvSpPr>
          <p:cNvPr id="5" name="Oval 4">
            <a:extLst>
              <a:ext uri="{FF2B5EF4-FFF2-40B4-BE49-F238E27FC236}">
                <a16:creationId xmlns:a16="http://schemas.microsoft.com/office/drawing/2014/main" id="{F6431308-874B-C193-3A2B-F9C6BF08233B}"/>
              </a:ext>
            </a:extLst>
          </p:cNvPr>
          <p:cNvSpPr/>
          <p:nvPr/>
        </p:nvSpPr>
        <p:spPr>
          <a:xfrm>
            <a:off x="1909570" y="2193826"/>
            <a:ext cx="548640" cy="548640"/>
          </a:xfrm>
          <a:prstGeom prst="ellipse">
            <a:avLst/>
          </a:prstGeom>
          <a:solidFill>
            <a:schemeClr val="bg2">
              <a:lumMod val="75000"/>
            </a:schemeClr>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B0E220E1-329F-D1A6-0643-4BE28CF96CAB}"/>
              </a:ext>
            </a:extLst>
          </p:cNvPr>
          <p:cNvSpPr txBox="1"/>
          <p:nvPr/>
        </p:nvSpPr>
        <p:spPr>
          <a:xfrm>
            <a:off x="1900799" y="2373134"/>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HPP</a:t>
            </a:r>
          </a:p>
        </p:txBody>
      </p:sp>
      <p:sp>
        <p:nvSpPr>
          <p:cNvPr id="7" name="TextBox 6">
            <a:extLst>
              <a:ext uri="{FF2B5EF4-FFF2-40B4-BE49-F238E27FC236}">
                <a16:creationId xmlns:a16="http://schemas.microsoft.com/office/drawing/2014/main" id="{0F5B95FD-B7CD-9CD7-0248-BF23E7ACB65F}"/>
              </a:ext>
            </a:extLst>
          </p:cNvPr>
          <p:cNvSpPr txBox="1"/>
          <p:nvPr/>
        </p:nvSpPr>
        <p:spPr>
          <a:xfrm>
            <a:off x="1801412" y="2096135"/>
            <a:ext cx="764953"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$9M</a:t>
            </a:r>
          </a:p>
        </p:txBody>
      </p:sp>
    </p:spTree>
    <p:extLst>
      <p:ext uri="{BB962C8B-B14F-4D97-AF65-F5344CB8AC3E}">
        <p14:creationId xmlns:p14="http://schemas.microsoft.com/office/powerpoint/2010/main" val="2501157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8516020" y="398048"/>
            <a:ext cx="3258982" cy="1828800"/>
            <a:chOff x="2051720" y="395000"/>
            <a:chExt cx="9893357" cy="5551724"/>
          </a:xfrm>
        </p:grpSpPr>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6" name="Straight Arrow Connector 5"/>
            <p:cNvCxnSpPr>
              <a:stCxn id="4" idx="0"/>
              <a:endCxn id="28"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a:endCxn id="28"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28"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6" name="TextBox 35"/>
            <p:cNvSpPr txBox="1"/>
            <p:nvPr/>
          </p:nvSpPr>
          <p:spPr>
            <a:xfrm>
              <a:off x="9235186" y="4439388"/>
              <a:ext cx="2709891" cy="1507336"/>
            </a:xfrm>
            <a:prstGeom prst="rect">
              <a:avLst/>
            </a:prstGeom>
            <a:noFill/>
            <a:ln>
              <a:noFill/>
            </a:ln>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2" name="Rectangle 41"/>
          <p:cNvSpPr/>
          <p:nvPr/>
        </p:nvSpPr>
        <p:spPr>
          <a:xfrm>
            <a:off x="8331200" y="279400"/>
            <a:ext cx="3443802" cy="1874143"/>
          </a:xfrm>
          <a:prstGeom prst="rect">
            <a:avLst/>
          </a:prstGeom>
          <a:solidFill>
            <a:srgbClr val="3C3B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8CBAD"/>
                </a:solidFill>
                <a:effectLst>
                  <a:outerShdw blurRad="50800" dist="38100" dir="2700000" algn="tl" rotWithShape="0">
                    <a:prstClr val="black">
                      <a:alpha val="40000"/>
                    </a:prstClr>
                  </a:outerShdw>
                </a:effectLst>
                <a:uLnTx/>
                <a:uFillTx/>
              </a:rPr>
              <a:t>TRANSITION FUNDING FROM 2011 LEVELS</a:t>
            </a:r>
          </a:p>
        </p:txBody>
      </p:sp>
      <p:sp>
        <p:nvSpPr>
          <p:cNvPr id="30" name="TextBox 29"/>
          <p:cNvSpPr txBox="1"/>
          <p:nvPr/>
        </p:nvSpPr>
        <p:spPr>
          <a:xfrm>
            <a:off x="1815191" y="2882900"/>
            <a:ext cx="8270328"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8CBAD"/>
                </a:solidFill>
                <a:effectLst/>
                <a:uLnTx/>
                <a:uFillTx/>
              </a:rPr>
              <a:t>IN 2011, THE INDIAN RESERVATION ROADS PROGRAM (IRR) FORMULA USED TWO PARTS TO CALCULATE TRIBAL SHARES</a:t>
            </a:r>
          </a:p>
        </p:txBody>
      </p:sp>
    </p:spTree>
    <p:extLst>
      <p:ext uri="{BB962C8B-B14F-4D97-AF65-F5344CB8AC3E}">
        <p14:creationId xmlns:p14="http://schemas.microsoft.com/office/powerpoint/2010/main" val="3398102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sp>
        <p:nvSpPr>
          <p:cNvPr id="11" name="Oval 10"/>
          <p:cNvSpPr/>
          <p:nvPr/>
        </p:nvSpPr>
        <p:spPr>
          <a:xfrm>
            <a:off x="3968008" y="3765956"/>
            <a:ext cx="1655419" cy="1645920"/>
          </a:xfrm>
          <a:prstGeom prst="ellipse">
            <a:avLst/>
          </a:prstGeom>
          <a:solidFill>
            <a:srgbClr val="AE3C6D"/>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TextBox 29"/>
          <p:cNvSpPr txBox="1"/>
          <p:nvPr/>
        </p:nvSpPr>
        <p:spPr>
          <a:xfrm>
            <a:off x="4127094" y="2892375"/>
            <a:ext cx="107083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2011</a:t>
            </a:r>
          </a:p>
        </p:txBody>
      </p:sp>
      <p:sp>
        <p:nvSpPr>
          <p:cNvPr id="34" name="TextBox 33"/>
          <p:cNvSpPr txBox="1"/>
          <p:nvPr/>
        </p:nvSpPr>
        <p:spPr>
          <a:xfrm>
            <a:off x="3968008" y="4127251"/>
            <a:ext cx="169000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RELATIVE NEED DISTRIBUTION FACTOR</a:t>
            </a:r>
          </a:p>
        </p:txBody>
      </p:sp>
      <p:sp>
        <p:nvSpPr>
          <p:cNvPr id="44" name="Oval 43"/>
          <p:cNvSpPr/>
          <p:nvPr/>
        </p:nvSpPr>
        <p:spPr>
          <a:xfrm>
            <a:off x="6675781" y="3910332"/>
            <a:ext cx="1367715" cy="1371600"/>
          </a:xfrm>
          <a:prstGeom prst="ellipse">
            <a:avLst/>
          </a:prstGeom>
          <a:solidFill>
            <a:srgbClr val="C0487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TextBox 42"/>
          <p:cNvSpPr txBox="1"/>
          <p:nvPr/>
        </p:nvSpPr>
        <p:spPr>
          <a:xfrm>
            <a:off x="6560608" y="4246240"/>
            <a:ext cx="159805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POPULATION ADJUSTMENT FACTOR</a:t>
            </a:r>
          </a:p>
        </p:txBody>
      </p:sp>
      <p:sp>
        <p:nvSpPr>
          <p:cNvPr id="19" name="Rectangle 18"/>
          <p:cNvSpPr/>
          <p:nvPr/>
        </p:nvSpPr>
        <p:spPr>
          <a:xfrm>
            <a:off x="5197927" y="2892376"/>
            <a:ext cx="272536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TRIBAL SHARES</a:t>
            </a:r>
            <a:endParaRPr kumimoji="0" lang="en-US" sz="3200" b="0" i="0" u="none" strike="noStrike" kern="0" cap="none" spc="0" normalizeH="0" baseline="0" noProof="0" dirty="0">
              <a:ln>
                <a:noFill/>
              </a:ln>
              <a:solidFill>
                <a:schemeClr val="accent2">
                  <a:lumMod val="40000"/>
                  <a:lumOff val="60000"/>
                </a:schemeClr>
              </a:solidFill>
              <a:effectLst/>
              <a:uLnTx/>
              <a:uFillTx/>
            </a:endParaRPr>
          </a:p>
        </p:txBody>
      </p:sp>
    </p:spTree>
    <p:extLst>
      <p:ext uri="{BB962C8B-B14F-4D97-AF65-F5344CB8AC3E}">
        <p14:creationId xmlns:p14="http://schemas.microsoft.com/office/powerpoint/2010/main" val="1845173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1217929" y="3861161"/>
            <a:ext cx="1367715" cy="1371600"/>
          </a:xfrm>
          <a:prstGeom prst="ellipse">
            <a:avLst/>
          </a:prstGeom>
          <a:solidFill>
            <a:srgbClr val="C0487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sp>
        <p:nvSpPr>
          <p:cNvPr id="11" name="Oval 10"/>
          <p:cNvSpPr/>
          <p:nvPr/>
        </p:nvSpPr>
        <p:spPr>
          <a:xfrm>
            <a:off x="987387" y="3632561"/>
            <a:ext cx="1828800" cy="1828800"/>
          </a:xfrm>
          <a:prstGeom prst="ellipse">
            <a:avLst/>
          </a:prstGeom>
          <a:solidFill>
            <a:srgbClr val="A53967"/>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TextBox 29"/>
          <p:cNvSpPr txBox="1"/>
          <p:nvPr/>
        </p:nvSpPr>
        <p:spPr>
          <a:xfrm>
            <a:off x="1366369" y="3667029"/>
            <a:ext cx="107083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2011</a:t>
            </a:r>
          </a:p>
        </p:txBody>
      </p:sp>
      <p:sp>
        <p:nvSpPr>
          <p:cNvPr id="19" name="Rectangle 18"/>
          <p:cNvSpPr/>
          <p:nvPr/>
        </p:nvSpPr>
        <p:spPr>
          <a:xfrm>
            <a:off x="1160779" y="4159079"/>
            <a:ext cx="1482619"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TRIBAL SHARES</a:t>
            </a:r>
            <a:endParaRPr kumimoji="0" lang="en-US" sz="3200" b="0" i="0" u="none" strike="noStrike" kern="0" cap="none" spc="0" normalizeH="0" baseline="0" noProof="0" dirty="0">
              <a:ln>
                <a:noFill/>
              </a:ln>
              <a:solidFill>
                <a:srgbClr val="FFD1C1"/>
              </a:solidFill>
              <a:effectLst/>
              <a:uLnTx/>
              <a:uFillTx/>
            </a:endParaRPr>
          </a:p>
        </p:txBody>
      </p:sp>
    </p:spTree>
    <p:extLst>
      <p:ext uri="{BB962C8B-B14F-4D97-AF65-F5344CB8AC3E}">
        <p14:creationId xmlns:p14="http://schemas.microsoft.com/office/powerpoint/2010/main" val="1327483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sp>
        <p:nvSpPr>
          <p:cNvPr id="11" name="Oval 10"/>
          <p:cNvSpPr/>
          <p:nvPr/>
        </p:nvSpPr>
        <p:spPr>
          <a:xfrm>
            <a:off x="987387" y="3632561"/>
            <a:ext cx="1828800" cy="1828800"/>
          </a:xfrm>
          <a:prstGeom prst="ellipse">
            <a:avLst/>
          </a:prstGeom>
          <a:solidFill>
            <a:srgbClr val="A53967"/>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Rectangle 18"/>
          <p:cNvSpPr/>
          <p:nvPr/>
        </p:nvSpPr>
        <p:spPr>
          <a:xfrm>
            <a:off x="1160476" y="3672626"/>
            <a:ext cx="1482619"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D1C1"/>
                </a:solidFill>
                <a:effectLst>
                  <a:outerShdw blurRad="50800" dist="38100" dir="2700000" algn="tl" rotWithShape="0">
                    <a:prstClr val="black">
                      <a:alpha val="40000"/>
                    </a:prstClr>
                  </a:outerShdw>
                </a:effectLst>
                <a:uLnTx/>
                <a:uFillTx/>
              </a:rPr>
              <a:t>TRIBAL SHARES</a:t>
            </a:r>
            <a:endParaRPr kumimoji="0" lang="en-US" sz="3200" b="0" i="0" u="none" strike="noStrike" kern="0" cap="none" spc="0" normalizeH="0" baseline="0" noProof="0" dirty="0">
              <a:ln>
                <a:noFill/>
              </a:ln>
              <a:solidFill>
                <a:srgbClr val="FFD1C1"/>
              </a:solidFill>
              <a:effectLst/>
              <a:uLnTx/>
              <a:uFillTx/>
            </a:endParaRPr>
          </a:p>
        </p:txBody>
      </p:sp>
      <p:sp>
        <p:nvSpPr>
          <p:cNvPr id="43" name="TextBox 42"/>
          <p:cNvSpPr txBox="1"/>
          <p:nvPr/>
        </p:nvSpPr>
        <p:spPr>
          <a:xfrm>
            <a:off x="323851" y="2179614"/>
            <a:ext cx="1116344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FROM 2013 TO 2016, THE TRANSITION FUNDING PORTION OF TRIBAL SHARES REDUCED FROM 80% OF THE 2011 TRIBAL SHARES TO 20% WHERE IT REMAINS TODAY.</a:t>
            </a:r>
          </a:p>
        </p:txBody>
      </p:sp>
    </p:spTree>
    <p:extLst>
      <p:ext uri="{BB962C8B-B14F-4D97-AF65-F5344CB8AC3E}">
        <p14:creationId xmlns:p14="http://schemas.microsoft.com/office/powerpoint/2010/main" val="33188824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sp>
        <p:nvSpPr>
          <p:cNvPr id="30" name="TextBox 29"/>
          <p:cNvSpPr txBox="1"/>
          <p:nvPr/>
        </p:nvSpPr>
        <p:spPr>
          <a:xfrm>
            <a:off x="1638200" y="2132429"/>
            <a:ext cx="82807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THIS ENSURED A GRADUAL TRANSITION FOR TRIBES ADJUSTING TO THE EFFECTS OF THE NEW FORMULA.</a:t>
            </a:r>
          </a:p>
        </p:txBody>
      </p:sp>
      <p:grpSp>
        <p:nvGrpSpPr>
          <p:cNvPr id="43" name="Group 42"/>
          <p:cNvGrpSpPr>
            <a:grpSpLocks noChangeAspect="1"/>
          </p:cNvGrpSpPr>
          <p:nvPr/>
        </p:nvGrpSpPr>
        <p:grpSpPr>
          <a:xfrm>
            <a:off x="4466508" y="3844012"/>
            <a:ext cx="3258982" cy="1828800"/>
            <a:chOff x="2051720" y="395000"/>
            <a:chExt cx="9893357" cy="5551724"/>
          </a:xfrm>
        </p:grpSpPr>
        <p:sp>
          <p:nvSpPr>
            <p:cNvPr id="45" name="Oval 44"/>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7" name="Oval 46"/>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2" name="TextBox 51"/>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6" name="Straight Arrow Connector 55"/>
            <p:cNvCxnSpPr>
              <a:stCxn id="50" idx="0"/>
              <a:endCxn id="55"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1"/>
              <a:endCxn id="55"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55"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60" name="TextBox 59"/>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2" name="TextBox 61"/>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3" name="TextBox 62"/>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4" name="TextBox 63"/>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5" name="TextBox 64"/>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11" name="Oval 10"/>
          <p:cNvSpPr/>
          <p:nvPr/>
        </p:nvSpPr>
        <p:spPr>
          <a:xfrm>
            <a:off x="3653567" y="3132477"/>
            <a:ext cx="1645920" cy="1645920"/>
          </a:xfrm>
          <a:prstGeom prst="ellipse">
            <a:avLst/>
          </a:prstGeom>
          <a:solidFill>
            <a:srgbClr val="C0487B"/>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Rectangle 66"/>
          <p:cNvSpPr/>
          <p:nvPr/>
        </p:nvSpPr>
        <p:spPr>
          <a:xfrm>
            <a:off x="3729142" y="3392224"/>
            <a:ext cx="1482619" cy="1040285"/>
          </a:xfrm>
          <a:prstGeom prst="rect">
            <a:avLst/>
          </a:prstGeom>
          <a:effectLst>
            <a:outerShdw blurRad="63500" dist="25400" dir="2700000" algn="tl" rotWithShape="0">
              <a:prstClr val="black">
                <a:alpha val="80000"/>
              </a:prstClr>
            </a:outerShdw>
          </a:effectLst>
        </p:spPr>
        <p:txBody>
          <a:bodyPr wrap="square">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A</a:t>
            </a:r>
            <a:r>
              <a:rPr kumimoji="0" lang="en-US" sz="28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TRANSITION</a:t>
            </a:r>
            <a:r>
              <a:rPr kumimoji="0" lang="en-US" sz="28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p:txBody>
      </p:sp>
      <p:sp>
        <p:nvSpPr>
          <p:cNvPr id="34" name="TextBox 33"/>
          <p:cNvSpPr txBox="1"/>
          <p:nvPr/>
        </p:nvSpPr>
        <p:spPr>
          <a:xfrm>
            <a:off x="2028825" y="4374811"/>
            <a:ext cx="101822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40000"/>
                    <a:lumOff val="60000"/>
                  </a:schemeClr>
                </a:solidFill>
                <a:effectLst>
                  <a:outerShdw blurRad="50800" dist="38100" dir="2700000" algn="tl" rotWithShape="0">
                    <a:prstClr val="black">
                      <a:alpha val="40000"/>
                    </a:prstClr>
                  </a:outerShdw>
                </a:effectLst>
                <a:uLnTx/>
                <a:uFillTx/>
              </a:rPr>
              <a:t>2013</a:t>
            </a:r>
          </a:p>
        </p:txBody>
      </p:sp>
      <p:grpSp>
        <p:nvGrpSpPr>
          <p:cNvPr id="66" name="Group 65"/>
          <p:cNvGrpSpPr>
            <a:grpSpLocks noChangeAspect="1"/>
          </p:cNvGrpSpPr>
          <p:nvPr/>
        </p:nvGrpSpPr>
        <p:grpSpPr>
          <a:xfrm>
            <a:off x="4466508" y="3846247"/>
            <a:ext cx="3258982" cy="1828800"/>
            <a:chOff x="2051720" y="395000"/>
            <a:chExt cx="9893357" cy="5551724"/>
          </a:xfrm>
        </p:grpSpPr>
        <p:sp>
          <p:nvSpPr>
            <p:cNvPr id="68" name="Oval 67"/>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70"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71" name="Pie 3"/>
            <p:cNvSpPr/>
            <p:nvPr/>
          </p:nvSpPr>
          <p:spPr>
            <a:xfrm>
              <a:off x="3980070" y="2226847"/>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72" name="TextBox 71"/>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73" name="TextBox 72"/>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74" name="TextBox 73"/>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75" name="TextBox 74"/>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76" name="TextBox 75"/>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77" name="Straight Arrow Connector 76"/>
            <p:cNvCxnSpPr>
              <a:stCxn id="71" idx="0"/>
              <a:endCxn id="76"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1"/>
              <a:endCxn id="76"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76"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81" name="TextBox 8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82" name="TextBox 8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83" name="TextBox 8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84" name="TextBox 83"/>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85" name="TextBox 84"/>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86" name="TextBox 85"/>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Tree>
    <p:extLst>
      <p:ext uri="{BB962C8B-B14F-4D97-AF65-F5344CB8AC3E}">
        <p14:creationId xmlns:p14="http://schemas.microsoft.com/office/powerpoint/2010/main" val="2249228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grpSp>
        <p:nvGrpSpPr>
          <p:cNvPr id="43" name="Group 42"/>
          <p:cNvGrpSpPr>
            <a:grpSpLocks noChangeAspect="1"/>
          </p:cNvGrpSpPr>
          <p:nvPr/>
        </p:nvGrpSpPr>
        <p:grpSpPr>
          <a:xfrm>
            <a:off x="4197642" y="3674986"/>
            <a:ext cx="3796714" cy="2130552"/>
            <a:chOff x="2051720" y="395000"/>
            <a:chExt cx="9893357" cy="5551724"/>
          </a:xfrm>
        </p:grpSpPr>
        <p:sp>
          <p:nvSpPr>
            <p:cNvPr id="45" name="Oval 44"/>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7" name="Oval 46"/>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2" name="TextBox 51"/>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5456318" y="1031060"/>
              <a:ext cx="2103121" cy="83099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6" name="Straight Arrow Connector 55"/>
            <p:cNvCxnSpPr>
              <a:stCxn id="50" idx="0"/>
              <a:endCxn id="55"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1"/>
              <a:endCxn id="55"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55"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60" name="TextBox 59"/>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2" name="TextBox 61"/>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3" name="TextBox 62"/>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4" name="TextBox 63"/>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325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5" name="TextBox 64"/>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11" name="Oval 10"/>
          <p:cNvSpPr/>
          <p:nvPr/>
        </p:nvSpPr>
        <p:spPr>
          <a:xfrm>
            <a:off x="3788159" y="3130638"/>
            <a:ext cx="1371600" cy="1371600"/>
          </a:xfrm>
          <a:prstGeom prst="ellipse">
            <a:avLst/>
          </a:prstGeom>
          <a:solidFill>
            <a:srgbClr val="C3518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67" name="Rectangle 66"/>
          <p:cNvSpPr/>
          <p:nvPr/>
        </p:nvSpPr>
        <p:spPr>
          <a:xfrm>
            <a:off x="3706548" y="3400048"/>
            <a:ext cx="1482619" cy="794064"/>
          </a:xfrm>
          <a:prstGeom prst="rect">
            <a:avLst/>
          </a:prstGeom>
          <a:effectLst>
            <a:outerShdw blurRad="63500" dist="25400" dir="2700000" algn="tl" rotWithShape="0">
              <a:prstClr val="black">
                <a:alpha val="80000"/>
              </a:prstClr>
            </a:outerShdw>
          </a:effectLst>
        </p:spPr>
        <p:txBody>
          <a:bodyPr wrap="squar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A</a:t>
            </a:r>
            <a:r>
              <a:rPr kumimoji="0" lang="en-US" sz="24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TRANSITION</a:t>
            </a:r>
            <a:r>
              <a:rPr kumimoji="0" lang="en-US" sz="24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p:txBody>
      </p:sp>
      <p:sp>
        <p:nvSpPr>
          <p:cNvPr id="34" name="TextBox 33"/>
          <p:cNvSpPr txBox="1"/>
          <p:nvPr/>
        </p:nvSpPr>
        <p:spPr>
          <a:xfrm>
            <a:off x="2028825" y="4374811"/>
            <a:ext cx="101822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40000"/>
                    <a:lumOff val="60000"/>
                  </a:schemeClr>
                </a:solidFill>
                <a:effectLst>
                  <a:outerShdw blurRad="50800" dist="38100" dir="2700000" algn="tl" rotWithShape="0">
                    <a:prstClr val="black">
                      <a:alpha val="40000"/>
                    </a:prstClr>
                  </a:outerShdw>
                </a:effectLst>
                <a:uLnTx/>
                <a:uFillTx/>
              </a:rPr>
              <a:t>2014</a:t>
            </a:r>
          </a:p>
        </p:txBody>
      </p:sp>
      <p:sp>
        <p:nvSpPr>
          <p:cNvPr id="66" name="TextBox 65"/>
          <p:cNvSpPr txBox="1"/>
          <p:nvPr/>
        </p:nvSpPr>
        <p:spPr>
          <a:xfrm>
            <a:off x="1638200" y="2132429"/>
            <a:ext cx="82807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THIS ENSURED A GRADUAL TRANSITION FOR TRIBES ADJUSTING TO THE EFFECTS OF THE NEW FORMULA.</a:t>
            </a:r>
          </a:p>
        </p:txBody>
      </p:sp>
    </p:spTree>
    <p:extLst>
      <p:ext uri="{BB962C8B-B14F-4D97-AF65-F5344CB8AC3E}">
        <p14:creationId xmlns:p14="http://schemas.microsoft.com/office/powerpoint/2010/main" val="3252910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FEC8600-4417-4E1F-B73A-8DF15320EFDF}"/>
              </a:ext>
            </a:extLst>
          </p:cNvPr>
          <p:cNvSpPr/>
          <p:nvPr/>
        </p:nvSpPr>
        <p:spPr>
          <a:xfrm>
            <a:off x="3581400" y="914400"/>
            <a:ext cx="5029200" cy="5029200"/>
          </a:xfrm>
          <a:prstGeom prst="ellipse">
            <a:avLst/>
          </a:prstGeom>
          <a:solidFill>
            <a:schemeClr val="accent2"/>
          </a:solidFill>
          <a:ln>
            <a:noFill/>
          </a:ln>
          <a:scene3d>
            <a:camera prst="orthographicFront"/>
            <a:lightRig rig="threePt" dir="t">
              <a:rot lat="0" lon="0" rev="2040000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5" name="Partial Circle 4"/>
          <p:cNvSpPr/>
          <p:nvPr/>
        </p:nvSpPr>
        <p:spPr>
          <a:xfrm>
            <a:off x="3581400" y="914400"/>
            <a:ext cx="5029200" cy="5029200"/>
          </a:xfrm>
          <a:prstGeom prst="pie">
            <a:avLst>
              <a:gd name="adj1" fmla="val 9450599"/>
              <a:gd name="adj2" fmla="val 12185957"/>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 name="TextBox 2">
            <a:extLst>
              <a:ext uri="{FF2B5EF4-FFF2-40B4-BE49-F238E27FC236}">
                <a16:creationId xmlns:a16="http://schemas.microsoft.com/office/drawing/2014/main" id="{031BB80E-6E01-4CE6-9850-34BC7B29970E}"/>
              </a:ext>
            </a:extLst>
          </p:cNvPr>
          <p:cNvSpPr txBox="1"/>
          <p:nvPr/>
        </p:nvSpPr>
        <p:spPr>
          <a:xfrm>
            <a:off x="3581400" y="3167389"/>
            <a:ext cx="186910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lumMod val="75000"/>
                  </a:schemeClr>
                </a:solidFill>
                <a:effectLst>
                  <a:glow rad="101600">
                    <a:schemeClr val="accent4">
                      <a:satMod val="175000"/>
                      <a:alpha val="40000"/>
                    </a:schemeClr>
                  </a:glow>
                  <a:outerShdw blurRad="50800" dist="38100" dir="2700000" algn="tl" rotWithShape="0">
                    <a:prstClr val="black">
                      <a:alpha val="40000"/>
                    </a:prstClr>
                  </a:outerShdw>
                </a:effectLst>
                <a:uLnTx/>
                <a:uFillTx/>
              </a:rPr>
              <a:t>SET-ASIDES</a:t>
            </a:r>
          </a:p>
        </p:txBody>
      </p:sp>
      <p:sp>
        <p:nvSpPr>
          <p:cNvPr id="8" name="!! TextBox 1"/>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7" name="!!TextBox 6">
            <a:extLst>
              <a:ext uri="{FF2B5EF4-FFF2-40B4-BE49-F238E27FC236}">
                <a16:creationId xmlns:a16="http://schemas.microsoft.com/office/drawing/2014/main" id="{A8642CAA-6DFE-4F8B-A44A-AC4219C796E3}"/>
              </a:ext>
            </a:extLst>
          </p:cNvPr>
          <p:cNvSpPr txBox="1"/>
          <p:nvPr/>
        </p:nvSpPr>
        <p:spPr>
          <a:xfrm>
            <a:off x="63795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9" name="TextBox 8">
            <a:extLst>
              <a:ext uri="{FF2B5EF4-FFF2-40B4-BE49-F238E27FC236}">
                <a16:creationId xmlns:a16="http://schemas.microsoft.com/office/drawing/2014/main" id="{71909451-5181-4186-8184-D73DAD1D676A}"/>
              </a:ext>
            </a:extLst>
          </p:cNvPr>
          <p:cNvSpPr txBox="1"/>
          <p:nvPr/>
        </p:nvSpPr>
        <p:spPr>
          <a:xfrm>
            <a:off x="8777169" y="1089897"/>
            <a:ext cx="3166045" cy="4154984"/>
          </a:xfrm>
          <a:prstGeom prst="rect">
            <a:avLst/>
          </a:prstGeom>
          <a:noFill/>
        </p:spPr>
        <p:txBody>
          <a:bodyPr wrap="square" rtlCol="0">
            <a:spAutoFit/>
          </a:bodyPr>
          <a:lstStyle/>
          <a:p>
            <a:pPr algn="ctr"/>
            <a:r>
              <a:rPr lang="en-US" sz="2400" dirty="0">
                <a:solidFill>
                  <a:schemeClr val="accent2">
                    <a:lumMod val="40000"/>
                    <a:lumOff val="60000"/>
                  </a:schemeClr>
                </a:solidFill>
              </a:rPr>
              <a:t>TRIBAL TRANSPORTATION PROGRAM FUNDING INCLUDES FUNDING THAT IS DISTRIBUTED TO TRIBES BASED ON A FORMULA ESTABLISHED IN LAW, WHICH INCLUDES FUNDING SET-ASIDES, AS WELL AS TRIBAL SHARES.</a:t>
            </a:r>
          </a:p>
        </p:txBody>
      </p:sp>
    </p:spTree>
    <p:extLst>
      <p:ext uri="{BB962C8B-B14F-4D97-AF65-F5344CB8AC3E}">
        <p14:creationId xmlns:p14="http://schemas.microsoft.com/office/powerpoint/2010/main" val="4152784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
        <p159:morph option="byObject"/>
      </p:transition>
    </mc:Choice>
    <mc:Fallback>
      <p:transition spd="slow" advTm="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grpSp>
        <p:nvGrpSpPr>
          <p:cNvPr id="43" name="Group 42"/>
          <p:cNvGrpSpPr>
            <a:grpSpLocks noChangeAspect="1"/>
          </p:cNvGrpSpPr>
          <p:nvPr/>
        </p:nvGrpSpPr>
        <p:grpSpPr>
          <a:xfrm>
            <a:off x="3920628" y="3545376"/>
            <a:ext cx="4350742" cy="2441448"/>
            <a:chOff x="2051720" y="395000"/>
            <a:chExt cx="9893357" cy="5551724"/>
          </a:xfrm>
        </p:grpSpPr>
        <p:sp>
          <p:nvSpPr>
            <p:cNvPr id="45" name="Oval 44"/>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7" name="Oval 46"/>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2" name="TextBox 51"/>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5456319" y="1031062"/>
              <a:ext cx="2103119" cy="83099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6" name="Straight Arrow Connector 55"/>
            <p:cNvCxnSpPr>
              <a:stCxn id="50" idx="0"/>
              <a:endCxn id="55"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1"/>
              <a:endCxn id="55"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55"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60" name="TextBox 59"/>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2" name="TextBox 61"/>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3" name="TextBox 62"/>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4" name="TextBox 63"/>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40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5" name="TextBox 64"/>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11" name="Oval 10"/>
          <p:cNvSpPr/>
          <p:nvPr/>
        </p:nvSpPr>
        <p:spPr>
          <a:xfrm>
            <a:off x="3824269" y="3317139"/>
            <a:ext cx="1106424" cy="1106424"/>
          </a:xfrm>
          <a:prstGeom prst="ellipse">
            <a:avLst/>
          </a:prstGeom>
          <a:solidFill>
            <a:srgbClr val="CB679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Rectangle 66"/>
          <p:cNvSpPr/>
          <p:nvPr/>
        </p:nvSpPr>
        <p:spPr>
          <a:xfrm>
            <a:off x="3610628" y="3511866"/>
            <a:ext cx="1482619" cy="714042"/>
          </a:xfrm>
          <a:prstGeom prst="rect">
            <a:avLst/>
          </a:prstGeom>
          <a:effectLst>
            <a:outerShdw blurRad="63500" dist="25400" dir="2700000" algn="tl" rotWithShape="0">
              <a:prstClr val="black">
                <a:alpha val="80000"/>
              </a:prstClr>
            </a:outerShdw>
          </a:effectLst>
        </p:spPr>
        <p:txBody>
          <a:bodyPr wrap="squar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A</a:t>
            </a:r>
            <a:r>
              <a:rPr kumimoji="0" lang="en-US" sz="20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a:p>
            <a:pPr marL="0" marR="0" lvl="0" indent="0" algn="ctr" defTabSz="914400" eaLnBrk="1" fontAlgn="auto" latinLnBrk="0" hangingPunct="1">
              <a:lnSpc>
                <a:spcPct val="7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TRANSITION</a:t>
            </a:r>
            <a:r>
              <a:rPr kumimoji="0" lang="en-US" sz="20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p:txBody>
      </p:sp>
      <p:sp>
        <p:nvSpPr>
          <p:cNvPr id="34" name="TextBox 33"/>
          <p:cNvSpPr txBox="1"/>
          <p:nvPr/>
        </p:nvSpPr>
        <p:spPr>
          <a:xfrm>
            <a:off x="2028825" y="4374811"/>
            <a:ext cx="101822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40000"/>
                    <a:lumOff val="60000"/>
                  </a:schemeClr>
                </a:solidFill>
                <a:effectLst>
                  <a:outerShdw blurRad="50800" dist="38100" dir="2700000" algn="tl" rotWithShape="0">
                    <a:prstClr val="black">
                      <a:alpha val="40000"/>
                    </a:prstClr>
                  </a:outerShdw>
                </a:effectLst>
                <a:uLnTx/>
                <a:uFillTx/>
              </a:rPr>
              <a:t>2015</a:t>
            </a:r>
          </a:p>
        </p:txBody>
      </p:sp>
      <p:sp>
        <p:nvSpPr>
          <p:cNvPr id="66" name="TextBox 65"/>
          <p:cNvSpPr txBox="1"/>
          <p:nvPr/>
        </p:nvSpPr>
        <p:spPr>
          <a:xfrm>
            <a:off x="1638200" y="2132429"/>
            <a:ext cx="82807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THIS ENSURED A GRADUAL TRANSITION FOR TRIBES ADJUSTING TO THE EFFECTS OF THE NEW FORMULA.</a:t>
            </a:r>
          </a:p>
        </p:txBody>
      </p:sp>
    </p:spTree>
    <p:extLst>
      <p:ext uri="{BB962C8B-B14F-4D97-AF65-F5344CB8AC3E}">
        <p14:creationId xmlns:p14="http://schemas.microsoft.com/office/powerpoint/2010/main" val="583575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grpSp>
        <p:nvGrpSpPr>
          <p:cNvPr id="43" name="Group 42"/>
          <p:cNvGrpSpPr>
            <a:grpSpLocks noChangeAspect="1"/>
          </p:cNvGrpSpPr>
          <p:nvPr/>
        </p:nvGrpSpPr>
        <p:grpSpPr>
          <a:xfrm>
            <a:off x="3627546" y="3359573"/>
            <a:ext cx="4888474" cy="2743200"/>
            <a:chOff x="2051720" y="395000"/>
            <a:chExt cx="9893357" cy="5551724"/>
          </a:xfrm>
        </p:grpSpPr>
        <p:sp>
          <p:nvSpPr>
            <p:cNvPr id="45" name="Oval 44"/>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7" name="Oval 46"/>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2" name="TextBox 51"/>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5454217" y="1031060"/>
              <a:ext cx="2105221" cy="83099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6" name="Straight Arrow Connector 55"/>
            <p:cNvCxnSpPr>
              <a:stCxn id="50" idx="0"/>
              <a:endCxn id="55"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1"/>
              <a:endCxn id="55"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55"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60" name="TextBox 59"/>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2" name="TextBox 61"/>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3" name="TextBox 62"/>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4" name="TextBox 63"/>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40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5" name="TextBox 64"/>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11" name="Oval 10"/>
          <p:cNvSpPr/>
          <p:nvPr/>
        </p:nvSpPr>
        <p:spPr>
          <a:xfrm>
            <a:off x="3791081" y="3360020"/>
            <a:ext cx="868680" cy="868680"/>
          </a:xfrm>
          <a:prstGeom prst="ellipse">
            <a:avLst/>
          </a:prstGeom>
          <a:solidFill>
            <a:srgbClr val="D0759C"/>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Rectangle 66"/>
          <p:cNvSpPr/>
          <p:nvPr/>
        </p:nvSpPr>
        <p:spPr>
          <a:xfrm>
            <a:off x="3483527" y="3606914"/>
            <a:ext cx="1482619" cy="512448"/>
          </a:xfrm>
          <a:prstGeom prst="rect">
            <a:avLst/>
          </a:prstGeom>
          <a:effectLst>
            <a:outerShdw blurRad="63500" dist="25400" dir="2700000" algn="tl" rotWithShape="0">
              <a:prstClr val="black">
                <a:alpha val="80000"/>
              </a:prstClr>
            </a:outerShdw>
          </a:effectLst>
        </p:spPr>
        <p:txBody>
          <a:bodyPr wrap="square">
            <a:spAutoFit/>
          </a:bodyPr>
          <a:lstStyle/>
          <a:p>
            <a:pPr marL="0" marR="0" lvl="0" indent="0" algn="ctr" defTabSz="914400" eaLnBrk="1" fontAlgn="auto" latinLnBrk="0" hangingPunct="1">
              <a:lnSpc>
                <a:spcPct val="42000"/>
              </a:lnSpc>
              <a:spcBef>
                <a:spcPts val="0"/>
              </a:spcBef>
              <a:spcAft>
                <a:spcPts val="0"/>
              </a:spcAft>
              <a:buClrTx/>
              <a:buSzTx/>
              <a:buFontTx/>
              <a:buNone/>
              <a:tabLst/>
              <a:defRPr/>
            </a:pPr>
            <a:r>
              <a:rPr kumimoji="0" lang="en-US" sz="33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A</a:t>
            </a:r>
            <a:r>
              <a:rPr kumimoji="0" lang="en-US" sz="32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a:p>
            <a:pPr marL="0" marR="0" lvl="0" indent="0" algn="ctr" defTabSz="914400" eaLnBrk="1" fontAlgn="auto" latinLnBrk="0" hangingPunct="1">
              <a:lnSpc>
                <a:spcPct val="42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TRANSITION</a:t>
            </a:r>
            <a:r>
              <a:rPr kumimoji="0" lang="en-US" sz="3200" b="0" i="0" u="none" strike="noStrike" kern="0" cap="none" spc="0" normalizeH="0" baseline="0" noProof="0" dirty="0">
                <a:ln>
                  <a:noFill/>
                </a:ln>
                <a:solidFill>
                  <a:srgbClr val="FFE9E1"/>
                </a:solidFill>
                <a:effectLst>
                  <a:outerShdw blurRad="50800" dist="38100" dir="2700000" algn="tl" rotWithShape="0">
                    <a:prstClr val="black">
                      <a:alpha val="40000"/>
                    </a:prstClr>
                  </a:outerShdw>
                </a:effectLst>
                <a:uLnTx/>
                <a:uFillTx/>
              </a:rPr>
              <a:t> </a:t>
            </a:r>
          </a:p>
        </p:txBody>
      </p:sp>
      <p:sp>
        <p:nvSpPr>
          <p:cNvPr id="34" name="TextBox 33"/>
          <p:cNvSpPr txBox="1"/>
          <p:nvPr/>
        </p:nvSpPr>
        <p:spPr>
          <a:xfrm>
            <a:off x="2028825" y="4374811"/>
            <a:ext cx="101822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40000"/>
                    <a:lumOff val="60000"/>
                  </a:schemeClr>
                </a:solidFill>
                <a:effectLst>
                  <a:outerShdw blurRad="50800" dist="38100" dir="2700000" algn="tl" rotWithShape="0">
                    <a:prstClr val="black">
                      <a:alpha val="40000"/>
                    </a:prstClr>
                  </a:outerShdw>
                </a:effectLst>
                <a:uLnTx/>
                <a:uFillTx/>
              </a:rPr>
              <a:t>2016</a:t>
            </a:r>
          </a:p>
        </p:txBody>
      </p:sp>
      <p:sp>
        <p:nvSpPr>
          <p:cNvPr id="66" name="TextBox 65"/>
          <p:cNvSpPr txBox="1"/>
          <p:nvPr/>
        </p:nvSpPr>
        <p:spPr>
          <a:xfrm>
            <a:off x="1638200" y="2132429"/>
            <a:ext cx="828071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THIS ENSURED A GRADUAL TRANSITION FOR TRIBES ADJUSTING TO THE EFFECTS OF THE NEW FORMULA.</a:t>
            </a:r>
          </a:p>
        </p:txBody>
      </p:sp>
    </p:spTree>
    <p:extLst>
      <p:ext uri="{BB962C8B-B14F-4D97-AF65-F5344CB8AC3E}">
        <p14:creationId xmlns:p14="http://schemas.microsoft.com/office/powerpoint/2010/main" val="836028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7" name="TextBox 6"/>
          <p:cNvSpPr txBox="1"/>
          <p:nvPr/>
        </p:nvSpPr>
        <p:spPr>
          <a:xfrm>
            <a:off x="3653567" y="667714"/>
            <a:ext cx="438992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2">
                    <a:lumMod val="40000"/>
                    <a:lumOff val="60000"/>
                  </a:schemeClr>
                </a:solidFill>
                <a:effectLst>
                  <a:outerShdw blurRad="50800" dist="38100" dir="2700000" algn="tl" rotWithShape="0">
                    <a:prstClr val="black">
                      <a:alpha val="40000"/>
                    </a:prstClr>
                  </a:outerShdw>
                </a:effectLst>
                <a:uLnTx/>
                <a:uFillTx/>
              </a:rPr>
              <a:t>TRANSITION FUNDING FROM 2011 LEVELS</a:t>
            </a:r>
          </a:p>
        </p:txBody>
      </p:sp>
      <p:sp>
        <p:nvSpPr>
          <p:cNvPr id="30" name="TextBox 29"/>
          <p:cNvSpPr txBox="1"/>
          <p:nvPr/>
        </p:nvSpPr>
        <p:spPr>
          <a:xfrm>
            <a:off x="2285580" y="2201087"/>
            <a:ext cx="708661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TODAY EVERY TRIBE RECEIVES 20% OF THEIR 2011 IRR TRIBAL SHARES AS TRANSITION FUNDING.</a:t>
            </a:r>
          </a:p>
        </p:txBody>
      </p:sp>
      <p:grpSp>
        <p:nvGrpSpPr>
          <p:cNvPr id="43" name="Group 42"/>
          <p:cNvGrpSpPr>
            <a:grpSpLocks noChangeAspect="1"/>
          </p:cNvGrpSpPr>
          <p:nvPr/>
        </p:nvGrpSpPr>
        <p:grpSpPr>
          <a:xfrm>
            <a:off x="3627546" y="3359573"/>
            <a:ext cx="4888474" cy="2743200"/>
            <a:chOff x="2051720" y="395000"/>
            <a:chExt cx="9893357" cy="5551724"/>
          </a:xfrm>
        </p:grpSpPr>
        <p:sp>
          <p:nvSpPr>
            <p:cNvPr id="45" name="Oval 44"/>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TextBox 45"/>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7" name="Oval 46"/>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Pie 1"/>
            <p:cNvSpPr/>
            <p:nvPr/>
          </p:nvSpPr>
          <p:spPr>
            <a:xfrm>
              <a:off x="7235302" y="2150648"/>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52" name="TextBox 51"/>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4" name="TextBox 53"/>
            <p:cNvSpPr txBox="1"/>
            <p:nvPr/>
          </p:nvSpPr>
          <p:spPr>
            <a:xfrm>
              <a:off x="5454217" y="1031060"/>
              <a:ext cx="2105221" cy="830998"/>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5" name="TextBox 54"/>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56" name="Straight Arrow Connector 55"/>
            <p:cNvCxnSpPr>
              <a:stCxn id="50" idx="0"/>
              <a:endCxn id="55"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1"/>
              <a:endCxn id="55"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8" idx="2"/>
              <a:endCxn id="55"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60" name="TextBox 59"/>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1" name="TextBox 60"/>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2" name="TextBox 61"/>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63" name="TextBox 62"/>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64" name="TextBox 63"/>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40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65" name="TextBox 64"/>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5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34" name="TextBox 33"/>
          <p:cNvSpPr txBox="1"/>
          <p:nvPr/>
        </p:nvSpPr>
        <p:spPr>
          <a:xfrm>
            <a:off x="2028825" y="4374811"/>
            <a:ext cx="134844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6">
                    <a:lumMod val="40000"/>
                    <a:lumOff val="60000"/>
                  </a:schemeClr>
                </a:solidFill>
                <a:effectLst>
                  <a:outerShdw blurRad="50800" dist="38100" dir="2700000" algn="tl" rotWithShape="0">
                    <a:prstClr val="black">
                      <a:alpha val="40000"/>
                    </a:prstClr>
                  </a:outerShdw>
                </a:effectLst>
                <a:uLnTx/>
                <a:uFillTx/>
              </a:rPr>
              <a:t>TODAY</a:t>
            </a:r>
          </a:p>
        </p:txBody>
      </p:sp>
    </p:spTree>
    <p:extLst>
      <p:ext uri="{BB962C8B-B14F-4D97-AF65-F5344CB8AC3E}">
        <p14:creationId xmlns:p14="http://schemas.microsoft.com/office/powerpoint/2010/main" val="2321184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67"/>
          <p:cNvSpPr/>
          <p:nvPr/>
        </p:nvSpPr>
        <p:spPr>
          <a:xfrm>
            <a:off x="4811854" y="817445"/>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TRANSITION EXAMPLE</a:t>
            </a:r>
          </a:p>
        </p:txBody>
      </p:sp>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3" name="TextBox 42"/>
          <p:cNvSpPr txBox="1"/>
          <p:nvPr/>
        </p:nvSpPr>
        <p:spPr>
          <a:xfrm>
            <a:off x="2285580" y="2201087"/>
            <a:ext cx="708661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TODAY EVERY TRIBE RECEIVES 20% OF THEIR 2011 IRR TRIBAL SHARES AS TRANSITION FUNDING.</a:t>
            </a:r>
          </a:p>
        </p:txBody>
      </p:sp>
      <p:sp>
        <p:nvSpPr>
          <p:cNvPr id="30" name="Rectangle 29"/>
          <p:cNvSpPr/>
          <p:nvPr/>
        </p:nvSpPr>
        <p:spPr>
          <a:xfrm>
            <a:off x="6186954" y="2200472"/>
            <a:ext cx="113845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20% OF</a:t>
            </a:r>
          </a:p>
        </p:txBody>
      </p:sp>
    </p:spTree>
    <p:extLst>
      <p:ext uri="{BB962C8B-B14F-4D97-AF65-F5344CB8AC3E}">
        <p14:creationId xmlns:p14="http://schemas.microsoft.com/office/powerpoint/2010/main" val="189511841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67"/>
          <p:cNvSpPr/>
          <p:nvPr/>
        </p:nvSpPr>
        <p:spPr>
          <a:xfrm>
            <a:off x="4811854" y="817445"/>
            <a:ext cx="2245787"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TRANSITION EXAMPLE</a:t>
            </a:r>
          </a:p>
        </p:txBody>
      </p:sp>
      <p:sp>
        <p:nvSpPr>
          <p:cNvPr id="38" name="Oval 37"/>
          <p:cNvSpPr/>
          <p:nvPr/>
        </p:nvSpPr>
        <p:spPr>
          <a:xfrm>
            <a:off x="16082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8151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43" name="TextBox 42"/>
          <p:cNvSpPr txBox="1"/>
          <p:nvPr/>
        </p:nvSpPr>
        <p:spPr>
          <a:xfrm>
            <a:off x="2285580" y="2201087"/>
            <a:ext cx="708661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TODAY EVERY TRIBE </a:t>
            </a:r>
            <a:r>
              <a:rPr kumimoji="0" lang="en-US" sz="2400" i="0" u="none" strike="noStrike" kern="0" cap="none" spc="0" normalizeH="0" baseline="0" noProof="0" dirty="0">
                <a:ln>
                  <a:noFill/>
                </a:ln>
                <a:solidFill>
                  <a:srgbClr val="F8CBAD"/>
                </a:solidFill>
                <a:effectLst/>
                <a:uLnTx/>
                <a:uFillTx/>
              </a:rPr>
              <a:t>R</a:t>
            </a:r>
            <a:r>
              <a:rPr kumimoji="0" lang="en-US" sz="2400" i="0" u="none" strike="noStrike" kern="0" cap="none" spc="0" normalizeH="0" baseline="0" noProof="0" dirty="0">
                <a:ln>
                  <a:noFill/>
                </a:ln>
                <a:solidFill>
                  <a:schemeClr val="accent2">
                    <a:lumMod val="40000"/>
                    <a:lumOff val="60000"/>
                  </a:schemeClr>
                </a:solidFill>
                <a:effectLst/>
                <a:uLnTx/>
                <a:uFillTx/>
              </a:rPr>
              <a:t>ECEIVES 20% OF THEIR 2011 IRR TRIBAL SHARES AS TRANSITION FUNDING.</a:t>
            </a:r>
          </a:p>
        </p:txBody>
      </p:sp>
      <p:sp>
        <p:nvSpPr>
          <p:cNvPr id="44" name="TextBox 43"/>
          <p:cNvSpPr txBox="1"/>
          <p:nvPr/>
        </p:nvSpPr>
        <p:spPr>
          <a:xfrm>
            <a:off x="2345610" y="3653194"/>
            <a:ext cx="708661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8CBAD"/>
                </a:solidFill>
                <a:effectLst/>
                <a:uLnTx/>
                <a:uFillTx/>
              </a:rPr>
              <a:t>IF A TRIBE RECEIVED $200,000 IN 2011, THE TRIBE WOULD RECEIVE</a:t>
            </a:r>
            <a:r>
              <a:rPr kumimoji="0" lang="en-US" sz="2400" i="0" u="none" strike="noStrike" kern="0" cap="none" spc="0" normalizeH="0" baseline="0" noProof="0" dirty="0">
                <a:ln>
                  <a:noFill/>
                </a:ln>
                <a:solidFill>
                  <a:srgbClr val="3C3B45"/>
                </a:solidFill>
                <a:effectLst/>
                <a:uLnTx/>
                <a:uFillTx/>
              </a:rPr>
              <a:t> $160,000 AS TRANSITION FUNDING. </a:t>
            </a:r>
          </a:p>
        </p:txBody>
      </p:sp>
      <p:sp>
        <p:nvSpPr>
          <p:cNvPr id="7" name="Rectangle 6"/>
          <p:cNvSpPr/>
          <p:nvPr/>
        </p:nvSpPr>
        <p:spPr>
          <a:xfrm>
            <a:off x="5604367" y="4007263"/>
            <a:ext cx="37449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  AS TRANSITION FUNDING. </a:t>
            </a:r>
          </a:p>
        </p:txBody>
      </p:sp>
      <p:sp>
        <p:nvSpPr>
          <p:cNvPr id="11" name="Rectangle 10"/>
          <p:cNvSpPr/>
          <p:nvPr/>
        </p:nvSpPr>
        <p:spPr>
          <a:xfrm>
            <a:off x="4637387" y="4015812"/>
            <a:ext cx="126348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accent2">
                    <a:lumMod val="40000"/>
                    <a:lumOff val="60000"/>
                  </a:schemeClr>
                </a:solidFill>
                <a:effectLst/>
                <a:uLnTx/>
                <a:uFillTx/>
              </a:rPr>
              <a:t>$40,000 </a:t>
            </a:r>
          </a:p>
        </p:txBody>
      </p:sp>
    </p:spTree>
    <p:extLst>
      <p:ext uri="{BB962C8B-B14F-4D97-AF65-F5344CB8AC3E}">
        <p14:creationId xmlns:p14="http://schemas.microsoft.com/office/powerpoint/2010/main" val="281032285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0"/>
          <p:cNvSpPr/>
          <p:nvPr/>
        </p:nvSpPr>
        <p:spPr>
          <a:xfrm rot="5400000">
            <a:off x="3140150" y="396022"/>
            <a:ext cx="3383280" cy="3383280"/>
          </a:xfrm>
          <a:prstGeom prst="pie">
            <a:avLst>
              <a:gd name="adj1" fmla="val 10798989"/>
              <a:gd name="adj2" fmla="val 4997551"/>
            </a:avLst>
          </a:prstGeom>
          <a:solidFill>
            <a:srgbClr val="FC8637"/>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3137602" y="396022"/>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3364954" y="110318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7" name="TextBox 46"/>
          <p:cNvSpPr txBox="1"/>
          <p:nvPr/>
        </p:nvSpPr>
        <p:spPr>
          <a:xfrm>
            <a:off x="4279500" y="1254216"/>
            <a:ext cx="2407390" cy="175432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TRIBAL SHARES</a:t>
            </a:r>
          </a:p>
        </p:txBody>
      </p:sp>
      <p:sp>
        <p:nvSpPr>
          <p:cNvPr id="34" name="TextBox 33"/>
          <p:cNvSpPr txBox="1"/>
          <p:nvPr/>
        </p:nvSpPr>
        <p:spPr>
          <a:xfrm>
            <a:off x="2283087" y="39602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101600">
                    <a:schemeClr val="tx1">
                      <a:lumMod val="85000"/>
                      <a:lumOff val="15000"/>
                      <a:alpha val="60000"/>
                    </a:schemeClr>
                  </a:glow>
                </a:effectLst>
                <a:uLnTx/>
                <a:uFillTx/>
              </a:rPr>
              <a:t>27%</a:t>
            </a:r>
            <a:endParaRPr kumimoji="0" lang="en-US" sz="5400" b="0" i="0" u="none" strike="noStrike" kern="0" cap="none" spc="0" normalizeH="0" baseline="0" noProof="0" dirty="0">
              <a:ln>
                <a:noFill/>
              </a:ln>
              <a:solidFill>
                <a:sysClr val="windowText" lastClr="000000"/>
              </a:solidFill>
              <a:effectLst>
                <a:glow rad="101600">
                  <a:schemeClr val="tx1">
                    <a:lumMod val="85000"/>
                    <a:lumOff val="15000"/>
                    <a:alpha val="60000"/>
                  </a:schemeClr>
                </a:glow>
              </a:effectLst>
              <a:uLnTx/>
              <a:uFillTx/>
            </a:endParaRPr>
          </a:p>
        </p:txBody>
      </p:sp>
      <p:sp>
        <p:nvSpPr>
          <p:cNvPr id="53" name="TextBox 52"/>
          <p:cNvSpPr txBox="1"/>
          <p:nvPr/>
        </p:nvSpPr>
        <p:spPr>
          <a:xfrm>
            <a:off x="1192254" y="4040612"/>
            <a:ext cx="729397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27 PERCENT OF THE FUNDS ARE DIVIDED AMONG TRIBES BASED ON ELIGIBLE ROAD MILEAGE IN THE NATIONAL TRIBAL TRANSPORTATION FACILITY INVENTORY (NTTFI).</a:t>
            </a:r>
          </a:p>
        </p:txBody>
      </p:sp>
    </p:spTree>
    <p:extLst>
      <p:ext uri="{BB962C8B-B14F-4D97-AF65-F5344CB8AC3E}">
        <p14:creationId xmlns:p14="http://schemas.microsoft.com/office/powerpoint/2010/main" val="208245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0"/>
          <p:cNvSpPr/>
          <p:nvPr/>
        </p:nvSpPr>
        <p:spPr>
          <a:xfrm rot="5400000">
            <a:off x="3140150" y="396022"/>
            <a:ext cx="3383280" cy="3383280"/>
          </a:xfrm>
          <a:prstGeom prst="pie">
            <a:avLst>
              <a:gd name="adj1" fmla="val 10798989"/>
              <a:gd name="adj2" fmla="val 18150093"/>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3137602" y="396022"/>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3364954" y="110318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7" name="TextBox 46"/>
          <p:cNvSpPr txBox="1"/>
          <p:nvPr/>
        </p:nvSpPr>
        <p:spPr>
          <a:xfrm>
            <a:off x="4870856" y="478851"/>
            <a:ext cx="2407390" cy="175432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TRIBAL SHARES</a:t>
            </a:r>
          </a:p>
        </p:txBody>
      </p:sp>
      <p:sp>
        <p:nvSpPr>
          <p:cNvPr id="53" name="TextBox 52"/>
          <p:cNvSpPr txBox="1"/>
          <p:nvPr/>
        </p:nvSpPr>
        <p:spPr>
          <a:xfrm>
            <a:off x="1192254" y="4040612"/>
            <a:ext cx="7293973"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39 PERCENT OF THE FUNDS ARE DIVIDED AMONG TRIBES BASED ON THE MOST RECENT TRIBAL POPULATION DATA AS COMPUTED UNDER THE NATIVE AMERICAN HOUSING ASSISTANCE AND SELF-DETERMINATION ACT OF 1996 (NAHASDA).</a:t>
            </a:r>
          </a:p>
        </p:txBody>
      </p:sp>
      <p:sp>
        <p:nvSpPr>
          <p:cNvPr id="43" name="Pie 2"/>
          <p:cNvSpPr/>
          <p:nvPr/>
        </p:nvSpPr>
        <p:spPr>
          <a:xfrm>
            <a:off x="3137602" y="396022"/>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3732476" y="257089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101600">
                    <a:schemeClr val="tx1">
                      <a:lumMod val="75000"/>
                      <a:lumOff val="25000"/>
                      <a:alpha val="40000"/>
                    </a:schemeClr>
                  </a:glow>
                </a:effectLst>
                <a:uLnTx/>
                <a:uFillTx/>
              </a:rPr>
              <a:t>POPULATION SHARES</a:t>
            </a:r>
          </a:p>
        </p:txBody>
      </p:sp>
      <p:sp>
        <p:nvSpPr>
          <p:cNvPr id="42" name="TextBox 41"/>
          <p:cNvSpPr txBox="1"/>
          <p:nvPr/>
        </p:nvSpPr>
        <p:spPr>
          <a:xfrm>
            <a:off x="2774769" y="3277937"/>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75000"/>
                      <a:lumOff val="25000"/>
                      <a:alpha val="60000"/>
                    </a:schemeClr>
                  </a:glow>
                </a:effectLst>
                <a:uLnTx/>
                <a:uFillTx/>
              </a:rPr>
              <a:t>39%</a:t>
            </a:r>
            <a:endParaRPr kumimoji="0" lang="en-US" sz="5400" b="0" i="0" u="none" strike="noStrike" kern="0" cap="none" spc="0" normalizeH="0" baseline="0" noProof="0" dirty="0">
              <a:ln>
                <a:noFill/>
              </a:ln>
              <a:solidFill>
                <a:sysClr val="windowText" lastClr="000000"/>
              </a:solidFill>
              <a:effectLst>
                <a:glow rad="63500">
                  <a:schemeClr val="tx1">
                    <a:lumMod val="75000"/>
                    <a:lumOff val="25000"/>
                    <a:alpha val="60000"/>
                  </a:schemeClr>
                </a:glow>
              </a:effectLst>
              <a:uLnTx/>
              <a:uFillTx/>
            </a:endParaRPr>
          </a:p>
        </p:txBody>
      </p:sp>
      <p:sp>
        <p:nvSpPr>
          <p:cNvPr id="2" name="TextBox 1">
            <a:extLst>
              <a:ext uri="{FF2B5EF4-FFF2-40B4-BE49-F238E27FC236}">
                <a16:creationId xmlns:a16="http://schemas.microsoft.com/office/drawing/2014/main" id="{733DEA75-F583-3924-A56F-9FEFDD51B556}"/>
              </a:ext>
            </a:extLst>
          </p:cNvPr>
          <p:cNvSpPr txBox="1"/>
          <p:nvPr/>
        </p:nvSpPr>
        <p:spPr>
          <a:xfrm>
            <a:off x="2283087" y="39602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101600">
                    <a:schemeClr val="tx1">
                      <a:lumMod val="85000"/>
                      <a:lumOff val="15000"/>
                      <a:alpha val="60000"/>
                    </a:schemeClr>
                  </a:glow>
                </a:effectLst>
                <a:uLnTx/>
                <a:uFillTx/>
              </a:rPr>
              <a:t>27%</a:t>
            </a:r>
            <a:endParaRPr kumimoji="0" lang="en-US" sz="5400" b="0" i="0" u="none" strike="noStrike" kern="0" cap="none" spc="0" normalizeH="0" baseline="0" noProof="0" dirty="0">
              <a:ln>
                <a:noFill/>
              </a:ln>
              <a:solidFill>
                <a:sysClr val="windowText" lastClr="000000"/>
              </a:solidFill>
              <a:effectLst>
                <a:glow rad="101600">
                  <a:schemeClr val="tx1">
                    <a:lumMod val="85000"/>
                    <a:lumOff val="15000"/>
                    <a:alpha val="60000"/>
                  </a:schemeClr>
                </a:glow>
              </a:effectLst>
              <a:uLnTx/>
              <a:uFillTx/>
            </a:endParaRPr>
          </a:p>
        </p:txBody>
      </p:sp>
    </p:spTree>
    <p:extLst>
      <p:ext uri="{BB962C8B-B14F-4D97-AF65-F5344CB8AC3E}">
        <p14:creationId xmlns:p14="http://schemas.microsoft.com/office/powerpoint/2010/main" val="4050288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0"/>
          <p:cNvSpPr/>
          <p:nvPr/>
        </p:nvSpPr>
        <p:spPr>
          <a:xfrm rot="5400000">
            <a:off x="3140150" y="396022"/>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3137602" y="396022"/>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3364954" y="110318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3" name="TextBox 52"/>
          <p:cNvSpPr txBox="1"/>
          <p:nvPr/>
        </p:nvSpPr>
        <p:spPr>
          <a:xfrm>
            <a:off x="1192254" y="4040612"/>
            <a:ext cx="729397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34 PERCENT OF THE FUNDS ARE DIVIDED EQUALLY AMONG EACH BUREAU OF INDIAN AFFAIRS REGION.</a:t>
            </a:r>
          </a:p>
        </p:txBody>
      </p:sp>
      <p:sp>
        <p:nvSpPr>
          <p:cNvPr id="43" name="Pie 2"/>
          <p:cNvSpPr/>
          <p:nvPr/>
        </p:nvSpPr>
        <p:spPr>
          <a:xfrm>
            <a:off x="3137602" y="396022"/>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3732476" y="257089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46" name="Pie 1"/>
          <p:cNvSpPr/>
          <p:nvPr/>
        </p:nvSpPr>
        <p:spPr>
          <a:xfrm>
            <a:off x="3135851" y="396022"/>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4830527" y="1090503"/>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4450683" y="1461167"/>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45" name="TextBox 44"/>
          <p:cNvSpPr txBox="1"/>
          <p:nvPr/>
        </p:nvSpPr>
        <p:spPr>
          <a:xfrm>
            <a:off x="6201922" y="44111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34%</a:t>
            </a:r>
            <a:endParaRPr kumimoji="0" lang="en-US" sz="5400" b="0" i="0" u="none" strike="noStrike" kern="0" cap="none" spc="0" normalizeH="0" baseline="0" noProof="0" dirty="0">
              <a:ln>
                <a:noFill/>
              </a:ln>
              <a:solidFill>
                <a:sysClr val="windowText" lastClr="000000"/>
              </a:solidFill>
              <a:effectLst>
                <a:glow rad="63500">
                  <a:schemeClr val="tx1">
                    <a:lumMod val="85000"/>
                    <a:lumOff val="15000"/>
                    <a:alpha val="40000"/>
                  </a:schemeClr>
                </a:glow>
              </a:effectLst>
              <a:uLnTx/>
              <a:uFillTx/>
            </a:endParaRPr>
          </a:p>
        </p:txBody>
      </p:sp>
      <p:sp>
        <p:nvSpPr>
          <p:cNvPr id="2" name="TextBox 1">
            <a:extLst>
              <a:ext uri="{FF2B5EF4-FFF2-40B4-BE49-F238E27FC236}">
                <a16:creationId xmlns:a16="http://schemas.microsoft.com/office/drawing/2014/main" id="{534D6356-D3F3-2847-42AF-C686E8C61FE7}"/>
              </a:ext>
            </a:extLst>
          </p:cNvPr>
          <p:cNvSpPr txBox="1"/>
          <p:nvPr/>
        </p:nvSpPr>
        <p:spPr>
          <a:xfrm>
            <a:off x="2774769" y="3277937"/>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75000"/>
                      <a:lumOff val="25000"/>
                      <a:alpha val="60000"/>
                    </a:schemeClr>
                  </a:glow>
                </a:effectLst>
                <a:uLnTx/>
                <a:uFillTx/>
              </a:rPr>
              <a:t>39%</a:t>
            </a:r>
            <a:endParaRPr kumimoji="0" lang="en-US" sz="5400" b="0" i="0" u="none" strike="noStrike" kern="0" cap="none" spc="0" normalizeH="0" baseline="0" noProof="0" dirty="0">
              <a:ln>
                <a:noFill/>
              </a:ln>
              <a:solidFill>
                <a:sysClr val="windowText" lastClr="000000"/>
              </a:solidFill>
              <a:effectLst>
                <a:glow rad="63500">
                  <a:schemeClr val="tx1">
                    <a:lumMod val="75000"/>
                    <a:lumOff val="25000"/>
                    <a:alpha val="60000"/>
                  </a:schemeClr>
                </a:glow>
              </a:effectLst>
              <a:uLnTx/>
              <a:uFillTx/>
            </a:endParaRPr>
          </a:p>
        </p:txBody>
      </p:sp>
      <p:sp>
        <p:nvSpPr>
          <p:cNvPr id="3" name="TextBox 2">
            <a:extLst>
              <a:ext uri="{FF2B5EF4-FFF2-40B4-BE49-F238E27FC236}">
                <a16:creationId xmlns:a16="http://schemas.microsoft.com/office/drawing/2014/main" id="{F1018A15-C4CF-9C5C-795C-35DC9C8C721C}"/>
              </a:ext>
            </a:extLst>
          </p:cNvPr>
          <p:cNvSpPr txBox="1"/>
          <p:nvPr/>
        </p:nvSpPr>
        <p:spPr>
          <a:xfrm>
            <a:off x="2283087" y="39602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101600">
                    <a:schemeClr val="tx1">
                      <a:lumMod val="85000"/>
                      <a:lumOff val="15000"/>
                      <a:alpha val="60000"/>
                    </a:schemeClr>
                  </a:glow>
                </a:effectLst>
                <a:uLnTx/>
                <a:uFillTx/>
              </a:rPr>
              <a:t>27%</a:t>
            </a:r>
            <a:endParaRPr kumimoji="0" lang="en-US" sz="5400" b="0" i="0" u="none" strike="noStrike" kern="0" cap="none" spc="0" normalizeH="0" baseline="0" noProof="0" dirty="0">
              <a:ln>
                <a:noFill/>
              </a:ln>
              <a:solidFill>
                <a:sysClr val="windowText" lastClr="000000"/>
              </a:solidFill>
              <a:effectLst>
                <a:glow rad="101600">
                  <a:schemeClr val="tx1">
                    <a:lumMod val="85000"/>
                    <a:lumOff val="15000"/>
                    <a:alpha val="60000"/>
                  </a:schemeClr>
                </a:glow>
              </a:effectLst>
              <a:uLnTx/>
              <a:uFillTx/>
            </a:endParaRPr>
          </a:p>
        </p:txBody>
      </p:sp>
    </p:spTree>
    <p:extLst>
      <p:ext uri="{BB962C8B-B14F-4D97-AF65-F5344CB8AC3E}">
        <p14:creationId xmlns:p14="http://schemas.microsoft.com/office/powerpoint/2010/main" val="2692920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0"/>
          <p:cNvSpPr/>
          <p:nvPr/>
        </p:nvSpPr>
        <p:spPr>
          <a:xfrm rot="5400000">
            <a:off x="3140150" y="396022"/>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3137602" y="396022"/>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3364954" y="110318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53" name="TextBox 52"/>
          <p:cNvSpPr txBox="1"/>
          <p:nvPr/>
        </p:nvSpPr>
        <p:spPr>
          <a:xfrm>
            <a:off x="2583563" y="4085796"/>
            <a:ext cx="447675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EACH TRIBE RECEIVES FUNDING FROM THESE THREE CATEGORIES.</a:t>
            </a:r>
          </a:p>
        </p:txBody>
      </p:sp>
      <p:sp>
        <p:nvSpPr>
          <p:cNvPr id="43" name="Pie 2"/>
          <p:cNvSpPr/>
          <p:nvPr/>
        </p:nvSpPr>
        <p:spPr>
          <a:xfrm>
            <a:off x="3137602" y="396022"/>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3732476" y="257089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3135851" y="396022"/>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4830527" y="1090503"/>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4450683" y="1461167"/>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 name="TextBox 1">
            <a:extLst>
              <a:ext uri="{FF2B5EF4-FFF2-40B4-BE49-F238E27FC236}">
                <a16:creationId xmlns:a16="http://schemas.microsoft.com/office/drawing/2014/main" id="{996ED29F-FABF-6600-325A-0A504178A880}"/>
              </a:ext>
            </a:extLst>
          </p:cNvPr>
          <p:cNvSpPr txBox="1"/>
          <p:nvPr/>
        </p:nvSpPr>
        <p:spPr>
          <a:xfrm>
            <a:off x="6201922" y="44111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34%</a:t>
            </a:r>
            <a:endParaRPr kumimoji="0" lang="en-US" sz="5400" b="0" i="0" u="none" strike="noStrike" kern="0" cap="none" spc="0" normalizeH="0" baseline="0" noProof="0" dirty="0">
              <a:ln>
                <a:noFill/>
              </a:ln>
              <a:solidFill>
                <a:sysClr val="windowText" lastClr="000000"/>
              </a:solidFill>
              <a:effectLst>
                <a:glow rad="63500">
                  <a:schemeClr val="tx1">
                    <a:lumMod val="85000"/>
                    <a:lumOff val="15000"/>
                    <a:alpha val="40000"/>
                  </a:schemeClr>
                </a:glow>
              </a:effectLst>
              <a:uLnTx/>
              <a:uFillTx/>
            </a:endParaRPr>
          </a:p>
        </p:txBody>
      </p:sp>
      <p:sp>
        <p:nvSpPr>
          <p:cNvPr id="3" name="TextBox 2">
            <a:extLst>
              <a:ext uri="{FF2B5EF4-FFF2-40B4-BE49-F238E27FC236}">
                <a16:creationId xmlns:a16="http://schemas.microsoft.com/office/drawing/2014/main" id="{37C18B5B-BC4B-CFA0-4B22-0E1B7BDD1E75}"/>
              </a:ext>
            </a:extLst>
          </p:cNvPr>
          <p:cNvSpPr txBox="1"/>
          <p:nvPr/>
        </p:nvSpPr>
        <p:spPr>
          <a:xfrm>
            <a:off x="2774769" y="3277937"/>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75000"/>
                      <a:lumOff val="25000"/>
                      <a:alpha val="60000"/>
                    </a:schemeClr>
                  </a:glow>
                </a:effectLst>
                <a:uLnTx/>
                <a:uFillTx/>
              </a:rPr>
              <a:t>39%</a:t>
            </a:r>
            <a:endParaRPr kumimoji="0" lang="en-US" sz="5400" b="0" i="0" u="none" strike="noStrike" kern="0" cap="none" spc="0" normalizeH="0" baseline="0" noProof="0" dirty="0">
              <a:ln>
                <a:noFill/>
              </a:ln>
              <a:solidFill>
                <a:sysClr val="windowText" lastClr="000000"/>
              </a:solidFill>
              <a:effectLst>
                <a:glow rad="63500">
                  <a:schemeClr val="tx1">
                    <a:lumMod val="75000"/>
                    <a:lumOff val="25000"/>
                    <a:alpha val="60000"/>
                  </a:schemeClr>
                </a:glow>
              </a:effectLst>
              <a:uLnTx/>
              <a:uFillTx/>
            </a:endParaRPr>
          </a:p>
        </p:txBody>
      </p:sp>
      <p:sp>
        <p:nvSpPr>
          <p:cNvPr id="4" name="TextBox 3">
            <a:extLst>
              <a:ext uri="{FF2B5EF4-FFF2-40B4-BE49-F238E27FC236}">
                <a16:creationId xmlns:a16="http://schemas.microsoft.com/office/drawing/2014/main" id="{717C5FC9-84B6-F0B6-9F83-9934EE800275}"/>
              </a:ext>
            </a:extLst>
          </p:cNvPr>
          <p:cNvSpPr txBox="1"/>
          <p:nvPr/>
        </p:nvSpPr>
        <p:spPr>
          <a:xfrm>
            <a:off x="2283087" y="39602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101600">
                    <a:schemeClr val="tx1">
                      <a:lumMod val="85000"/>
                      <a:lumOff val="15000"/>
                      <a:alpha val="60000"/>
                    </a:schemeClr>
                  </a:glow>
                </a:effectLst>
                <a:uLnTx/>
                <a:uFillTx/>
              </a:rPr>
              <a:t>27%</a:t>
            </a:r>
            <a:endParaRPr kumimoji="0" lang="en-US" sz="5400" b="0" i="0" u="none" strike="noStrike" kern="0" cap="none" spc="0" normalizeH="0" baseline="0" noProof="0" dirty="0">
              <a:ln>
                <a:noFill/>
              </a:ln>
              <a:solidFill>
                <a:sysClr val="windowText" lastClr="000000"/>
              </a:solidFill>
              <a:effectLst>
                <a:glow rad="101600">
                  <a:schemeClr val="tx1">
                    <a:lumMod val="85000"/>
                    <a:lumOff val="15000"/>
                    <a:alpha val="60000"/>
                  </a:schemeClr>
                </a:glow>
              </a:effectLst>
              <a:uLnTx/>
              <a:uFillTx/>
            </a:endParaRPr>
          </a:p>
        </p:txBody>
      </p:sp>
    </p:spTree>
    <p:extLst>
      <p:ext uri="{BB962C8B-B14F-4D97-AF65-F5344CB8AC3E}">
        <p14:creationId xmlns:p14="http://schemas.microsoft.com/office/powerpoint/2010/main" val="3293735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0"/>
          <p:cNvSpPr/>
          <p:nvPr/>
        </p:nvSpPr>
        <p:spPr>
          <a:xfrm rot="5400000">
            <a:off x="3140150" y="396022"/>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3137602" y="396022"/>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3364954" y="110318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53" name="TextBox 52"/>
          <p:cNvSpPr txBox="1"/>
          <p:nvPr/>
        </p:nvSpPr>
        <p:spPr>
          <a:xfrm>
            <a:off x="2367029" y="4866243"/>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THE AMOUNT OF FUNDING EACH TRIBE RECEIVES IS BASED ON RATIOS DEFINED IN STATUTE.</a:t>
            </a:r>
          </a:p>
        </p:txBody>
      </p:sp>
      <p:sp>
        <p:nvSpPr>
          <p:cNvPr id="43" name="Pie 2"/>
          <p:cNvSpPr/>
          <p:nvPr/>
        </p:nvSpPr>
        <p:spPr>
          <a:xfrm>
            <a:off x="3137602" y="396022"/>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3732476" y="257089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3135851" y="396022"/>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4830527" y="1090503"/>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4450683" y="1461167"/>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2" name="TextBox 1">
            <a:extLst>
              <a:ext uri="{FF2B5EF4-FFF2-40B4-BE49-F238E27FC236}">
                <a16:creationId xmlns:a16="http://schemas.microsoft.com/office/drawing/2014/main" id="{F688212E-3461-F414-7B64-2ABE405BBE4F}"/>
              </a:ext>
            </a:extLst>
          </p:cNvPr>
          <p:cNvSpPr txBox="1"/>
          <p:nvPr/>
        </p:nvSpPr>
        <p:spPr>
          <a:xfrm>
            <a:off x="2583563" y="4085796"/>
            <a:ext cx="447675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EACH TRIBE RECEIVES FUNDING FROM THESE THREE CATEGORIES.</a:t>
            </a:r>
          </a:p>
        </p:txBody>
      </p:sp>
      <p:sp>
        <p:nvSpPr>
          <p:cNvPr id="3" name="TextBox 2">
            <a:extLst>
              <a:ext uri="{FF2B5EF4-FFF2-40B4-BE49-F238E27FC236}">
                <a16:creationId xmlns:a16="http://schemas.microsoft.com/office/drawing/2014/main" id="{3EA6A32F-5163-F60B-1C8B-44D255A94B0A}"/>
              </a:ext>
            </a:extLst>
          </p:cNvPr>
          <p:cNvSpPr txBox="1"/>
          <p:nvPr/>
        </p:nvSpPr>
        <p:spPr>
          <a:xfrm>
            <a:off x="6201922" y="44111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34%</a:t>
            </a:r>
            <a:endParaRPr kumimoji="0" lang="en-US" sz="5400" b="0" i="0" u="none" strike="noStrike" kern="0" cap="none" spc="0" normalizeH="0" baseline="0" noProof="0" dirty="0">
              <a:ln>
                <a:noFill/>
              </a:ln>
              <a:solidFill>
                <a:sysClr val="windowText" lastClr="000000"/>
              </a:solidFill>
              <a:effectLst>
                <a:glow rad="63500">
                  <a:schemeClr val="tx1">
                    <a:lumMod val="85000"/>
                    <a:lumOff val="15000"/>
                    <a:alpha val="40000"/>
                  </a:schemeClr>
                </a:glow>
              </a:effectLst>
              <a:uLnTx/>
              <a:uFillTx/>
            </a:endParaRPr>
          </a:p>
        </p:txBody>
      </p:sp>
      <p:sp>
        <p:nvSpPr>
          <p:cNvPr id="4" name="TextBox 3">
            <a:extLst>
              <a:ext uri="{FF2B5EF4-FFF2-40B4-BE49-F238E27FC236}">
                <a16:creationId xmlns:a16="http://schemas.microsoft.com/office/drawing/2014/main" id="{AAB01E1B-9CBF-5DB2-0CB5-532141E638C6}"/>
              </a:ext>
            </a:extLst>
          </p:cNvPr>
          <p:cNvSpPr txBox="1"/>
          <p:nvPr/>
        </p:nvSpPr>
        <p:spPr>
          <a:xfrm>
            <a:off x="2774769" y="3277937"/>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63500">
                    <a:schemeClr val="tx1">
                      <a:lumMod val="75000"/>
                      <a:lumOff val="25000"/>
                      <a:alpha val="60000"/>
                    </a:schemeClr>
                  </a:glow>
                </a:effectLst>
                <a:uLnTx/>
                <a:uFillTx/>
              </a:rPr>
              <a:t>39%</a:t>
            </a:r>
            <a:endParaRPr kumimoji="0" lang="en-US" sz="5400" b="0" i="0" u="none" strike="noStrike" kern="0" cap="none" spc="0" normalizeH="0" baseline="0" noProof="0" dirty="0">
              <a:ln>
                <a:noFill/>
              </a:ln>
              <a:solidFill>
                <a:sysClr val="windowText" lastClr="000000"/>
              </a:solidFill>
              <a:effectLst>
                <a:glow rad="63500">
                  <a:schemeClr val="tx1">
                    <a:lumMod val="75000"/>
                    <a:lumOff val="25000"/>
                    <a:alpha val="60000"/>
                  </a:schemeClr>
                </a:glow>
              </a:effectLst>
              <a:uLnTx/>
              <a:uFillTx/>
            </a:endParaRPr>
          </a:p>
        </p:txBody>
      </p:sp>
      <p:sp>
        <p:nvSpPr>
          <p:cNvPr id="5" name="TextBox 4">
            <a:extLst>
              <a:ext uri="{FF2B5EF4-FFF2-40B4-BE49-F238E27FC236}">
                <a16:creationId xmlns:a16="http://schemas.microsoft.com/office/drawing/2014/main" id="{FEE1E6B0-C42F-C36E-09FB-8526A8545DD6}"/>
              </a:ext>
            </a:extLst>
          </p:cNvPr>
          <p:cNvSpPr txBox="1"/>
          <p:nvPr/>
        </p:nvSpPr>
        <p:spPr>
          <a:xfrm>
            <a:off x="2283087" y="396022"/>
            <a:ext cx="138211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lumMod val="95000"/>
                  </a:schemeClr>
                </a:solidFill>
                <a:effectLst>
                  <a:glow rad="101600">
                    <a:schemeClr val="tx1">
                      <a:lumMod val="85000"/>
                      <a:lumOff val="15000"/>
                      <a:alpha val="60000"/>
                    </a:schemeClr>
                  </a:glow>
                </a:effectLst>
                <a:uLnTx/>
                <a:uFillTx/>
              </a:rPr>
              <a:t>27%</a:t>
            </a:r>
            <a:endParaRPr kumimoji="0" lang="en-US" sz="5400" b="0" i="0" u="none" strike="noStrike" kern="0" cap="none" spc="0" normalizeH="0" baseline="0" noProof="0" dirty="0">
              <a:ln>
                <a:noFill/>
              </a:ln>
              <a:solidFill>
                <a:sysClr val="windowText" lastClr="000000"/>
              </a:solidFill>
              <a:effectLst>
                <a:glow rad="101600">
                  <a:schemeClr val="tx1">
                    <a:lumMod val="85000"/>
                    <a:lumOff val="15000"/>
                    <a:alpha val="60000"/>
                  </a:schemeClr>
                </a:glow>
              </a:effectLst>
              <a:uLnTx/>
              <a:uFillTx/>
            </a:endParaRPr>
          </a:p>
        </p:txBody>
      </p:sp>
    </p:spTree>
    <p:extLst>
      <p:ext uri="{BB962C8B-B14F-4D97-AF65-F5344CB8AC3E}">
        <p14:creationId xmlns:p14="http://schemas.microsoft.com/office/powerpoint/2010/main" val="2539714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Oval 3"/>
          <p:cNvSpPr/>
          <p:nvPr/>
        </p:nvSpPr>
        <p:spPr>
          <a:xfrm>
            <a:off x="1733381" y="2468880"/>
            <a:ext cx="1920240" cy="1920240"/>
          </a:xfrm>
          <a:prstGeom prst="ellipse">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4B2B92E5-E726-4DA9-A8A7-D7066F662BFD}"/>
              </a:ext>
            </a:extLst>
          </p:cNvPr>
          <p:cNvSpPr txBox="1"/>
          <p:nvPr/>
        </p:nvSpPr>
        <p:spPr>
          <a:xfrm>
            <a:off x="1758950" y="3167389"/>
            <a:ext cx="186910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lumMod val="75000"/>
                  </a:schemeClr>
                </a:solidFill>
                <a:effectLst>
                  <a:glow rad="101600">
                    <a:schemeClr val="accent4">
                      <a:satMod val="175000"/>
                      <a:alpha val="40000"/>
                    </a:schemeClr>
                  </a:glow>
                  <a:outerShdw blurRad="50800" dist="38100" dir="2700000" algn="tl" rotWithShape="0">
                    <a:prstClr val="black">
                      <a:alpha val="40000"/>
                    </a:prstClr>
                  </a:outerShdw>
                </a:effectLst>
                <a:uLnTx/>
                <a:uFillTx/>
              </a:rPr>
              <a:t>SET-ASIDES</a:t>
            </a:r>
          </a:p>
        </p:txBody>
      </p:sp>
      <p:sp>
        <p:nvSpPr>
          <p:cNvPr id="9" name="TextBox 8"/>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0" name="!!TextBox 6"/>
          <p:cNvSpPr txBox="1"/>
          <p:nvPr/>
        </p:nvSpPr>
        <p:spPr>
          <a:xfrm>
            <a:off x="62652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2" name="TextBox 11">
            <a:extLst>
              <a:ext uri="{FF2B5EF4-FFF2-40B4-BE49-F238E27FC236}">
                <a16:creationId xmlns:a16="http://schemas.microsoft.com/office/drawing/2014/main" id="{2A0A7840-34D7-4F15-9D69-BD872C4CC7BC}"/>
              </a:ext>
            </a:extLst>
          </p:cNvPr>
          <p:cNvSpPr txBox="1"/>
          <p:nvPr/>
        </p:nvSpPr>
        <p:spPr>
          <a:xfrm>
            <a:off x="8777169" y="1089897"/>
            <a:ext cx="3166045" cy="4154984"/>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TRANSPORTATION PROGRAM FUNDING INCLUDES FUNDING THAT IS DISTRIBUTED TO TRIBES BASED ON A FORMULA ESTABLISHED IN LAW, WHICH INCLUDES FUNDING SET-ASIDES, AS WELL AS TRIBAL SHARES.</a:t>
            </a:r>
          </a:p>
        </p:txBody>
      </p:sp>
    </p:spTree>
    <p:extLst>
      <p:ext uri="{BB962C8B-B14F-4D97-AF65-F5344CB8AC3E}">
        <p14:creationId xmlns:p14="http://schemas.microsoft.com/office/powerpoint/2010/main" val="3344512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Tree>
    <p:extLst>
      <p:ext uri="{BB962C8B-B14F-4D97-AF65-F5344CB8AC3E}">
        <p14:creationId xmlns:p14="http://schemas.microsoft.com/office/powerpoint/2010/main" val="35515326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52" name="TextBox 51"/>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15" name="!! OrangeBack"/>
          <p:cNvSpPr/>
          <p:nvPr/>
        </p:nvSpPr>
        <p:spPr>
          <a:xfrm rot="2685413">
            <a:off x="6463701" y="1955161"/>
            <a:ext cx="4114800" cy="41148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16" name="!! TextBox 1"/>
          <p:cNvSpPr txBox="1"/>
          <p:nvPr/>
        </p:nvSpPr>
        <p:spPr>
          <a:xfrm>
            <a:off x="6458464" y="2796843"/>
            <a:ext cx="4077485" cy="2431435"/>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effectLst>
                <a:uLnTx/>
                <a:uFillTx/>
              </a:rPr>
              <a:t>TRIBAL TRANSPORTATION PROGRAM FUNDING</a:t>
            </a:r>
          </a:p>
        </p:txBody>
      </p:sp>
    </p:spTree>
    <p:extLst>
      <p:ext uri="{BB962C8B-B14F-4D97-AF65-F5344CB8AC3E}">
        <p14:creationId xmlns:p14="http://schemas.microsoft.com/office/powerpoint/2010/main" val="21269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4" name="TextBox 13"/>
          <p:cNvSpPr txBox="1"/>
          <p:nvPr/>
        </p:nvSpPr>
        <p:spPr>
          <a:xfrm>
            <a:off x="741215" y="5037783"/>
            <a:ext cx="49244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8ED0FF"/>
                </a:solidFill>
                <a:effectLst/>
                <a:uLnTx/>
                <a:uFillTx/>
              </a:rPr>
              <a:t>$75,000,000 </a:t>
            </a:r>
            <a:r>
              <a:rPr lang="en-US" sz="2400" kern="0" dirty="0">
                <a:solidFill>
                  <a:srgbClr val="8ED0FF"/>
                </a:solidFill>
              </a:rPr>
              <a:t>IN SET-ASIDES</a:t>
            </a:r>
            <a:endParaRPr kumimoji="0" lang="en-US" sz="2400" b="0" i="0" u="none" strike="noStrike" kern="0" cap="none" spc="0" normalizeH="0" baseline="0" noProof="0" dirty="0">
              <a:ln>
                <a:noFill/>
              </a:ln>
              <a:solidFill>
                <a:srgbClr val="8ED0FF"/>
              </a:solidFill>
              <a:effectLst/>
              <a:uLnTx/>
              <a:uFillTx/>
            </a:endParaRP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21" name="!! OrangeBack"/>
          <p:cNvSpPr/>
          <p:nvPr/>
        </p:nvSpPr>
        <p:spPr>
          <a:xfrm rot="2685413">
            <a:off x="6600859" y="2092321"/>
            <a:ext cx="3840480" cy="384048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18" name="Oval 17"/>
          <p:cNvSpPr/>
          <p:nvPr/>
        </p:nvSpPr>
        <p:spPr>
          <a:xfrm>
            <a:off x="7584387" y="3053767"/>
            <a:ext cx="1920240" cy="1920240"/>
          </a:xfrm>
          <a:prstGeom prst="ellipse">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7609956" y="3752276"/>
            <a:ext cx="186910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lumMod val="75000"/>
                  </a:schemeClr>
                </a:solidFill>
                <a:effectLst>
                  <a:glow rad="101600">
                    <a:schemeClr val="accent4">
                      <a:satMod val="175000"/>
                      <a:alpha val="40000"/>
                    </a:schemeClr>
                  </a:glow>
                  <a:outerShdw blurRad="50800" dist="38100" dir="2700000" algn="tl" rotWithShape="0">
                    <a:prstClr val="black">
                      <a:alpha val="40000"/>
                    </a:prstClr>
                  </a:outerShdw>
                </a:effectLst>
                <a:uLnTx/>
                <a:uFillTx/>
              </a:rPr>
              <a:t>SET-ASIDES</a:t>
            </a:r>
          </a:p>
        </p:txBody>
      </p:sp>
    </p:spTree>
    <p:extLst>
      <p:ext uri="{BB962C8B-B14F-4D97-AF65-F5344CB8AC3E}">
        <p14:creationId xmlns:p14="http://schemas.microsoft.com/office/powerpoint/2010/main" val="948477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4" name="TextBox 13"/>
          <p:cNvSpPr txBox="1"/>
          <p:nvPr/>
        </p:nvSpPr>
        <p:spPr>
          <a:xfrm>
            <a:off x="741215" y="5037783"/>
            <a:ext cx="49244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8ED0FF"/>
                </a:solidFill>
                <a:effectLst/>
                <a:uLnTx/>
                <a:uFillTx/>
              </a:rPr>
              <a:t>$75,000,000 </a:t>
            </a:r>
            <a:r>
              <a:rPr lang="en-US" sz="2400" kern="0" dirty="0">
                <a:solidFill>
                  <a:srgbClr val="8ED0FF"/>
                </a:solidFill>
              </a:rPr>
              <a:t>IN SET-ASIDES</a:t>
            </a:r>
            <a:endParaRPr kumimoji="0" lang="en-US" sz="2400" b="0" i="0" u="none" strike="noStrike" kern="0" cap="none" spc="0" normalizeH="0" baseline="0" noProof="0" dirty="0">
              <a:ln>
                <a:noFill/>
              </a:ln>
              <a:solidFill>
                <a:srgbClr val="8ED0FF"/>
              </a:solidFill>
              <a:effectLst/>
              <a:uLnTx/>
              <a:uFillTx/>
            </a:endParaRP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18" name="Oval 17"/>
          <p:cNvSpPr/>
          <p:nvPr/>
        </p:nvSpPr>
        <p:spPr>
          <a:xfrm>
            <a:off x="566528" y="1066241"/>
            <a:ext cx="457200" cy="457200"/>
          </a:xfrm>
          <a:prstGeom prst="ellipse">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510435" y="1202508"/>
            <a:ext cx="569387"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accent5">
                    <a:lumMod val="75000"/>
                  </a:schemeClr>
                </a:solidFill>
                <a:effectLst>
                  <a:glow rad="101600">
                    <a:schemeClr val="accent4">
                      <a:satMod val="175000"/>
                      <a:alpha val="40000"/>
                    </a:schemeClr>
                  </a:glow>
                  <a:outerShdw blurRad="50800" dist="38100" dir="2700000" algn="tl" rotWithShape="0">
                    <a:prstClr val="black">
                      <a:alpha val="40000"/>
                    </a:prstClr>
                  </a:outerShdw>
                </a:effectLst>
                <a:uLnTx/>
                <a:uFillTx/>
              </a:rPr>
              <a:t>$75,000,000</a:t>
            </a:r>
          </a:p>
        </p:txBody>
      </p:sp>
      <p:sp>
        <p:nvSpPr>
          <p:cNvPr id="20" name="!! OrangeBack"/>
          <p:cNvSpPr/>
          <p:nvPr/>
        </p:nvSpPr>
        <p:spPr>
          <a:xfrm rot="2685413">
            <a:off x="6600859" y="2092321"/>
            <a:ext cx="3840480" cy="384048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2" name="TextBox 21"/>
          <p:cNvSpPr txBox="1"/>
          <p:nvPr/>
        </p:nvSpPr>
        <p:spPr>
          <a:xfrm>
            <a:off x="7096032" y="3674007"/>
            <a:ext cx="2903359" cy="677108"/>
          </a:xfrm>
          <a:prstGeom prst="rect">
            <a:avLst/>
          </a:prstGeom>
          <a:noFill/>
        </p:spPr>
        <p:txBody>
          <a:bodyPr wrap="none" rtlCol="0">
            <a:spAutoFit/>
          </a:bodyPr>
          <a:lstStyle/>
          <a:p>
            <a:r>
              <a:rPr lang="en-US" sz="3800" b="1" dirty="0">
                <a:solidFill>
                  <a:srgbClr val="FFF2CC"/>
                </a:solidFill>
                <a:effectLst>
                  <a:glow rad="101600">
                    <a:schemeClr val="tx1">
                      <a:lumMod val="65000"/>
                      <a:lumOff val="35000"/>
                      <a:alpha val="60000"/>
                    </a:schemeClr>
                  </a:glow>
                  <a:outerShdw blurRad="50800" dist="38100" dir="2700000" algn="tl" rotWithShape="0">
                    <a:prstClr val="black">
                      <a:alpha val="80000"/>
                    </a:prstClr>
                  </a:outerShdw>
                </a:effectLst>
              </a:rPr>
              <a:t>$525,000,000</a:t>
            </a:r>
          </a:p>
        </p:txBody>
      </p:sp>
    </p:spTree>
    <p:extLst>
      <p:ext uri="{BB962C8B-B14F-4D97-AF65-F5344CB8AC3E}">
        <p14:creationId xmlns:p14="http://schemas.microsoft.com/office/powerpoint/2010/main" val="2181282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20" name="TextBox 19"/>
          <p:cNvSpPr txBox="1"/>
          <p:nvPr/>
        </p:nvSpPr>
        <p:spPr>
          <a:xfrm>
            <a:off x="741215" y="5037783"/>
            <a:ext cx="49244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1A7C0"/>
                </a:solidFill>
                <a:effectLst/>
                <a:uLnTx/>
                <a:uFillTx/>
              </a:rPr>
              <a:t>$70,000,000 </a:t>
            </a:r>
            <a:r>
              <a:rPr lang="en-US" sz="2400" kern="0" dirty="0">
                <a:solidFill>
                  <a:srgbClr val="E1A7C0"/>
                </a:solidFill>
              </a:rPr>
              <a:t>IN TRANSITION FUNDING</a:t>
            </a:r>
            <a:endParaRPr kumimoji="0" lang="en-US" sz="2400" b="0" i="0" u="none" strike="noStrike" kern="0" cap="none" spc="0" normalizeH="0" baseline="0" noProof="0" dirty="0">
              <a:ln>
                <a:noFill/>
              </a:ln>
              <a:solidFill>
                <a:srgbClr val="E1A7C0"/>
              </a:solidFill>
              <a:effectLst/>
              <a:uLnTx/>
              <a:uFillTx/>
            </a:endParaRPr>
          </a:p>
        </p:txBody>
      </p:sp>
      <p:sp>
        <p:nvSpPr>
          <p:cNvPr id="22" name="!! OrangeBack"/>
          <p:cNvSpPr/>
          <p:nvPr/>
        </p:nvSpPr>
        <p:spPr>
          <a:xfrm rot="2685413">
            <a:off x="6674513" y="2202176"/>
            <a:ext cx="3657600" cy="36576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18" name="Oval 17"/>
          <p:cNvSpPr/>
          <p:nvPr/>
        </p:nvSpPr>
        <p:spPr>
          <a:xfrm>
            <a:off x="7638380" y="3173985"/>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7845289" y="3406780"/>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Tree>
    <p:extLst>
      <p:ext uri="{BB962C8B-B14F-4D97-AF65-F5344CB8AC3E}">
        <p14:creationId xmlns:p14="http://schemas.microsoft.com/office/powerpoint/2010/main" val="3483081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18" name="Oval 17"/>
          <p:cNvSpPr/>
          <p:nvPr/>
        </p:nvSpPr>
        <p:spPr>
          <a:xfrm>
            <a:off x="8624742" y="415136"/>
            <a:ext cx="548640" cy="548640"/>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8549187" y="562882"/>
            <a:ext cx="697627" cy="215444"/>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$70,000,000</a:t>
            </a:r>
          </a:p>
        </p:txBody>
      </p:sp>
      <p:sp>
        <p:nvSpPr>
          <p:cNvPr id="20" name="TextBox 19"/>
          <p:cNvSpPr txBox="1"/>
          <p:nvPr/>
        </p:nvSpPr>
        <p:spPr>
          <a:xfrm>
            <a:off x="741215" y="5037783"/>
            <a:ext cx="492442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1A7C0"/>
                </a:solidFill>
                <a:effectLst/>
                <a:uLnTx/>
                <a:uFillTx/>
              </a:rPr>
              <a:t>$70,000,000 </a:t>
            </a:r>
            <a:r>
              <a:rPr lang="en-US" sz="2400" kern="0" dirty="0">
                <a:solidFill>
                  <a:srgbClr val="E1A7C0"/>
                </a:solidFill>
              </a:rPr>
              <a:t>IN TRANSITION FUNDING</a:t>
            </a:r>
            <a:endParaRPr kumimoji="0" lang="en-US" sz="2400" b="0" i="0" u="none" strike="noStrike" kern="0" cap="none" spc="0" normalizeH="0" baseline="0" noProof="0" dirty="0">
              <a:ln>
                <a:noFill/>
              </a:ln>
              <a:solidFill>
                <a:srgbClr val="E1A7C0"/>
              </a:solidFill>
              <a:effectLst/>
              <a:uLnTx/>
              <a:uFillTx/>
            </a:endParaRPr>
          </a:p>
        </p:txBody>
      </p:sp>
      <p:sp>
        <p:nvSpPr>
          <p:cNvPr id="21" name="!! OrangeBack"/>
          <p:cNvSpPr/>
          <p:nvPr/>
        </p:nvSpPr>
        <p:spPr>
          <a:xfrm rot="2685413">
            <a:off x="6674513" y="2202176"/>
            <a:ext cx="3657600" cy="365760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3" name="TextBox 22"/>
          <p:cNvSpPr txBox="1"/>
          <p:nvPr/>
        </p:nvSpPr>
        <p:spPr>
          <a:xfrm>
            <a:off x="7096032" y="3674007"/>
            <a:ext cx="2903359" cy="677108"/>
          </a:xfrm>
          <a:prstGeom prst="rect">
            <a:avLst/>
          </a:prstGeom>
          <a:noFill/>
        </p:spPr>
        <p:txBody>
          <a:bodyPr wrap="none" rtlCol="0">
            <a:spAutoFit/>
          </a:bodyPr>
          <a:lstStyle/>
          <a:p>
            <a:r>
              <a:rPr lang="en-US" sz="3800" b="1" dirty="0">
                <a:solidFill>
                  <a:srgbClr val="FFF2CC"/>
                </a:solidFill>
                <a:effectLst>
                  <a:glow rad="101600">
                    <a:schemeClr val="tx1">
                      <a:lumMod val="65000"/>
                      <a:lumOff val="35000"/>
                      <a:alpha val="60000"/>
                    </a:schemeClr>
                  </a:glow>
                  <a:outerShdw blurRad="50800" dist="38100" dir="2700000" algn="tl" rotWithShape="0">
                    <a:prstClr val="black">
                      <a:alpha val="80000"/>
                    </a:prstClr>
                  </a:outerShdw>
                </a:effectLst>
              </a:rPr>
              <a:t>$455,000,000</a:t>
            </a:r>
          </a:p>
        </p:txBody>
      </p:sp>
    </p:spTree>
    <p:extLst>
      <p:ext uri="{BB962C8B-B14F-4D97-AF65-F5344CB8AC3E}">
        <p14:creationId xmlns:p14="http://schemas.microsoft.com/office/powerpoint/2010/main" val="394625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18" name="TextBox 17"/>
          <p:cNvSpPr txBox="1"/>
          <p:nvPr/>
        </p:nvSpPr>
        <p:spPr>
          <a:xfrm>
            <a:off x="410379" y="5037783"/>
            <a:ext cx="558609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81B6E7"/>
                </a:solidFill>
                <a:effectLst/>
                <a:uLnTx/>
                <a:uFillTx/>
              </a:rPr>
              <a:t>$125,000,000 </a:t>
            </a:r>
            <a:r>
              <a:rPr lang="en-US" sz="2400" kern="0" dirty="0">
                <a:solidFill>
                  <a:srgbClr val="81B6E7"/>
                </a:solidFill>
              </a:rPr>
              <a:t>IN SUPPLEMENTAL FUNDING</a:t>
            </a:r>
            <a:endParaRPr kumimoji="0" lang="en-US" sz="2400" b="0" i="0" u="none" strike="noStrike" kern="0" cap="none" spc="0" normalizeH="0" baseline="0" noProof="0" dirty="0">
              <a:ln>
                <a:noFill/>
              </a:ln>
              <a:solidFill>
                <a:srgbClr val="81B6E7"/>
              </a:solidFill>
              <a:effectLst/>
              <a:uLnTx/>
              <a:uFillTx/>
            </a:endParaRPr>
          </a:p>
        </p:txBody>
      </p:sp>
      <p:sp>
        <p:nvSpPr>
          <p:cNvPr id="22" name="!! OrangeBack"/>
          <p:cNvSpPr/>
          <p:nvPr/>
        </p:nvSpPr>
        <p:spPr>
          <a:xfrm rot="2685413">
            <a:off x="6829459" y="2320921"/>
            <a:ext cx="3383280" cy="338328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19" name="Oval 18"/>
          <p:cNvSpPr/>
          <p:nvPr/>
        </p:nvSpPr>
        <p:spPr>
          <a:xfrm>
            <a:off x="7404921" y="292358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7666467" y="337828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Tree>
    <p:extLst>
      <p:ext uri="{BB962C8B-B14F-4D97-AF65-F5344CB8AC3E}">
        <p14:creationId xmlns:p14="http://schemas.microsoft.com/office/powerpoint/2010/main" val="3124748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5" name="TextBox 14"/>
          <p:cNvSpPr txBox="1"/>
          <p:nvPr/>
        </p:nvSpPr>
        <p:spPr>
          <a:xfrm>
            <a:off x="733911" y="3837454"/>
            <a:ext cx="492442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IF THE TOTAL AUTHORIZED FUNDING IS $600,000,000</a:t>
            </a:r>
            <a:r>
              <a:rPr lang="en-US" sz="2400" kern="0" dirty="0">
                <a:solidFill>
                  <a:schemeClr val="accent2">
                    <a:lumMod val="40000"/>
                    <a:lumOff val="60000"/>
                  </a:schemeClr>
                </a:solidFill>
              </a:rPr>
              <a:t> THEN THE FUNDING IS ALLOCATED AS FOLLOWS:</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18" name="TextBox 17"/>
          <p:cNvSpPr txBox="1"/>
          <p:nvPr/>
        </p:nvSpPr>
        <p:spPr>
          <a:xfrm>
            <a:off x="410379" y="5037783"/>
            <a:ext cx="558609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81B6E7"/>
                </a:solidFill>
                <a:effectLst/>
                <a:uLnTx/>
                <a:uFillTx/>
              </a:rPr>
              <a:t>$125,000,000 </a:t>
            </a:r>
            <a:r>
              <a:rPr lang="en-US" sz="2400" kern="0" dirty="0">
                <a:solidFill>
                  <a:srgbClr val="81B6E7"/>
                </a:solidFill>
              </a:rPr>
              <a:t>IN SUPPLEMENTAL FUNDING</a:t>
            </a:r>
            <a:endParaRPr kumimoji="0" lang="en-US" sz="2400" b="0" i="0" u="none" strike="noStrike" kern="0" cap="none" spc="0" normalizeH="0" baseline="0" noProof="0" dirty="0">
              <a:ln>
                <a:noFill/>
              </a:ln>
              <a:solidFill>
                <a:srgbClr val="81B6E7"/>
              </a:solidFill>
              <a:effectLst/>
              <a:uLnTx/>
              <a:uFillTx/>
            </a:endParaRPr>
          </a:p>
        </p:txBody>
      </p:sp>
      <p:sp>
        <p:nvSpPr>
          <p:cNvPr id="19" name="Oval 18"/>
          <p:cNvSpPr/>
          <p:nvPr/>
        </p:nvSpPr>
        <p:spPr>
          <a:xfrm>
            <a:off x="10762432" y="398369"/>
            <a:ext cx="731520" cy="73152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10753730" y="656407"/>
            <a:ext cx="748923" cy="215444"/>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$110,000,000</a:t>
            </a:r>
          </a:p>
        </p:txBody>
      </p:sp>
      <p:sp>
        <p:nvSpPr>
          <p:cNvPr id="21" name="!! OrangeBack"/>
          <p:cNvSpPr/>
          <p:nvPr/>
        </p:nvSpPr>
        <p:spPr>
          <a:xfrm rot="2685413">
            <a:off x="6829459" y="2320921"/>
            <a:ext cx="3383280" cy="338328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3" name="TextBox 22"/>
          <p:cNvSpPr txBox="1"/>
          <p:nvPr/>
        </p:nvSpPr>
        <p:spPr>
          <a:xfrm>
            <a:off x="7096032" y="3674007"/>
            <a:ext cx="2903359" cy="677108"/>
          </a:xfrm>
          <a:prstGeom prst="rect">
            <a:avLst/>
          </a:prstGeom>
          <a:noFill/>
        </p:spPr>
        <p:txBody>
          <a:bodyPr wrap="none" rtlCol="0">
            <a:spAutoFit/>
          </a:bodyPr>
          <a:lstStyle/>
          <a:p>
            <a:r>
              <a:rPr lang="en-US" sz="3800" b="1" dirty="0">
                <a:solidFill>
                  <a:srgbClr val="FFF2CC"/>
                </a:solidFill>
                <a:effectLst>
                  <a:glow rad="101600">
                    <a:schemeClr val="tx1">
                      <a:lumMod val="65000"/>
                      <a:lumOff val="35000"/>
                      <a:alpha val="60000"/>
                    </a:schemeClr>
                  </a:glow>
                  <a:outerShdw blurRad="50800" dist="38100" dir="2700000" algn="tl" rotWithShape="0">
                    <a:prstClr val="black">
                      <a:alpha val="80000"/>
                    </a:prstClr>
                  </a:outerShdw>
                </a:effectLst>
              </a:rPr>
              <a:t>$330,000,000</a:t>
            </a:r>
          </a:p>
        </p:txBody>
      </p:sp>
    </p:spTree>
    <p:extLst>
      <p:ext uri="{BB962C8B-B14F-4D97-AF65-F5344CB8AC3E}">
        <p14:creationId xmlns:p14="http://schemas.microsoft.com/office/powerpoint/2010/main" val="1488396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511788" y="322029"/>
            <a:ext cx="3383280" cy="3383280"/>
          </a:xfrm>
          <a:prstGeom prst="pie">
            <a:avLst>
              <a:gd name="adj1" fmla="val 10375570"/>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739140" y="1029189"/>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1511788" y="322029"/>
            <a:ext cx="3383280" cy="3383280"/>
          </a:xfrm>
          <a:prstGeom prst="pie">
            <a:avLst>
              <a:gd name="adj1" fmla="val 1933311"/>
              <a:gd name="adj2" fmla="val 10367866"/>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2106662" y="2496898"/>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1510037" y="322029"/>
            <a:ext cx="3383280" cy="3383280"/>
          </a:xfrm>
          <a:prstGeom prst="pie">
            <a:avLst>
              <a:gd name="adj1" fmla="val 16228603"/>
              <a:gd name="adj2" fmla="val 1940985"/>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3204713" y="1016510"/>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7" name="TextBox 46"/>
          <p:cNvSpPr txBox="1"/>
          <p:nvPr/>
        </p:nvSpPr>
        <p:spPr>
          <a:xfrm>
            <a:off x="2824869" y="1387174"/>
            <a:ext cx="742511"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6" name="!! OrangeBack"/>
          <p:cNvSpPr/>
          <p:nvPr/>
        </p:nvSpPr>
        <p:spPr>
          <a:xfrm rot="2685413">
            <a:off x="6829459" y="2320921"/>
            <a:ext cx="3383280" cy="3383280"/>
          </a:xfrm>
          <a:prstGeom prst="roundRect">
            <a:avLst>
              <a:gd name="adj" fmla="val 50000"/>
            </a:avLst>
          </a:prstGeom>
          <a:solidFill>
            <a:schemeClr val="accent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glow rad="139700">
                  <a:schemeClr val="accent4">
                    <a:satMod val="175000"/>
                    <a:alpha val="40000"/>
                  </a:schemeClr>
                </a:glow>
                <a:innerShdw blurRad="63500" dist="50800" dir="2700000">
                  <a:prstClr val="black">
                    <a:alpha val="50000"/>
                  </a:prstClr>
                </a:innerShdw>
              </a:effectLst>
              <a:uLnTx/>
              <a:uFillTx/>
            </a:endParaRPr>
          </a:p>
        </p:txBody>
      </p:sp>
      <p:sp>
        <p:nvSpPr>
          <p:cNvPr id="21" name="Oval 20"/>
          <p:cNvSpPr/>
          <p:nvPr/>
        </p:nvSpPr>
        <p:spPr>
          <a:xfrm>
            <a:off x="11114855" y="722221"/>
            <a:ext cx="45720" cy="4572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11010116" y="695113"/>
            <a:ext cx="255198" cy="10772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$110,000,000</a:t>
            </a:r>
          </a:p>
        </p:txBody>
      </p:sp>
      <p:sp>
        <p:nvSpPr>
          <p:cNvPr id="23" name="TextBox 22"/>
          <p:cNvSpPr txBox="1"/>
          <p:nvPr/>
        </p:nvSpPr>
        <p:spPr>
          <a:xfrm>
            <a:off x="733911" y="3837454"/>
            <a:ext cx="4924425" cy="1261884"/>
          </a:xfrm>
          <a:prstGeom prst="rect">
            <a:avLst/>
          </a:prstGeom>
          <a:noFill/>
        </p:spPr>
        <p:txBody>
          <a:bodyPr wrap="square" rtlCol="0">
            <a:spAutoFit/>
          </a:bodyPr>
          <a:lstStyle/>
          <a:p>
            <a:pPr lvl="0" algn="ctr">
              <a:defRPr/>
            </a:pPr>
            <a:r>
              <a:rPr lang="en-US" sz="2400" kern="0" dirty="0">
                <a:solidFill>
                  <a:schemeClr val="accent2">
                    <a:lumMod val="40000"/>
                    <a:lumOff val="60000"/>
                  </a:schemeClr>
                </a:solidFill>
              </a:rPr>
              <a:t>THE REMAINING AMOUNT FOR TRIBAL SHARES FUNDING (</a:t>
            </a:r>
            <a:r>
              <a:rPr lang="en-US" sz="2800" kern="0" dirty="0">
                <a:solidFill>
                  <a:schemeClr val="accent2">
                    <a:lumMod val="40000"/>
                    <a:lumOff val="60000"/>
                  </a:schemeClr>
                </a:solidFill>
                <a:effectLst>
                  <a:outerShdw blurRad="127000" dist="38100" dir="2700000" algn="tl" rotWithShape="0">
                    <a:prstClr val="black">
                      <a:alpha val="60000"/>
                    </a:prstClr>
                  </a:outerShdw>
                </a:effectLst>
              </a:rPr>
              <a:t>B</a:t>
            </a:r>
            <a:r>
              <a:rPr lang="en-US" sz="2400" kern="0" dirty="0">
                <a:solidFill>
                  <a:schemeClr val="accent2">
                    <a:lumMod val="40000"/>
                    <a:lumOff val="60000"/>
                  </a:schemeClr>
                </a:solidFill>
              </a:rPr>
              <a:t>) IS APPROXIMATELY $330,000,000.</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20" name="TextBox 19"/>
          <p:cNvSpPr txBox="1"/>
          <p:nvPr/>
        </p:nvSpPr>
        <p:spPr>
          <a:xfrm>
            <a:off x="7096032" y="3674007"/>
            <a:ext cx="2903359" cy="677108"/>
          </a:xfrm>
          <a:prstGeom prst="rect">
            <a:avLst/>
          </a:prstGeom>
          <a:noFill/>
        </p:spPr>
        <p:txBody>
          <a:bodyPr wrap="none" rtlCol="0">
            <a:spAutoFit/>
          </a:bodyPr>
          <a:lstStyle/>
          <a:p>
            <a:r>
              <a:rPr lang="en-US" sz="3800" b="1" dirty="0">
                <a:solidFill>
                  <a:srgbClr val="FFF2CC"/>
                </a:solidFill>
                <a:effectLst>
                  <a:glow rad="101600">
                    <a:schemeClr val="tx1">
                      <a:lumMod val="65000"/>
                      <a:lumOff val="35000"/>
                      <a:alpha val="60000"/>
                    </a:schemeClr>
                  </a:glow>
                  <a:outerShdw blurRad="50800" dist="38100" dir="2700000" algn="tl" rotWithShape="0">
                    <a:prstClr val="black">
                      <a:alpha val="80000"/>
                    </a:prstClr>
                  </a:outerShdw>
                </a:effectLst>
              </a:rPr>
              <a:t>$330,000,000</a:t>
            </a:r>
          </a:p>
        </p:txBody>
      </p:sp>
      <p:sp>
        <p:nvSpPr>
          <p:cNvPr id="11" name="Rectangle 10"/>
          <p:cNvSpPr/>
          <p:nvPr/>
        </p:nvSpPr>
        <p:spPr>
          <a:xfrm>
            <a:off x="4471926" y="4204779"/>
            <a:ext cx="38664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outerShdw blurRad="127000" dist="38100" dir="2700000" algn="tl" rotWithShape="0">
                    <a:prstClr val="black">
                      <a:alpha val="60000"/>
                    </a:prstClr>
                  </a:outerShdw>
                </a:effectLst>
                <a:uLnTx/>
                <a:uFillTx/>
              </a:rPr>
              <a:t>B</a:t>
            </a:r>
            <a:endParaRPr kumimoji="0" lang="en-US" sz="2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397182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830020" y="3773623"/>
            <a:ext cx="1737360" cy="1737360"/>
          </a:xfrm>
          <a:prstGeom prst="pie">
            <a:avLst>
              <a:gd name="adj1" fmla="val 16236691"/>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9" name="TextBox 41"/>
          <p:cNvSpPr txBox="1"/>
          <p:nvPr/>
        </p:nvSpPr>
        <p:spPr>
          <a:xfrm>
            <a:off x="1966051" y="4226804"/>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43" name="Pie 2"/>
          <p:cNvSpPr/>
          <p:nvPr/>
        </p:nvSpPr>
        <p:spPr>
          <a:xfrm>
            <a:off x="5146735" y="3598802"/>
            <a:ext cx="2103120" cy="2103120"/>
          </a:xfrm>
          <a:prstGeom prst="pie">
            <a:avLst>
              <a:gd name="adj1" fmla="val 16305441"/>
              <a:gd name="adj2" fmla="val 1626308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5282945" y="4234864"/>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46" name="Pie 1"/>
          <p:cNvSpPr/>
          <p:nvPr/>
        </p:nvSpPr>
        <p:spPr>
          <a:xfrm>
            <a:off x="8886330" y="3713092"/>
            <a:ext cx="1920240" cy="1920240"/>
          </a:xfrm>
          <a:prstGeom prst="pie">
            <a:avLst>
              <a:gd name="adj1" fmla="val 16228603"/>
              <a:gd name="adj2" fmla="val 16208482"/>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1" name="TextBox 50"/>
          <p:cNvSpPr txBox="1"/>
          <p:nvPr/>
        </p:nvSpPr>
        <p:spPr>
          <a:xfrm>
            <a:off x="9129629" y="4257714"/>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19" name="Rectangle 18"/>
          <p:cNvSpPr/>
          <p:nvPr/>
        </p:nvSpPr>
        <p:spPr>
          <a:xfrm>
            <a:off x="6140005" y="2383393"/>
            <a:ext cx="18934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$330,000,000</a:t>
            </a:r>
          </a:p>
        </p:txBody>
      </p:sp>
      <p:sp>
        <p:nvSpPr>
          <p:cNvPr id="34" name="Rectangle 33"/>
          <p:cNvSpPr/>
          <p:nvPr/>
        </p:nvSpPr>
        <p:spPr>
          <a:xfrm>
            <a:off x="5859741" y="2381646"/>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lumMod val="40000"/>
                    <a:lumOff val="60000"/>
                  </a:schemeClr>
                </a:solidFill>
                <a:effectLst/>
                <a:uLnTx/>
                <a:uFillTx/>
              </a:rPr>
              <a:t>=</a:t>
            </a:r>
          </a:p>
        </p:txBody>
      </p:sp>
      <p:sp>
        <p:nvSpPr>
          <p:cNvPr id="16" name="Rectangle 15">
            <a:extLst>
              <a:ext uri="{FF2B5EF4-FFF2-40B4-BE49-F238E27FC236}">
                <a16:creationId xmlns:a16="http://schemas.microsoft.com/office/drawing/2014/main" id="{7A052845-9365-4C14-AC28-BF0389DEF892}"/>
              </a:ext>
            </a:extLst>
          </p:cNvPr>
          <p:cNvSpPr/>
          <p:nvPr/>
        </p:nvSpPr>
        <p:spPr>
          <a:xfrm>
            <a:off x="1296999" y="322029"/>
            <a:ext cx="3600617" cy="3046988"/>
          </a:xfrm>
          <a:prstGeom prst="rect">
            <a:avLst/>
          </a:prstGeom>
        </p:spPr>
        <p:txBody>
          <a:bodyPr wrap="square">
            <a:spAutoFit/>
          </a:bodyPr>
          <a:lstStyle/>
          <a:p>
            <a:pPr lvl="0">
              <a:defRPr/>
            </a:pPr>
            <a:r>
              <a:rPr lang="en-US" sz="2400" kern="0" dirty="0">
                <a:solidFill>
                  <a:schemeClr val="accent2">
                    <a:lumMod val="40000"/>
                    <a:lumOff val="60000"/>
                  </a:schemeClr>
                </a:solidFill>
              </a:rPr>
              <a:t>TO CALCULATE EACH PORTION OF TRIBAL SHARES, WE MULTIPLY THE TOTAL FORMULA TRIBAL SHARES (B) BY THE PERCENTAGE ESTABLISHED BY LAW FOR EACH TYPE OF FUNDING.</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47" name="TextBox 46"/>
          <p:cNvSpPr txBox="1"/>
          <p:nvPr/>
        </p:nvSpPr>
        <p:spPr>
          <a:xfrm>
            <a:off x="2414003" y="1782836"/>
            <a:ext cx="351378" cy="461665"/>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sp>
        <p:nvSpPr>
          <p:cNvPr id="17" name="Rectangle 16">
            <a:extLst>
              <a:ext uri="{FF2B5EF4-FFF2-40B4-BE49-F238E27FC236}">
                <a16:creationId xmlns:a16="http://schemas.microsoft.com/office/drawing/2014/main" id="{E0400E5B-986B-42C7-A2F9-83FC215F3A26}"/>
              </a:ext>
            </a:extLst>
          </p:cNvPr>
          <p:cNvSpPr/>
          <p:nvPr/>
        </p:nvSpPr>
        <p:spPr>
          <a:xfrm>
            <a:off x="5485643" y="2350868"/>
            <a:ext cx="401072" cy="55399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a:solidFill>
                  <a:schemeClr val="bg1"/>
                </a:solidFill>
                <a:effectLst>
                  <a:outerShdw blurRad="127000" dist="38100" dir="2700000" algn="tl" rotWithShape="0">
                    <a:prstClr val="black">
                      <a:alpha val="60000"/>
                    </a:prstClr>
                  </a:outerShdw>
                </a:effectLst>
                <a:uLnTx/>
                <a:uFillTx/>
              </a:rPr>
              <a:t>B</a:t>
            </a:r>
          </a:p>
        </p:txBody>
      </p:sp>
    </p:spTree>
    <p:extLst>
      <p:ext uri="{BB962C8B-B14F-4D97-AF65-F5344CB8AC3E}">
        <p14:creationId xmlns:p14="http://schemas.microsoft.com/office/powerpoint/2010/main" val="963919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Oval 3"/>
          <p:cNvSpPr/>
          <p:nvPr/>
        </p:nvSpPr>
        <p:spPr>
          <a:xfrm>
            <a:off x="1733381" y="2468880"/>
            <a:ext cx="1920240" cy="1920240"/>
          </a:xfrm>
          <a:prstGeom prst="ellipse">
            <a:avLst/>
          </a:prstGeom>
          <a:scene3d>
            <a:camera prst="orthographicFront"/>
            <a:lightRig rig="threeP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4B2B92E5-E726-4DA9-A8A7-D7066F662BFD}"/>
              </a:ext>
            </a:extLst>
          </p:cNvPr>
          <p:cNvSpPr txBox="1"/>
          <p:nvPr/>
        </p:nvSpPr>
        <p:spPr>
          <a:xfrm>
            <a:off x="1758950" y="3167389"/>
            <a:ext cx="186910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5">
                    <a:lumMod val="75000"/>
                  </a:schemeClr>
                </a:solidFill>
                <a:effectLst>
                  <a:glow rad="101600">
                    <a:schemeClr val="accent4">
                      <a:satMod val="175000"/>
                      <a:alpha val="40000"/>
                    </a:schemeClr>
                  </a:glow>
                  <a:outerShdw blurRad="50800" dist="38100" dir="2700000" algn="tl" rotWithShape="0">
                    <a:prstClr val="black">
                      <a:alpha val="40000"/>
                    </a:prstClr>
                  </a:outerShdw>
                </a:effectLst>
                <a:uLnTx/>
                <a:uFillTx/>
              </a:rPr>
              <a:t>SET-ASIDES</a:t>
            </a:r>
          </a:p>
        </p:txBody>
      </p:sp>
      <p:sp>
        <p:nvSpPr>
          <p:cNvPr id="9" name="TextBox 8"/>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0" name="!!TextBox 6"/>
          <p:cNvSpPr txBox="1"/>
          <p:nvPr/>
        </p:nvSpPr>
        <p:spPr>
          <a:xfrm>
            <a:off x="62652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8" name="TextBox 7">
            <a:extLst>
              <a:ext uri="{FF2B5EF4-FFF2-40B4-BE49-F238E27FC236}">
                <a16:creationId xmlns:a16="http://schemas.microsoft.com/office/drawing/2014/main" id="{139C9972-982B-44F8-849C-0BC4C5C9A500}"/>
              </a:ext>
            </a:extLst>
          </p:cNvPr>
          <p:cNvSpPr txBox="1"/>
          <p:nvPr/>
        </p:nvSpPr>
        <p:spPr>
          <a:xfrm>
            <a:off x="8875596" y="720565"/>
            <a:ext cx="3166045" cy="4893647"/>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TRANSPORTATION SET-ASIDES INCLUDE FUNDING FOR </a:t>
            </a:r>
            <a:r>
              <a:rPr lang="en-US" sz="2400" dirty="0">
                <a:solidFill>
                  <a:srgbClr val="FFEF73"/>
                </a:solidFill>
                <a:effectLst>
                  <a:glow rad="139700">
                    <a:srgbClr val="3C3B45">
                      <a:alpha val="60000"/>
                    </a:srgbClr>
                  </a:glow>
                </a:effectLst>
              </a:rPr>
              <a:t>PLANNING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C2BEBE"/>
                </a:solidFill>
                <a:effectLst>
                  <a:glow rad="139700">
                    <a:srgbClr val="3C3B45">
                      <a:alpha val="60000"/>
                    </a:srgbClr>
                  </a:glow>
                </a:effectLst>
              </a:rPr>
              <a:t>TRIBAL TRANSPORTATION HIGH PRIORITY PROJECTS</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D2AFE7"/>
                </a:solidFill>
                <a:effectLst>
                  <a:glow rad="139700">
                    <a:srgbClr val="3C3B45">
                      <a:alpha val="60000"/>
                    </a:srgbClr>
                  </a:glow>
                </a:effectLst>
              </a:rPr>
              <a:t>SAFETY</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7EBF52"/>
                </a:solidFill>
                <a:effectLst>
                  <a:glow rad="139700">
                    <a:srgbClr val="3C3B45">
                      <a:alpha val="60000"/>
                    </a:srgbClr>
                  </a:glow>
                </a:effectLst>
              </a:rPr>
              <a:t>PROGRAM MANAGEMENT AND OVERSIGHT AND PROJECT-RELATED ADMINISTRATIVE EXPENSES</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451756842"/>
      </p:ext>
    </p:extLst>
  </p:cSld>
  <p:clrMapOvr>
    <a:masterClrMapping/>
  </p:clrMapOvr>
  <mc:AlternateContent xmlns:mc="http://schemas.openxmlformats.org/markup-compatibility/2006">
    <mc:Choice xmlns:p14="http://schemas.microsoft.com/office/powerpoint/2010/main" Requires="p14">
      <p:transition spd="med" p14:dur="700" advTm="1000">
        <p:fade/>
      </p:transition>
    </mc:Choice>
    <mc:Fallback>
      <p:transition spd="med" advTm="1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6140005" y="2383655"/>
            <a:ext cx="18934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75000"/>
                  </a:schemeClr>
                </a:solidFill>
                <a:effectLst/>
                <a:uLnTx/>
                <a:uFillTx/>
              </a:rPr>
              <a:t>$330,000,000</a:t>
            </a:r>
            <a:endParaRPr kumimoji="0" lang="en-US" sz="2400" b="0" i="0" u="none" strike="noStrike" kern="0" cap="none" spc="0" normalizeH="0" baseline="0" noProof="0" dirty="0">
              <a:ln>
                <a:noFill/>
              </a:ln>
              <a:solidFill>
                <a:sysClr val="windowText" lastClr="000000"/>
              </a:solidFill>
              <a:effectLst/>
              <a:uLnTx/>
              <a:uFillTx/>
            </a:endParaRPr>
          </a:p>
        </p:txBody>
      </p:sp>
      <p:sp>
        <p:nvSpPr>
          <p:cNvPr id="57" name="TextBox 41"/>
          <p:cNvSpPr txBox="1"/>
          <p:nvPr/>
        </p:nvSpPr>
        <p:spPr>
          <a:xfrm>
            <a:off x="1974471" y="4061079"/>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27%</a:t>
            </a:r>
          </a:p>
        </p:txBody>
      </p:sp>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830020" y="3773623"/>
            <a:ext cx="1737360" cy="1737360"/>
          </a:xfrm>
          <a:prstGeom prst="pie">
            <a:avLst>
              <a:gd name="adj1" fmla="val 16236691"/>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3" name="Pie 2"/>
          <p:cNvSpPr/>
          <p:nvPr/>
        </p:nvSpPr>
        <p:spPr>
          <a:xfrm>
            <a:off x="5146735" y="3598802"/>
            <a:ext cx="2103120" cy="2103120"/>
          </a:xfrm>
          <a:prstGeom prst="pie">
            <a:avLst>
              <a:gd name="adj1" fmla="val 16305441"/>
              <a:gd name="adj2" fmla="val 1626308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p:cNvSpPr/>
          <p:nvPr/>
        </p:nvSpPr>
        <p:spPr>
          <a:xfrm>
            <a:off x="8886330" y="3713092"/>
            <a:ext cx="1920240" cy="1920240"/>
          </a:xfrm>
          <a:prstGeom prst="pie">
            <a:avLst>
              <a:gd name="adj1" fmla="val 16228603"/>
              <a:gd name="adj2" fmla="val 16208482"/>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4" name="Rectangle 33"/>
          <p:cNvSpPr/>
          <p:nvPr/>
        </p:nvSpPr>
        <p:spPr>
          <a:xfrm>
            <a:off x="5859741" y="2381646"/>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lumMod val="40000"/>
                    <a:lumOff val="60000"/>
                  </a:schemeClr>
                </a:solidFill>
                <a:effectLst/>
                <a:uLnTx/>
                <a:uFillTx/>
              </a:rPr>
              <a:t>=</a:t>
            </a:r>
          </a:p>
        </p:txBody>
      </p:sp>
      <p:sp>
        <p:nvSpPr>
          <p:cNvPr id="52" name="TextBox 41"/>
          <p:cNvSpPr txBox="1"/>
          <p:nvPr/>
        </p:nvSpPr>
        <p:spPr>
          <a:xfrm>
            <a:off x="1974470" y="4061079"/>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27%</a:t>
            </a:r>
          </a:p>
        </p:txBody>
      </p:sp>
      <p:sp>
        <p:nvSpPr>
          <p:cNvPr id="54" name="TextBox 41"/>
          <p:cNvSpPr txBox="1"/>
          <p:nvPr/>
        </p:nvSpPr>
        <p:spPr>
          <a:xfrm>
            <a:off x="1974471" y="4766692"/>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55" name="TextBox 54"/>
          <p:cNvSpPr txBox="1"/>
          <p:nvPr/>
        </p:nvSpPr>
        <p:spPr>
          <a:xfrm>
            <a:off x="5282945" y="4766693"/>
            <a:ext cx="1830699"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56" name="TextBox 55"/>
          <p:cNvSpPr txBox="1"/>
          <p:nvPr/>
        </p:nvSpPr>
        <p:spPr>
          <a:xfrm>
            <a:off x="9120453" y="4769309"/>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58" name="TextBox 41"/>
          <p:cNvSpPr txBox="1"/>
          <p:nvPr/>
        </p:nvSpPr>
        <p:spPr>
          <a:xfrm>
            <a:off x="5465645" y="4061079"/>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39%</a:t>
            </a:r>
          </a:p>
        </p:txBody>
      </p:sp>
      <p:sp>
        <p:nvSpPr>
          <p:cNvPr id="59" name="TextBox 41"/>
          <p:cNvSpPr txBox="1"/>
          <p:nvPr/>
        </p:nvSpPr>
        <p:spPr>
          <a:xfrm>
            <a:off x="9120453" y="4061079"/>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34%</a:t>
            </a:r>
          </a:p>
        </p:txBody>
      </p:sp>
      <p:sp>
        <p:nvSpPr>
          <p:cNvPr id="19" name="Rectangle 18"/>
          <p:cNvSpPr/>
          <p:nvPr/>
        </p:nvSpPr>
        <p:spPr>
          <a:xfrm>
            <a:off x="6140005" y="2383393"/>
            <a:ext cx="18934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$330,000,000</a:t>
            </a:r>
          </a:p>
        </p:txBody>
      </p:sp>
      <p:sp>
        <p:nvSpPr>
          <p:cNvPr id="20" name="Rectangle 19">
            <a:extLst>
              <a:ext uri="{FF2B5EF4-FFF2-40B4-BE49-F238E27FC236}">
                <a16:creationId xmlns:a16="http://schemas.microsoft.com/office/drawing/2014/main" id="{3C3C8B05-DBA1-493A-AE37-978FFCC435F0}"/>
              </a:ext>
            </a:extLst>
          </p:cNvPr>
          <p:cNvSpPr/>
          <p:nvPr/>
        </p:nvSpPr>
        <p:spPr>
          <a:xfrm>
            <a:off x="1296999" y="322029"/>
            <a:ext cx="3600617" cy="3046988"/>
          </a:xfrm>
          <a:prstGeom prst="rect">
            <a:avLst/>
          </a:prstGeom>
        </p:spPr>
        <p:txBody>
          <a:bodyPr wrap="square">
            <a:spAutoFit/>
          </a:bodyPr>
          <a:lstStyle/>
          <a:p>
            <a:pPr lvl="0">
              <a:defRPr/>
            </a:pPr>
            <a:r>
              <a:rPr lang="en-US" sz="2400" kern="0" dirty="0">
                <a:solidFill>
                  <a:schemeClr val="accent2">
                    <a:lumMod val="40000"/>
                    <a:lumOff val="60000"/>
                  </a:schemeClr>
                </a:solidFill>
              </a:rPr>
              <a:t>TO CALCULATE EACH PORTION OF TRIBAL SHARES, WE MULTIPLY THE TOTAL FORMULA TRIBAL SHARES (</a:t>
            </a:r>
            <a:r>
              <a:rPr lang="en-US" sz="2400" kern="0" dirty="0">
                <a:solidFill>
                  <a:schemeClr val="bg1"/>
                </a:solidFill>
              </a:rPr>
              <a:t>B</a:t>
            </a:r>
            <a:r>
              <a:rPr lang="en-US" sz="2400" kern="0" dirty="0">
                <a:solidFill>
                  <a:schemeClr val="accent2">
                    <a:lumMod val="40000"/>
                    <a:lumOff val="60000"/>
                  </a:schemeClr>
                </a:solidFill>
              </a:rPr>
              <a:t>) BY THE PERCENTAGE ESTABLISHED BY LAW FOR EACH TYPE OF FUNDING.</a:t>
            </a:r>
            <a:endParaRPr kumimoji="0" lang="en-US" sz="2400" b="0" i="0" u="none" strike="noStrike" kern="0" cap="none" spc="0" normalizeH="0" baseline="0" noProof="0" dirty="0">
              <a:ln>
                <a:noFill/>
              </a:ln>
              <a:solidFill>
                <a:schemeClr val="accent2">
                  <a:lumMod val="40000"/>
                  <a:lumOff val="60000"/>
                </a:schemeClr>
              </a:solidFill>
              <a:effectLst/>
              <a:uLnTx/>
              <a:uFillTx/>
            </a:endParaRPr>
          </a:p>
        </p:txBody>
      </p:sp>
      <p:sp>
        <p:nvSpPr>
          <p:cNvPr id="21" name="Rectangle 20">
            <a:extLst>
              <a:ext uri="{FF2B5EF4-FFF2-40B4-BE49-F238E27FC236}">
                <a16:creationId xmlns:a16="http://schemas.microsoft.com/office/drawing/2014/main" id="{29C00FB7-B033-4E4D-A389-1E52849DBDC0}"/>
              </a:ext>
            </a:extLst>
          </p:cNvPr>
          <p:cNvSpPr/>
          <p:nvPr/>
        </p:nvSpPr>
        <p:spPr>
          <a:xfrm>
            <a:off x="5485643" y="2350868"/>
            <a:ext cx="401072" cy="55399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a:solidFill>
                  <a:schemeClr val="bg1"/>
                </a:solidFill>
                <a:effectLst>
                  <a:outerShdw blurRad="127000" dist="38100" dir="2700000" algn="tl" rotWithShape="0">
                    <a:prstClr val="black">
                      <a:alpha val="60000"/>
                    </a:prstClr>
                  </a:outerShdw>
                </a:effectLst>
                <a:uLnTx/>
                <a:uFillTx/>
              </a:rPr>
              <a:t>B</a:t>
            </a:r>
          </a:p>
        </p:txBody>
      </p:sp>
    </p:spTree>
    <p:extLst>
      <p:ext uri="{BB962C8B-B14F-4D97-AF65-F5344CB8AC3E}">
        <p14:creationId xmlns:p14="http://schemas.microsoft.com/office/powerpoint/2010/main" val="37455776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p:cNvSpPr/>
          <p:nvPr/>
        </p:nvSpPr>
        <p:spPr>
          <a:xfrm>
            <a:off x="5156303" y="647072"/>
            <a:ext cx="2947221" cy="1212022"/>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TRIBAL SHARES  EXAMPLE CALCULATION</a:t>
            </a:r>
          </a:p>
        </p:txBody>
      </p:sp>
      <p:sp>
        <p:nvSpPr>
          <p:cNvPr id="50" name="Pie 10"/>
          <p:cNvSpPr/>
          <p:nvPr/>
        </p:nvSpPr>
        <p:spPr>
          <a:xfrm rot="5400000">
            <a:off x="1514336" y="322029"/>
            <a:ext cx="3383280" cy="3383280"/>
          </a:xfrm>
          <a:prstGeom prst="pie">
            <a:avLst>
              <a:gd name="adj1" fmla="val 10798989"/>
              <a:gd name="adj2" fmla="val 10838187"/>
            </a:avLst>
          </a:prstGeom>
          <a:solidFill>
            <a:srgbClr val="DE5C04"/>
          </a:solidFill>
          <a:ln>
            <a:noFill/>
          </a:ln>
          <a:scene3d>
            <a:camera prst="orthographicFront"/>
            <a:lightRig rig="threePt" dir="t">
              <a:rot lat="0" lon="0" rev="16200000"/>
            </a:lightRig>
          </a:scene3d>
          <a:sp3d>
            <a:bevelT/>
          </a:sp3d>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48" name="Pie 3"/>
          <p:cNvSpPr/>
          <p:nvPr/>
        </p:nvSpPr>
        <p:spPr>
          <a:xfrm>
            <a:off x="1830020" y="3097348"/>
            <a:ext cx="1737360" cy="1737360"/>
          </a:xfrm>
          <a:prstGeom prst="pie">
            <a:avLst>
              <a:gd name="adj1" fmla="val 16236691"/>
              <a:gd name="adj2" fmla="val 16216317"/>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3" name="Pie 2"/>
          <p:cNvSpPr/>
          <p:nvPr/>
        </p:nvSpPr>
        <p:spPr>
          <a:xfrm>
            <a:off x="5146735" y="3074927"/>
            <a:ext cx="2103120" cy="2103120"/>
          </a:xfrm>
          <a:prstGeom prst="pie">
            <a:avLst>
              <a:gd name="adj1" fmla="val 16305441"/>
              <a:gd name="adj2" fmla="val 1626308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Pie 1"/>
          <p:cNvSpPr/>
          <p:nvPr/>
        </p:nvSpPr>
        <p:spPr>
          <a:xfrm>
            <a:off x="8886330" y="3126683"/>
            <a:ext cx="1920240" cy="1920240"/>
          </a:xfrm>
          <a:prstGeom prst="pie">
            <a:avLst>
              <a:gd name="adj1" fmla="val 16228603"/>
              <a:gd name="adj2" fmla="val 16208482"/>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9" name="Rectangle 18"/>
          <p:cNvSpPr/>
          <p:nvPr/>
        </p:nvSpPr>
        <p:spPr>
          <a:xfrm>
            <a:off x="6140005" y="2383393"/>
            <a:ext cx="18934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lumMod val="40000"/>
                    <a:lumOff val="60000"/>
                  </a:schemeClr>
                </a:solidFill>
                <a:effectLst/>
                <a:uLnTx/>
                <a:uFillTx/>
              </a:rPr>
              <a:t>$330,000,000</a:t>
            </a:r>
          </a:p>
        </p:txBody>
      </p:sp>
      <p:sp>
        <p:nvSpPr>
          <p:cNvPr id="34" name="Rectangle 33"/>
          <p:cNvSpPr/>
          <p:nvPr/>
        </p:nvSpPr>
        <p:spPr>
          <a:xfrm>
            <a:off x="5859741" y="2381646"/>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2">
                    <a:lumMod val="40000"/>
                    <a:lumOff val="60000"/>
                  </a:schemeClr>
                </a:solidFill>
                <a:effectLst/>
                <a:uLnTx/>
                <a:uFillTx/>
              </a:rPr>
              <a:t>=</a:t>
            </a:r>
          </a:p>
        </p:txBody>
      </p:sp>
      <p:sp>
        <p:nvSpPr>
          <p:cNvPr id="52" name="TextBox 41"/>
          <p:cNvSpPr txBox="1"/>
          <p:nvPr/>
        </p:nvSpPr>
        <p:spPr>
          <a:xfrm>
            <a:off x="1974470" y="3384804"/>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27%</a:t>
            </a:r>
          </a:p>
        </p:txBody>
      </p:sp>
      <p:sp>
        <p:nvSpPr>
          <p:cNvPr id="54" name="TextBox 41"/>
          <p:cNvSpPr txBox="1"/>
          <p:nvPr/>
        </p:nvSpPr>
        <p:spPr>
          <a:xfrm>
            <a:off x="1974471" y="4090417"/>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55" name="TextBox 54"/>
          <p:cNvSpPr txBox="1"/>
          <p:nvPr/>
        </p:nvSpPr>
        <p:spPr>
          <a:xfrm>
            <a:off x="5282945" y="4242818"/>
            <a:ext cx="1830699"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56" name="TextBox 55"/>
          <p:cNvSpPr txBox="1"/>
          <p:nvPr/>
        </p:nvSpPr>
        <p:spPr>
          <a:xfrm>
            <a:off x="9120453" y="4182900"/>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58" name="TextBox 41"/>
          <p:cNvSpPr txBox="1"/>
          <p:nvPr/>
        </p:nvSpPr>
        <p:spPr>
          <a:xfrm>
            <a:off x="5465645" y="3537204"/>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39%</a:t>
            </a:r>
          </a:p>
        </p:txBody>
      </p:sp>
      <p:sp>
        <p:nvSpPr>
          <p:cNvPr id="59" name="TextBox 41"/>
          <p:cNvSpPr txBox="1"/>
          <p:nvPr/>
        </p:nvSpPr>
        <p:spPr>
          <a:xfrm>
            <a:off x="9120453" y="3474670"/>
            <a:ext cx="1465297" cy="584775"/>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34%</a:t>
            </a:r>
          </a:p>
        </p:txBody>
      </p:sp>
      <p:sp>
        <p:nvSpPr>
          <p:cNvPr id="53" name="Rectangle 52"/>
          <p:cNvSpPr/>
          <p:nvPr/>
        </p:nvSpPr>
        <p:spPr>
          <a:xfrm>
            <a:off x="1660037" y="5178702"/>
            <a:ext cx="200888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2">
                    <a:lumMod val="40000"/>
                    <a:lumOff val="60000"/>
                  </a:schemeClr>
                </a:solidFill>
                <a:effectLst/>
                <a:uLnTx/>
                <a:uFillTx/>
              </a:rPr>
              <a:t>$89,100,000</a:t>
            </a:r>
          </a:p>
        </p:txBody>
      </p:sp>
      <p:sp>
        <p:nvSpPr>
          <p:cNvPr id="61" name="Rectangle 60"/>
          <p:cNvSpPr/>
          <p:nvPr/>
        </p:nvSpPr>
        <p:spPr>
          <a:xfrm>
            <a:off x="5186738" y="5195746"/>
            <a:ext cx="21916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2">
                    <a:lumMod val="40000"/>
                    <a:lumOff val="60000"/>
                  </a:schemeClr>
                </a:solidFill>
                <a:effectLst/>
                <a:uLnTx/>
                <a:uFillTx/>
              </a:rPr>
              <a:t>$128,700,000</a:t>
            </a:r>
          </a:p>
        </p:txBody>
      </p:sp>
      <p:sp>
        <p:nvSpPr>
          <p:cNvPr id="60" name="Rectangle 59"/>
          <p:cNvSpPr/>
          <p:nvPr/>
        </p:nvSpPr>
        <p:spPr>
          <a:xfrm>
            <a:off x="8791130" y="5174016"/>
            <a:ext cx="219162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2">
                    <a:lumMod val="40000"/>
                    <a:lumOff val="60000"/>
                  </a:schemeClr>
                </a:solidFill>
                <a:effectLst/>
                <a:uLnTx/>
                <a:uFillTx/>
              </a:rPr>
              <a:t>$112,200,000</a:t>
            </a:r>
          </a:p>
        </p:txBody>
      </p:sp>
      <p:sp>
        <p:nvSpPr>
          <p:cNvPr id="21" name="Rectangle 20">
            <a:extLst>
              <a:ext uri="{FF2B5EF4-FFF2-40B4-BE49-F238E27FC236}">
                <a16:creationId xmlns:a16="http://schemas.microsoft.com/office/drawing/2014/main" id="{81383B23-73CB-4F01-B003-35CCB9996EF9}"/>
              </a:ext>
            </a:extLst>
          </p:cNvPr>
          <p:cNvSpPr/>
          <p:nvPr/>
        </p:nvSpPr>
        <p:spPr>
          <a:xfrm>
            <a:off x="5485643" y="2350868"/>
            <a:ext cx="401072" cy="55399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a:solidFill>
                  <a:schemeClr val="bg1"/>
                </a:solidFill>
                <a:effectLst>
                  <a:outerShdw blurRad="127000" dist="38100" dir="2700000" algn="tl" rotWithShape="0">
                    <a:prstClr val="black">
                      <a:alpha val="60000"/>
                    </a:prstClr>
                  </a:outerShdw>
                </a:effectLst>
                <a:uLnTx/>
                <a:uFillTx/>
              </a:rPr>
              <a:t>B</a:t>
            </a:r>
          </a:p>
        </p:txBody>
      </p:sp>
    </p:spTree>
    <p:extLst>
      <p:ext uri="{BB962C8B-B14F-4D97-AF65-F5344CB8AC3E}">
        <p14:creationId xmlns:p14="http://schemas.microsoft.com/office/powerpoint/2010/main" val="290645076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TextBox 40"/>
          <p:cNvSpPr txBox="1"/>
          <p:nvPr/>
        </p:nvSpPr>
        <p:spPr>
          <a:xfrm>
            <a:off x="2223247" y="3030724"/>
            <a:ext cx="7878621"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27 PERCENT OF THE TRIBAL SHARES FUNDS (SUBSECTION B) ARE DIVIDED AMONG TRIBES BASED ON ELIGIBLE ROAD MILEAGE IN THE NATIONAL TRIBAL TRANSPORTATION FACILITY INVENTORY (NTTFI).</a:t>
            </a:r>
          </a:p>
        </p:txBody>
      </p:sp>
      <p:sp>
        <p:nvSpPr>
          <p:cNvPr id="7" name="TextBox 6">
            <a:extLst>
              <a:ext uri="{FF2B5EF4-FFF2-40B4-BE49-F238E27FC236}">
                <a16:creationId xmlns:a16="http://schemas.microsoft.com/office/drawing/2014/main" id="{20AFA008-12D9-4AB2-A813-2088949C8A1F}"/>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800644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TextBox 40"/>
          <p:cNvSpPr txBox="1"/>
          <p:nvPr/>
        </p:nvSpPr>
        <p:spPr>
          <a:xfrm>
            <a:off x="2481649" y="2430559"/>
            <a:ext cx="729397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WHEN CALCULATING TRIBAL SHARES, ELIGIBLE ROAD MILEAGE ONLY INCLUDES FACILITIES IN THE NTTFI THAT:</a:t>
            </a:r>
          </a:p>
        </p:txBody>
      </p:sp>
      <p:sp>
        <p:nvSpPr>
          <p:cNvPr id="5" name="TextBox 4">
            <a:extLst>
              <a:ext uri="{FF2B5EF4-FFF2-40B4-BE49-F238E27FC236}">
                <a16:creationId xmlns:a16="http://schemas.microsoft.com/office/drawing/2014/main" id="{3FB51AE5-6593-49DC-B210-AF7C1E6A8114}"/>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2419811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TextBox 40"/>
          <p:cNvSpPr txBox="1"/>
          <p:nvPr/>
        </p:nvSpPr>
        <p:spPr>
          <a:xfrm>
            <a:off x="2481649" y="2430559"/>
            <a:ext cx="729397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WHEN CALCULATING TRIBAL SHARES, ELIGIBLE ROAD MILEAGE ONLY INCLUDES FACILITIES IN THE NTTFI THAT:</a:t>
            </a:r>
          </a:p>
        </p:txBody>
      </p:sp>
      <p:sp>
        <p:nvSpPr>
          <p:cNvPr id="11" name="Rectangle 10"/>
          <p:cNvSpPr/>
          <p:nvPr/>
        </p:nvSpPr>
        <p:spPr>
          <a:xfrm>
            <a:off x="786767" y="3854578"/>
            <a:ext cx="3104212"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1. WERE INCLUDED IN THE BUREAU OF INDIAN AFFAIRS SYSTEM INVENTORY PRIOR TO OCTOBER 1, 2004</a:t>
            </a:r>
          </a:p>
        </p:txBody>
      </p:sp>
      <p:sp>
        <p:nvSpPr>
          <p:cNvPr id="19" name="Rectangle 18"/>
          <p:cNvSpPr/>
          <p:nvPr/>
        </p:nvSpPr>
        <p:spPr>
          <a:xfrm>
            <a:off x="4494591" y="4131578"/>
            <a:ext cx="3268087"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2. ARE OWNED BY AN INDIAN TRIBAL GOVERNMENT</a:t>
            </a:r>
          </a:p>
        </p:txBody>
      </p:sp>
      <p:sp>
        <p:nvSpPr>
          <p:cNvPr id="34" name="Rectangle 33"/>
          <p:cNvSpPr/>
          <p:nvPr/>
        </p:nvSpPr>
        <p:spPr>
          <a:xfrm>
            <a:off x="8366290" y="4119804"/>
            <a:ext cx="292355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3. ARE OWNED BY THE BUREAU OF INDIAN AFFAIRS</a:t>
            </a:r>
          </a:p>
        </p:txBody>
      </p:sp>
      <p:sp>
        <p:nvSpPr>
          <p:cNvPr id="10" name="TextBox 9">
            <a:extLst>
              <a:ext uri="{FF2B5EF4-FFF2-40B4-BE49-F238E27FC236}">
                <a16:creationId xmlns:a16="http://schemas.microsoft.com/office/drawing/2014/main" id="{860B3E62-D0E6-40E6-9BC4-15A17C055F62}"/>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99200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1" name="TextBox 40"/>
          <p:cNvSpPr txBox="1"/>
          <p:nvPr/>
        </p:nvSpPr>
        <p:spPr>
          <a:xfrm>
            <a:off x="524460" y="2389863"/>
            <a:ext cx="729397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WHEN CALCULATING TRIBAL SHARES, ELIGIBLE ROAD MILEAGE ONLY INCLUDES FACILITIES IN THE NTTFI THAT:</a:t>
            </a:r>
          </a:p>
        </p:txBody>
      </p:sp>
      <p:sp>
        <p:nvSpPr>
          <p:cNvPr id="11" name="Rectangle 10"/>
          <p:cNvSpPr/>
          <p:nvPr/>
        </p:nvSpPr>
        <p:spPr>
          <a:xfrm>
            <a:off x="524460" y="3242640"/>
            <a:ext cx="3104212"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1. WERE INCLUDED IN THE BUREAU OF INDIAN AFFAIRS SYSTEM INVENTORY PRIOR TO OCTOBER 1, 2004</a:t>
            </a:r>
          </a:p>
        </p:txBody>
      </p:sp>
      <p:sp>
        <p:nvSpPr>
          <p:cNvPr id="19" name="Rectangle 18"/>
          <p:cNvSpPr/>
          <p:nvPr/>
        </p:nvSpPr>
        <p:spPr>
          <a:xfrm>
            <a:off x="360585" y="4502847"/>
            <a:ext cx="3268087"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2. ARE OWNED BY AN INDIAN TRIBAL GOVERNMENT</a:t>
            </a:r>
          </a:p>
        </p:txBody>
      </p:sp>
      <p:sp>
        <p:nvSpPr>
          <p:cNvPr id="42" name="Rectangle 41"/>
          <p:cNvSpPr/>
          <p:nvPr/>
        </p:nvSpPr>
        <p:spPr>
          <a:xfrm>
            <a:off x="532850" y="5209056"/>
            <a:ext cx="292355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A889"/>
                </a:solidFill>
                <a:effectLst>
                  <a:glow rad="63500">
                    <a:schemeClr val="accent2">
                      <a:lumMod val="50000"/>
                      <a:alpha val="40000"/>
                    </a:schemeClr>
                  </a:glow>
                  <a:outerShdw blurRad="63500" dist="25400" dir="2700000" algn="tl" rotWithShape="0">
                    <a:prstClr val="black">
                      <a:alpha val="60000"/>
                    </a:prstClr>
                  </a:outerShdw>
                </a:effectLst>
                <a:uLnTx/>
                <a:uFillTx/>
              </a:rPr>
              <a:t>3. ARE OWNED BY THE BUREAU OF INDIAN AFFAIRS</a:t>
            </a:r>
          </a:p>
        </p:txBody>
      </p:sp>
      <p:sp>
        <p:nvSpPr>
          <p:cNvPr id="43" name="TextBox 42"/>
          <p:cNvSpPr txBox="1"/>
          <p:nvPr/>
        </p:nvSpPr>
        <p:spPr>
          <a:xfrm>
            <a:off x="4897383" y="3636560"/>
            <a:ext cx="622799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THE FORMULA USES MILES ON ELIGIBLE FACILITIES AS CALCULATED IN FISCAL YEAR 2012</a:t>
            </a:r>
          </a:p>
        </p:txBody>
      </p:sp>
      <p:sp>
        <p:nvSpPr>
          <p:cNvPr id="14" name="TextBox 13">
            <a:extLst>
              <a:ext uri="{FF2B5EF4-FFF2-40B4-BE49-F238E27FC236}">
                <a16:creationId xmlns:a16="http://schemas.microsoft.com/office/drawing/2014/main" id="{5E340E2E-8F67-48F9-AEBD-C377724CEB54}"/>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72838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5" name="TextBox 44"/>
          <p:cNvSpPr txBox="1"/>
          <p:nvPr/>
        </p:nvSpPr>
        <p:spPr>
          <a:xfrm>
            <a:off x="2514246" y="2598566"/>
            <a:ext cx="729397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TO DETERMINE THE MILEAGE SHARES FOR EACH TRIBE, THE FORMULA USES THE RATIO BETWEEN THE TRIBE’S ELIGIBLE MILEAGE AND THE TOTAL ELIGIBLE MILEAGE.</a:t>
            </a:r>
          </a:p>
        </p:txBody>
      </p:sp>
      <p:sp>
        <p:nvSpPr>
          <p:cNvPr id="46" name="TextBox 45"/>
          <p:cNvSpPr txBox="1"/>
          <p:nvPr/>
        </p:nvSpPr>
        <p:spPr>
          <a:xfrm>
            <a:off x="2514246" y="4169535"/>
            <a:ext cx="729397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THE RATIO IS MULTIPLIED BY THE TOTAL MILEAGE FUNDING AVAILABLE TO FIND THE TRIBE’S MILEAGE SHARE.</a:t>
            </a:r>
          </a:p>
        </p:txBody>
      </p:sp>
      <p:sp>
        <p:nvSpPr>
          <p:cNvPr id="12" name="TextBox 11">
            <a:extLst>
              <a:ext uri="{FF2B5EF4-FFF2-40B4-BE49-F238E27FC236}">
                <a16:creationId xmlns:a16="http://schemas.microsoft.com/office/drawing/2014/main" id="{FBAFEE8A-B2C2-4AC6-A2FE-DDB820A112AE}"/>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2005105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TextBox 43"/>
          <p:cNvSpPr txBox="1"/>
          <p:nvPr/>
        </p:nvSpPr>
        <p:spPr>
          <a:xfrm>
            <a:off x="3569069" y="3120570"/>
            <a:ext cx="4762131"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THE TOTAL ELIGIBLE MILEAGE FROM THE NTTFI IN 2012 IS APPROXIMATELY </a:t>
            </a:r>
            <a:r>
              <a:rPr kumimoji="0" lang="en-US" sz="2400" i="0" u="none" strike="noStrike" kern="0" cap="none" spc="0" normalizeH="0" baseline="0" noProof="0" dirty="0">
                <a:ln w="22225">
                  <a:noFill/>
                  <a:prstDash val="solid"/>
                </a:ln>
                <a:solidFill>
                  <a:srgbClr val="FFC4AE"/>
                </a:solidFill>
                <a:effectLst>
                  <a:outerShdw blurRad="50800" dist="38100" dir="2700000" algn="tl" rotWithShape="0">
                    <a:prstClr val="black">
                      <a:alpha val="40000"/>
                    </a:prstClr>
                  </a:outerShdw>
                </a:effectLst>
                <a:uLnTx/>
                <a:uFillTx/>
              </a:rPr>
              <a:t>60,000</a:t>
            </a:r>
            <a:r>
              <a:rPr kumimoji="0" lang="en-US" sz="2400" i="0" u="none" strike="noStrike" kern="0" cap="none" spc="0" normalizeH="0" baseline="0" noProof="0" dirty="0">
                <a:ln>
                  <a:noFill/>
                </a:ln>
                <a:solidFill>
                  <a:srgbClr val="FFC4AE"/>
                </a:solidFill>
                <a:effectLst/>
                <a:uLnTx/>
                <a:uFillTx/>
              </a:rPr>
              <a:t>.</a:t>
            </a:r>
          </a:p>
        </p:txBody>
      </p:sp>
      <p:sp>
        <p:nvSpPr>
          <p:cNvPr id="47" name="Rectangle: Rounded Corners 46">
            <a:hlinkClick r:id="rId2" action="ppaction://hlinksldjump"/>
          </p:cNvPr>
          <p:cNvSpPr/>
          <p:nvPr/>
        </p:nvSpPr>
        <p:spPr>
          <a:xfrm>
            <a:off x="5065874" y="887061"/>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MILEAGE SHARES EXAMPLE CALCULATION</a:t>
            </a:r>
          </a:p>
        </p:txBody>
      </p:sp>
      <p:sp>
        <p:nvSpPr>
          <p:cNvPr id="6" name="TextBox 5">
            <a:extLst>
              <a:ext uri="{FF2B5EF4-FFF2-40B4-BE49-F238E27FC236}">
                <a16:creationId xmlns:a16="http://schemas.microsoft.com/office/drawing/2014/main" id="{4B60C1EE-F56D-4263-876C-E8611D119417}"/>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3367627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5" name="Rectangle 44"/>
          <p:cNvSpPr/>
          <p:nvPr/>
        </p:nvSpPr>
        <p:spPr>
          <a:xfrm>
            <a:off x="2271919" y="2540832"/>
            <a:ext cx="347723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TOTAL ELIGIBLE MILEAGE </a:t>
            </a:r>
          </a:p>
        </p:txBody>
      </p:sp>
      <p:sp>
        <p:nvSpPr>
          <p:cNvPr id="46" name="Rectangle 45"/>
          <p:cNvSpPr/>
          <p:nvPr/>
        </p:nvSpPr>
        <p:spPr>
          <a:xfrm>
            <a:off x="6034671" y="2531307"/>
            <a:ext cx="10422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FFC4AE"/>
                </a:solidFill>
                <a:effectLst>
                  <a:outerShdw blurRad="50800" dist="38100" dir="2700000" algn="tl" rotWithShape="0">
                    <a:prstClr val="black">
                      <a:alpha val="40000"/>
                    </a:prstClr>
                  </a:outerShdw>
                </a:effectLst>
                <a:uLnTx/>
                <a:uFillTx/>
              </a:rPr>
              <a:t>60,000</a:t>
            </a:r>
            <a:endParaRPr kumimoji="0" lang="en-US" sz="2400" i="0" u="none" strike="noStrike" kern="0" cap="none" spc="0" normalizeH="0" baseline="0" noProof="0" dirty="0">
              <a:ln>
                <a:noFill/>
              </a:ln>
              <a:solidFill>
                <a:srgbClr val="FFC4AE"/>
              </a:solidFill>
              <a:effectLst/>
              <a:uLnTx/>
              <a:uFillTx/>
            </a:endParaRPr>
          </a:p>
        </p:txBody>
      </p:sp>
      <p:sp>
        <p:nvSpPr>
          <p:cNvPr id="34" name="Rectangle 33"/>
          <p:cNvSpPr/>
          <p:nvPr/>
        </p:nvSpPr>
        <p:spPr>
          <a:xfrm>
            <a:off x="5598343" y="2450703"/>
            <a:ext cx="38985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C4AE"/>
                </a:solidFill>
                <a:effectLst/>
                <a:uLnTx/>
                <a:uFillTx/>
              </a:rPr>
              <a:t>=</a:t>
            </a:r>
          </a:p>
        </p:txBody>
      </p:sp>
      <p:sp>
        <p:nvSpPr>
          <p:cNvPr id="41" name="Rectangle: Rounded Corners 40">
            <a:hlinkClick r:id="rId2" action="ppaction://hlinksldjump"/>
          </p:cNvPr>
          <p:cNvSpPr/>
          <p:nvPr/>
        </p:nvSpPr>
        <p:spPr>
          <a:xfrm>
            <a:off x="5065874" y="887061"/>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MILEAGE SHARES EXAMPLE CALCULATION</a:t>
            </a:r>
          </a:p>
        </p:txBody>
      </p:sp>
      <p:sp>
        <p:nvSpPr>
          <p:cNvPr id="8" name="TextBox 7">
            <a:extLst>
              <a:ext uri="{FF2B5EF4-FFF2-40B4-BE49-F238E27FC236}">
                <a16:creationId xmlns:a16="http://schemas.microsoft.com/office/drawing/2014/main" id="{56529B08-6CD6-4EF4-9773-09AB6B91B61F}"/>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3048115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5" name="Rectangle 44"/>
          <p:cNvSpPr/>
          <p:nvPr/>
        </p:nvSpPr>
        <p:spPr>
          <a:xfrm>
            <a:off x="2271919" y="2540832"/>
            <a:ext cx="347723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TOTAL ELIGIBLE MILEAGE </a:t>
            </a:r>
          </a:p>
        </p:txBody>
      </p:sp>
      <p:sp>
        <p:nvSpPr>
          <p:cNvPr id="46" name="Rectangle 45"/>
          <p:cNvSpPr/>
          <p:nvPr/>
        </p:nvSpPr>
        <p:spPr>
          <a:xfrm>
            <a:off x="6034671" y="2531307"/>
            <a:ext cx="10422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FFC4AE"/>
                </a:solidFill>
                <a:effectLst>
                  <a:outerShdw blurRad="50800" dist="38100" dir="2700000" algn="tl" rotWithShape="0">
                    <a:prstClr val="black">
                      <a:alpha val="40000"/>
                    </a:prstClr>
                  </a:outerShdw>
                </a:effectLst>
                <a:uLnTx/>
                <a:uFillTx/>
              </a:rPr>
              <a:t>60,000</a:t>
            </a:r>
            <a:endParaRPr kumimoji="0" lang="en-US" sz="2400" i="0" u="none" strike="noStrike" kern="0" cap="none" spc="0" normalizeH="0" baseline="0" noProof="0" dirty="0">
              <a:ln>
                <a:noFill/>
              </a:ln>
              <a:solidFill>
                <a:srgbClr val="FFC4AE"/>
              </a:solidFill>
              <a:effectLst/>
              <a:uLnTx/>
              <a:uFillTx/>
            </a:endParaRPr>
          </a:p>
        </p:txBody>
      </p:sp>
      <p:sp>
        <p:nvSpPr>
          <p:cNvPr id="34" name="Rectangle 33"/>
          <p:cNvSpPr/>
          <p:nvPr/>
        </p:nvSpPr>
        <p:spPr>
          <a:xfrm>
            <a:off x="5598343" y="2450703"/>
            <a:ext cx="38985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C4AE"/>
                </a:solidFill>
                <a:effectLst/>
                <a:uLnTx/>
                <a:uFillTx/>
              </a:rPr>
              <a:t>=</a:t>
            </a:r>
          </a:p>
        </p:txBody>
      </p:sp>
      <p:sp>
        <p:nvSpPr>
          <p:cNvPr id="41" name="TextBox 40"/>
          <p:cNvSpPr txBox="1"/>
          <p:nvPr/>
        </p:nvSpPr>
        <p:spPr>
          <a:xfrm>
            <a:off x="2146431" y="3109418"/>
            <a:ext cx="729397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TO DETERMINE THE MILEAGE SHARES FOR EACH TRIBE, FIND THE RATIO BETWEEN THE TRIBE’S ELIGIBLE MILEAGE AND THE TOTAL ELIGIBLE MILEAGE.</a:t>
            </a:r>
          </a:p>
        </p:txBody>
      </p:sp>
      <p:sp>
        <p:nvSpPr>
          <p:cNvPr id="42" name="TextBox 41"/>
          <p:cNvSpPr txBox="1"/>
          <p:nvPr/>
        </p:nvSpPr>
        <p:spPr>
          <a:xfrm>
            <a:off x="1954692" y="4519062"/>
            <a:ext cx="383857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FOR EXAMPLE, IF A VILLAGE HAS </a:t>
            </a:r>
            <a:r>
              <a:rPr lang="en-US" sz="2400" kern="0" dirty="0">
                <a:solidFill>
                  <a:srgbClr val="FFC4AE"/>
                </a:solidFill>
              </a:rPr>
              <a:t>6</a:t>
            </a:r>
            <a:r>
              <a:rPr kumimoji="0" lang="en-US" sz="2400" b="0" i="0" u="none" strike="noStrike" kern="0" cap="none" spc="0" normalizeH="0" baseline="0" noProof="0" dirty="0">
                <a:ln>
                  <a:noFill/>
                </a:ln>
                <a:solidFill>
                  <a:srgbClr val="FFC4AE"/>
                </a:solidFill>
                <a:effectLst/>
                <a:uLnTx/>
                <a:uFillTx/>
              </a:rPr>
              <a:t>0 ELIGIBLE MILES, THE RATIO WOULD BE</a:t>
            </a:r>
          </a:p>
        </p:txBody>
      </p:sp>
      <p:sp>
        <p:nvSpPr>
          <p:cNvPr id="50" name="Rectangle 49"/>
          <p:cNvSpPr/>
          <p:nvPr/>
        </p:nvSpPr>
        <p:spPr>
          <a:xfrm>
            <a:off x="7185361" y="4950730"/>
            <a:ext cx="119135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60,000</a:t>
            </a:r>
          </a:p>
        </p:txBody>
      </p:sp>
      <p:sp>
        <p:nvSpPr>
          <p:cNvPr id="51" name="Rectangle 50"/>
          <p:cNvSpPr/>
          <p:nvPr/>
        </p:nvSpPr>
        <p:spPr>
          <a:xfrm>
            <a:off x="6858000" y="4906907"/>
            <a:ext cx="1835300" cy="45719"/>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Box 51"/>
          <p:cNvSpPr txBox="1"/>
          <p:nvPr/>
        </p:nvSpPr>
        <p:spPr>
          <a:xfrm>
            <a:off x="8791766" y="4527118"/>
            <a:ext cx="465192"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a:t>
            </a:r>
          </a:p>
        </p:txBody>
      </p:sp>
      <p:sp>
        <p:nvSpPr>
          <p:cNvPr id="53" name="TextBox 52"/>
          <p:cNvSpPr txBox="1"/>
          <p:nvPr/>
        </p:nvSpPr>
        <p:spPr>
          <a:xfrm>
            <a:off x="9255858" y="4676887"/>
            <a:ext cx="10118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0.001</a:t>
            </a:r>
          </a:p>
        </p:txBody>
      </p:sp>
      <p:sp>
        <p:nvSpPr>
          <p:cNvPr id="48" name="TextBox 47"/>
          <p:cNvSpPr txBox="1"/>
          <p:nvPr/>
        </p:nvSpPr>
        <p:spPr>
          <a:xfrm>
            <a:off x="2678232" y="5242873"/>
            <a:ext cx="96051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RATIO</a:t>
            </a:r>
          </a:p>
        </p:txBody>
      </p:sp>
      <p:sp>
        <p:nvSpPr>
          <p:cNvPr id="49" name="Rectangle: Rounded Corners 48">
            <a:hlinkClick r:id="rId2" action="ppaction://hlinksldjump"/>
          </p:cNvPr>
          <p:cNvSpPr/>
          <p:nvPr/>
        </p:nvSpPr>
        <p:spPr>
          <a:xfrm>
            <a:off x="5065874" y="887061"/>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MILEAGE SHARES EXAMPLE CALCULATION</a:t>
            </a:r>
          </a:p>
        </p:txBody>
      </p:sp>
      <p:sp>
        <p:nvSpPr>
          <p:cNvPr id="20" name="TextBox 19">
            <a:extLst>
              <a:ext uri="{FF2B5EF4-FFF2-40B4-BE49-F238E27FC236}">
                <a16:creationId xmlns:a16="http://schemas.microsoft.com/office/drawing/2014/main" id="{CCE1EB8B-B148-4016-9E67-07CA9D8907BC}"/>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
        <p:nvSpPr>
          <p:cNvPr id="2" name="TextBox 1">
            <a:extLst>
              <a:ext uri="{FF2B5EF4-FFF2-40B4-BE49-F238E27FC236}">
                <a16:creationId xmlns:a16="http://schemas.microsoft.com/office/drawing/2014/main" id="{60FFAB3E-9C3C-1674-2C37-73B1735DBAAC}"/>
              </a:ext>
            </a:extLst>
          </p:cNvPr>
          <p:cNvSpPr txBox="1"/>
          <p:nvPr/>
        </p:nvSpPr>
        <p:spPr>
          <a:xfrm>
            <a:off x="7477740" y="4398299"/>
            <a:ext cx="550151"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ln w="12700">
                  <a:solidFill>
                    <a:schemeClr val="accent2">
                      <a:lumMod val="50000"/>
                    </a:schemeClr>
                  </a:solidFill>
                  <a:prstDash val="solid"/>
                </a:ln>
                <a:solidFill>
                  <a:schemeClr val="accent2">
                    <a:lumMod val="60000"/>
                    <a:lumOff val="40000"/>
                  </a:schemeClr>
                </a:solidFill>
              </a:rPr>
              <a:t>6</a:t>
            </a: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a:t>
            </a:r>
          </a:p>
        </p:txBody>
      </p:sp>
    </p:spTree>
    <p:extLst>
      <p:ext uri="{BB962C8B-B14F-4D97-AF65-F5344CB8AC3E}">
        <p14:creationId xmlns:p14="http://schemas.microsoft.com/office/powerpoint/2010/main" val="12991356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Safety"/>
          <p:cNvSpPr/>
          <p:nvPr/>
        </p:nvSpPr>
        <p:spPr>
          <a:xfrm rot="16200000">
            <a:off x="1739564" y="2456325"/>
            <a:ext cx="1920240" cy="1920240"/>
          </a:xfrm>
          <a:prstGeom prst="pie">
            <a:avLst>
              <a:gd name="adj1" fmla="val 9051192"/>
              <a:gd name="adj2" fmla="val 16161088"/>
            </a:avLst>
          </a:prstGeom>
          <a:solidFill>
            <a:srgbClr val="A063C6"/>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PP"/>
          <p:cNvSpPr/>
          <p:nvPr/>
        </p:nvSpPr>
        <p:spPr>
          <a:xfrm rot="16200000">
            <a:off x="1736552" y="2454881"/>
            <a:ext cx="1920240" cy="1920240"/>
          </a:xfrm>
          <a:prstGeom prst="pie">
            <a:avLst>
              <a:gd name="adj1" fmla="val 16144409"/>
              <a:gd name="adj2" fmla="val 17929178"/>
            </a:avLst>
          </a:prstGeom>
          <a:solidFill>
            <a:srgbClr val="B6B2B2"/>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nning"/>
          <p:cNvSpPr/>
          <p:nvPr/>
        </p:nvSpPr>
        <p:spPr>
          <a:xfrm rot="16200000">
            <a:off x="1733376" y="2454881"/>
            <a:ext cx="1920240" cy="1920240"/>
          </a:xfrm>
          <a:prstGeom prst="pie">
            <a:avLst>
              <a:gd name="adj1" fmla="val 17944980"/>
              <a:gd name="adj2" fmla="val 21681"/>
            </a:avLst>
          </a:prstGeom>
          <a:solidFill>
            <a:srgbClr val="FFE16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MO"/>
          <p:cNvSpPr/>
          <p:nvPr/>
        </p:nvSpPr>
        <p:spPr>
          <a:xfrm rot="16200000">
            <a:off x="1740600" y="2454880"/>
            <a:ext cx="1920240" cy="1920240"/>
          </a:xfrm>
          <a:prstGeom prst="pie">
            <a:avLst>
              <a:gd name="adj1" fmla="val 0"/>
              <a:gd name="adj2" fmla="val 9044630"/>
            </a:avLst>
          </a:pr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844132" y="2780883"/>
            <a:ext cx="1500732" cy="923330"/>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Program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Management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and Oversight</a:t>
            </a:r>
          </a:p>
        </p:txBody>
      </p:sp>
      <p:sp>
        <p:nvSpPr>
          <p:cNvPr id="15" name="TextBox 14"/>
          <p:cNvSpPr txBox="1"/>
          <p:nvPr/>
        </p:nvSpPr>
        <p:spPr>
          <a:xfrm>
            <a:off x="1758792" y="3059667"/>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16" name="TextBox 15"/>
          <p:cNvSpPr txBox="1"/>
          <p:nvPr/>
        </p:nvSpPr>
        <p:spPr>
          <a:xfrm>
            <a:off x="1958010" y="3639233"/>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17" name="TextBox 16"/>
          <p:cNvSpPr txBox="1"/>
          <p:nvPr/>
        </p:nvSpPr>
        <p:spPr>
          <a:xfrm>
            <a:off x="1779099" y="2664770"/>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19" name="TextBox 18"/>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8" name="TextBox 17"/>
          <p:cNvSpPr txBox="1"/>
          <p:nvPr/>
        </p:nvSpPr>
        <p:spPr>
          <a:xfrm>
            <a:off x="62652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3" name="TextBox 12">
            <a:extLst>
              <a:ext uri="{FF2B5EF4-FFF2-40B4-BE49-F238E27FC236}">
                <a16:creationId xmlns:a16="http://schemas.microsoft.com/office/drawing/2014/main" id="{40ECA828-3E8D-46E1-9734-E7FE338AC89B}"/>
              </a:ext>
            </a:extLst>
          </p:cNvPr>
          <p:cNvSpPr txBox="1"/>
          <p:nvPr/>
        </p:nvSpPr>
        <p:spPr>
          <a:xfrm>
            <a:off x="8875596" y="720565"/>
            <a:ext cx="3166045" cy="4893647"/>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TRANSPORTATION SET-ASIDES INCLUDE FUNDING FOR </a:t>
            </a:r>
            <a:r>
              <a:rPr lang="en-US" sz="2400" dirty="0">
                <a:solidFill>
                  <a:srgbClr val="FFEF73"/>
                </a:solidFill>
                <a:effectLst>
                  <a:glow rad="139700">
                    <a:srgbClr val="3C3B45">
                      <a:alpha val="60000"/>
                    </a:srgbClr>
                  </a:glow>
                </a:effectLst>
              </a:rPr>
              <a:t>PLANNING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C2BEBE"/>
                </a:solidFill>
                <a:effectLst>
                  <a:glow rad="139700">
                    <a:srgbClr val="3C3B45">
                      <a:alpha val="60000"/>
                    </a:srgbClr>
                  </a:glow>
                </a:effectLst>
              </a:rPr>
              <a:t>TRIBAL TRANSPORTATION HIGH PRIORITY PROJECTS</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D2AFE7"/>
                </a:solidFill>
                <a:effectLst>
                  <a:glow rad="139700">
                    <a:srgbClr val="3C3B45">
                      <a:alpha val="60000"/>
                    </a:srgbClr>
                  </a:glow>
                </a:effectLst>
              </a:rPr>
              <a:t>SAFETY</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7EBF52"/>
                </a:solidFill>
                <a:effectLst>
                  <a:glow rad="139700">
                    <a:srgbClr val="3C3B45">
                      <a:alpha val="60000"/>
                    </a:srgbClr>
                  </a:glow>
                </a:effectLst>
              </a:rPr>
              <a:t>PROGRAM MANAGEMENT AND OVERSIGHT AND PROJECT-RELATED ADMINISTRATIVE EXPENSES</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2853454666"/>
      </p:ext>
    </p:extLst>
  </p:cSld>
  <p:clrMapOvr>
    <a:masterClrMapping/>
  </p:clrMapOvr>
  <mc:AlternateContent xmlns:mc="http://schemas.openxmlformats.org/markup-compatibility/2006">
    <mc:Choice xmlns:p14="http://schemas.microsoft.com/office/powerpoint/2010/main" Requires="p14">
      <p:transition spd="med" p14:dur="700" advTm="1500">
        <p:fade/>
      </p:transition>
    </mc:Choice>
    <mc:Fallback>
      <p:transition spd="med" advTm="15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5" name="Rectangle 44"/>
          <p:cNvSpPr/>
          <p:nvPr/>
        </p:nvSpPr>
        <p:spPr>
          <a:xfrm>
            <a:off x="2271919" y="2540832"/>
            <a:ext cx="347723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TOTAL ELIGIBLE MILEAGE </a:t>
            </a:r>
          </a:p>
        </p:txBody>
      </p:sp>
      <p:sp>
        <p:nvSpPr>
          <p:cNvPr id="46" name="Rectangle 45"/>
          <p:cNvSpPr/>
          <p:nvPr/>
        </p:nvSpPr>
        <p:spPr>
          <a:xfrm>
            <a:off x="6034671" y="2531307"/>
            <a:ext cx="10422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FFC4AE"/>
                </a:solidFill>
                <a:effectLst>
                  <a:outerShdw blurRad="50800" dist="38100" dir="2700000" algn="tl" rotWithShape="0">
                    <a:prstClr val="black">
                      <a:alpha val="40000"/>
                    </a:prstClr>
                  </a:outerShdw>
                </a:effectLst>
                <a:uLnTx/>
                <a:uFillTx/>
              </a:rPr>
              <a:t>60,000</a:t>
            </a:r>
            <a:endParaRPr kumimoji="0" lang="en-US" sz="2400" i="0" u="none" strike="noStrike" kern="0" cap="none" spc="0" normalizeH="0" baseline="0" noProof="0" dirty="0">
              <a:ln>
                <a:noFill/>
              </a:ln>
              <a:solidFill>
                <a:srgbClr val="FFC4AE"/>
              </a:solidFill>
              <a:effectLst/>
              <a:uLnTx/>
              <a:uFillTx/>
            </a:endParaRPr>
          </a:p>
        </p:txBody>
      </p:sp>
      <p:sp>
        <p:nvSpPr>
          <p:cNvPr id="34" name="Rectangle 33"/>
          <p:cNvSpPr/>
          <p:nvPr/>
        </p:nvSpPr>
        <p:spPr>
          <a:xfrm>
            <a:off x="5598343" y="2450703"/>
            <a:ext cx="38985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C4AE"/>
                </a:solidFill>
                <a:effectLst/>
                <a:uLnTx/>
                <a:uFillTx/>
              </a:rPr>
              <a:t>=</a:t>
            </a:r>
          </a:p>
        </p:txBody>
      </p:sp>
      <p:sp>
        <p:nvSpPr>
          <p:cNvPr id="52" name="TextBox 51"/>
          <p:cNvSpPr txBox="1"/>
          <p:nvPr/>
        </p:nvSpPr>
        <p:spPr>
          <a:xfrm>
            <a:off x="9031617" y="2399753"/>
            <a:ext cx="439544"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a:t>
            </a:r>
          </a:p>
        </p:txBody>
      </p:sp>
      <p:sp>
        <p:nvSpPr>
          <p:cNvPr id="53" name="TextBox 52"/>
          <p:cNvSpPr txBox="1"/>
          <p:nvPr/>
        </p:nvSpPr>
        <p:spPr>
          <a:xfrm>
            <a:off x="9375672" y="2513602"/>
            <a:ext cx="10118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0.001</a:t>
            </a:r>
          </a:p>
        </p:txBody>
      </p:sp>
      <p:sp>
        <p:nvSpPr>
          <p:cNvPr id="19" name="TextBox 18"/>
          <p:cNvSpPr txBox="1"/>
          <p:nvPr/>
        </p:nvSpPr>
        <p:spPr>
          <a:xfrm>
            <a:off x="7999156" y="2519870"/>
            <a:ext cx="112082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RATIO</a:t>
            </a:r>
          </a:p>
        </p:txBody>
      </p:sp>
      <p:sp>
        <p:nvSpPr>
          <p:cNvPr id="49" name="Rectangle: Rounded Corners 48">
            <a:hlinkClick r:id="rId2" action="ppaction://hlinksldjump"/>
          </p:cNvPr>
          <p:cNvSpPr/>
          <p:nvPr/>
        </p:nvSpPr>
        <p:spPr>
          <a:xfrm>
            <a:off x="5065874" y="887061"/>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MILEAGE SHARES EXAMPLE CALCULATION</a:t>
            </a:r>
          </a:p>
        </p:txBody>
      </p:sp>
      <p:sp>
        <p:nvSpPr>
          <p:cNvPr id="11" name="TextBox 10">
            <a:extLst>
              <a:ext uri="{FF2B5EF4-FFF2-40B4-BE49-F238E27FC236}">
                <a16:creationId xmlns:a16="http://schemas.microsoft.com/office/drawing/2014/main" id="{E7976B40-0890-472B-844B-505AD5D58A89}"/>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3169386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3"/>
          <p:cNvSpPr/>
          <p:nvPr/>
        </p:nvSpPr>
        <p:spPr>
          <a:xfrm>
            <a:off x="1609344" y="393192"/>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5" name="Rectangle 44"/>
          <p:cNvSpPr/>
          <p:nvPr/>
        </p:nvSpPr>
        <p:spPr>
          <a:xfrm>
            <a:off x="2271919" y="2540832"/>
            <a:ext cx="347723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FC4AE"/>
                </a:solidFill>
                <a:effectLst/>
                <a:uLnTx/>
                <a:uFillTx/>
              </a:rPr>
              <a:t>TOTAL ELIGIBLE MILEAGE </a:t>
            </a:r>
          </a:p>
        </p:txBody>
      </p:sp>
      <p:sp>
        <p:nvSpPr>
          <p:cNvPr id="46" name="Rectangle 45"/>
          <p:cNvSpPr/>
          <p:nvPr/>
        </p:nvSpPr>
        <p:spPr>
          <a:xfrm>
            <a:off x="6034671" y="2531307"/>
            <a:ext cx="104227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FFC4AE"/>
                </a:solidFill>
                <a:effectLst>
                  <a:outerShdw blurRad="50800" dist="38100" dir="2700000" algn="tl" rotWithShape="0">
                    <a:prstClr val="black">
                      <a:alpha val="40000"/>
                    </a:prstClr>
                  </a:outerShdw>
                </a:effectLst>
                <a:uLnTx/>
                <a:uFillTx/>
              </a:rPr>
              <a:t>60,000</a:t>
            </a:r>
            <a:endParaRPr kumimoji="0" lang="en-US" sz="2400" i="0" u="none" strike="noStrike" kern="0" cap="none" spc="0" normalizeH="0" baseline="0" noProof="0" dirty="0">
              <a:ln>
                <a:noFill/>
              </a:ln>
              <a:solidFill>
                <a:srgbClr val="FFC4AE"/>
              </a:solidFill>
              <a:effectLst/>
              <a:uLnTx/>
              <a:uFillTx/>
            </a:endParaRPr>
          </a:p>
        </p:txBody>
      </p:sp>
      <p:sp>
        <p:nvSpPr>
          <p:cNvPr id="34" name="Rectangle 33"/>
          <p:cNvSpPr/>
          <p:nvPr/>
        </p:nvSpPr>
        <p:spPr>
          <a:xfrm>
            <a:off x="5598343" y="2450703"/>
            <a:ext cx="38985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C4AE"/>
                </a:solidFill>
                <a:effectLst/>
                <a:uLnTx/>
                <a:uFillTx/>
              </a:rPr>
              <a:t>=</a:t>
            </a:r>
          </a:p>
        </p:txBody>
      </p:sp>
      <p:sp>
        <p:nvSpPr>
          <p:cNvPr id="41" name="TextBox 40"/>
          <p:cNvSpPr txBox="1"/>
          <p:nvPr/>
        </p:nvSpPr>
        <p:spPr>
          <a:xfrm>
            <a:off x="2146431" y="3109418"/>
            <a:ext cx="7293973"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MULTIPLY THE TRIBE’S MILEAGE RATIO WITH THE TOTAL MILEAGE SHARES.</a:t>
            </a:r>
          </a:p>
        </p:txBody>
      </p:sp>
      <p:sp>
        <p:nvSpPr>
          <p:cNvPr id="42" name="TextBox 41"/>
          <p:cNvSpPr txBox="1"/>
          <p:nvPr/>
        </p:nvSpPr>
        <p:spPr>
          <a:xfrm>
            <a:off x="1863834" y="4152023"/>
            <a:ext cx="3838576"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C4AE"/>
                </a:solidFill>
                <a:effectLst/>
                <a:uLnTx/>
                <a:uFillTx/>
              </a:rPr>
              <a:t>IF THE TOTAL MILEAGE SHARES AVAILABLE WERE $90,000,000 THEN THE TRIBE’S MILEAGE SHARE WOULD BE</a:t>
            </a:r>
          </a:p>
        </p:txBody>
      </p:sp>
      <p:sp>
        <p:nvSpPr>
          <p:cNvPr id="52" name="TextBox 51"/>
          <p:cNvSpPr txBox="1"/>
          <p:nvPr/>
        </p:nvSpPr>
        <p:spPr>
          <a:xfrm>
            <a:off x="8961279" y="2446645"/>
            <a:ext cx="38985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a:t>
            </a:r>
          </a:p>
        </p:txBody>
      </p:sp>
      <p:sp>
        <p:nvSpPr>
          <p:cNvPr id="53" name="TextBox 52"/>
          <p:cNvSpPr txBox="1"/>
          <p:nvPr/>
        </p:nvSpPr>
        <p:spPr>
          <a:xfrm>
            <a:off x="9375672" y="2513602"/>
            <a:ext cx="8883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0.001</a:t>
            </a:r>
          </a:p>
        </p:txBody>
      </p:sp>
      <p:sp>
        <p:nvSpPr>
          <p:cNvPr id="19" name="TextBox 18"/>
          <p:cNvSpPr txBox="1"/>
          <p:nvPr/>
        </p:nvSpPr>
        <p:spPr>
          <a:xfrm>
            <a:off x="7999156" y="2519870"/>
            <a:ext cx="98616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RATIO</a:t>
            </a:r>
          </a:p>
        </p:txBody>
      </p:sp>
      <p:sp>
        <p:nvSpPr>
          <p:cNvPr id="93" name="TextBox 92"/>
          <p:cNvSpPr txBox="1"/>
          <p:nvPr/>
        </p:nvSpPr>
        <p:spPr>
          <a:xfrm>
            <a:off x="9189144" y="4610370"/>
            <a:ext cx="1374094"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$90,000</a:t>
            </a:r>
          </a:p>
        </p:txBody>
      </p:sp>
      <p:sp>
        <p:nvSpPr>
          <p:cNvPr id="56" name="Rectangle: Rounded Corners 55">
            <a:hlinkClick r:id="rId2" action="ppaction://hlinksldjump"/>
          </p:cNvPr>
          <p:cNvSpPr/>
          <p:nvPr/>
        </p:nvSpPr>
        <p:spPr>
          <a:xfrm>
            <a:off x="5065874" y="887061"/>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MILEAGE SHARES EXAMPLE CALCULATION</a:t>
            </a:r>
          </a:p>
        </p:txBody>
      </p:sp>
      <p:sp>
        <p:nvSpPr>
          <p:cNvPr id="22" name="TextBox 21">
            <a:extLst>
              <a:ext uri="{FF2B5EF4-FFF2-40B4-BE49-F238E27FC236}">
                <a16:creationId xmlns:a16="http://schemas.microsoft.com/office/drawing/2014/main" id="{3A7477FF-3679-4495-8DEF-B77F10253489}"/>
              </a:ext>
            </a:extLst>
          </p:cNvPr>
          <p:cNvSpPr txBox="1"/>
          <p:nvPr/>
        </p:nvSpPr>
        <p:spPr>
          <a:xfrm>
            <a:off x="8787571" y="4482301"/>
            <a:ext cx="439544"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a:t>
            </a:r>
          </a:p>
        </p:txBody>
      </p:sp>
      <p:sp>
        <p:nvSpPr>
          <p:cNvPr id="23" name="TextBox 22">
            <a:extLst>
              <a:ext uri="{FF2B5EF4-FFF2-40B4-BE49-F238E27FC236}">
                <a16:creationId xmlns:a16="http://schemas.microsoft.com/office/drawing/2014/main" id="{B5EB46DA-1EE1-459E-BEC7-380F69EC0156}"/>
              </a:ext>
            </a:extLst>
          </p:cNvPr>
          <p:cNvSpPr txBox="1"/>
          <p:nvPr/>
        </p:nvSpPr>
        <p:spPr>
          <a:xfrm>
            <a:off x="5606157" y="4612175"/>
            <a:ext cx="201529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$90,000,000</a:t>
            </a:r>
          </a:p>
        </p:txBody>
      </p:sp>
      <p:sp>
        <p:nvSpPr>
          <p:cNvPr id="24" name="Rectangle 23">
            <a:extLst>
              <a:ext uri="{FF2B5EF4-FFF2-40B4-BE49-F238E27FC236}">
                <a16:creationId xmlns:a16="http://schemas.microsoft.com/office/drawing/2014/main" id="{F4D5FE3B-1C44-44C8-81DF-736A553BD200}"/>
              </a:ext>
            </a:extLst>
          </p:cNvPr>
          <p:cNvSpPr/>
          <p:nvPr/>
        </p:nvSpPr>
        <p:spPr>
          <a:xfrm>
            <a:off x="7438552" y="4591315"/>
            <a:ext cx="550151"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latin typeface="Wingdings 2" panose="05020102010507070707" pitchFamily="18" charset="2"/>
              </a:rPr>
              <a:t>Ï</a:t>
            </a:r>
          </a:p>
        </p:txBody>
      </p:sp>
      <p:sp>
        <p:nvSpPr>
          <p:cNvPr id="25" name="TextBox 24">
            <a:extLst>
              <a:ext uri="{FF2B5EF4-FFF2-40B4-BE49-F238E27FC236}">
                <a16:creationId xmlns:a16="http://schemas.microsoft.com/office/drawing/2014/main" id="{7674BE4A-60EE-4FA9-BDD5-22391F0D2DB9}"/>
              </a:ext>
            </a:extLst>
          </p:cNvPr>
          <p:cNvSpPr txBox="1"/>
          <p:nvPr/>
        </p:nvSpPr>
        <p:spPr>
          <a:xfrm>
            <a:off x="7811076" y="4610370"/>
            <a:ext cx="10118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0.001</a:t>
            </a:r>
          </a:p>
        </p:txBody>
      </p:sp>
      <p:sp>
        <p:nvSpPr>
          <p:cNvPr id="26" name="TextBox 25">
            <a:extLst>
              <a:ext uri="{FF2B5EF4-FFF2-40B4-BE49-F238E27FC236}">
                <a16:creationId xmlns:a16="http://schemas.microsoft.com/office/drawing/2014/main" id="{6A46ACC8-3B24-4AA1-A6EE-9E4F21356A16}"/>
              </a:ext>
            </a:extLst>
          </p:cNvPr>
          <p:cNvSpPr txBox="1"/>
          <p:nvPr/>
        </p:nvSpPr>
        <p:spPr>
          <a:xfrm>
            <a:off x="1749001" y="86037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MILEAGE SHARES</a:t>
            </a:r>
          </a:p>
        </p:txBody>
      </p:sp>
    </p:spTree>
    <p:extLst>
      <p:ext uri="{BB962C8B-B14F-4D97-AF65-F5344CB8AC3E}">
        <p14:creationId xmlns:p14="http://schemas.microsoft.com/office/powerpoint/2010/main" val="26326609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TextBox 3">
            <a:extLst>
              <a:ext uri="{FF2B5EF4-FFF2-40B4-BE49-F238E27FC236}">
                <a16:creationId xmlns:a16="http://schemas.microsoft.com/office/drawing/2014/main" id="{92411BDC-3A27-4664-90E2-5559ADAB18BA}"/>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2740975650"/>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TextBox 37"/>
          <p:cNvSpPr txBox="1"/>
          <p:nvPr/>
        </p:nvSpPr>
        <p:spPr>
          <a:xfrm>
            <a:off x="2223247" y="3030724"/>
            <a:ext cx="7878621"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39 PERCENT OF THE TRIBAL SHARES FUNDS (SUBSECTION B) ARE DIVIDED AMONG TRIBES BASED ON THE MOST RECENT TRIBAL POPULATION DATA AS COMPUTED UNDER THE NATIVE AMERICAN HOUSING ASSISTANCE AND SELF-DETERMINATION ACT OF 1996 (NAHASDA).</a:t>
            </a:r>
          </a:p>
        </p:txBody>
      </p:sp>
      <p:sp>
        <p:nvSpPr>
          <p:cNvPr id="6" name="TextBox 5">
            <a:extLst>
              <a:ext uri="{FF2B5EF4-FFF2-40B4-BE49-F238E27FC236}">
                <a16:creationId xmlns:a16="http://schemas.microsoft.com/office/drawing/2014/main" id="{40ED071A-B443-4143-8A00-B8C8FE05A82D}"/>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3914807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TextBox 37"/>
          <p:cNvSpPr txBox="1"/>
          <p:nvPr/>
        </p:nvSpPr>
        <p:spPr>
          <a:xfrm>
            <a:off x="2223247" y="3030724"/>
            <a:ext cx="7878621" cy="19389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39 PERCENT OF THE TRIBAL SHARES FUNDS (SUBSECTION B) ARE DIVIDED AMONG TRIBES BASED ON THE MOST RECENT TRIBAL POPULATION DATA AS COMPUTED UNDER THE NATIVE AMERICAN HOUSING ASSISTANCE AND SELF-DETERMINATION ACT OF 1996 (NAHASDA).</a:t>
            </a:r>
          </a:p>
        </p:txBody>
      </p:sp>
      <p:sp>
        <p:nvSpPr>
          <p:cNvPr id="7" name="TextBox 6"/>
          <p:cNvSpPr txBox="1"/>
          <p:nvPr/>
        </p:nvSpPr>
        <p:spPr>
          <a:xfrm>
            <a:off x="2156689" y="5200650"/>
            <a:ext cx="787862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THE MOST RECENT POPULATION</a:t>
            </a:r>
            <a:r>
              <a:rPr kumimoji="0" lang="en-US" sz="2400" b="0" i="0" u="none" strike="noStrike" kern="0" cap="none" spc="0" normalizeH="0" noProof="0" dirty="0">
                <a:ln>
                  <a:noFill/>
                </a:ln>
                <a:solidFill>
                  <a:srgbClr val="FDBA8D"/>
                </a:solidFill>
                <a:effectLst/>
                <a:uLnTx/>
                <a:uFillTx/>
              </a:rPr>
              <a:t> DATA AVAILABLE IS TYPICALLY FROM THE PREVIOUS FISCAL YEAR.</a:t>
            </a:r>
            <a:endParaRPr kumimoji="0" lang="en-US" sz="2400" b="0" i="0" u="none" strike="noStrike" kern="0" cap="none" spc="0" normalizeH="0" baseline="0" noProof="0" dirty="0">
              <a:ln>
                <a:noFill/>
              </a:ln>
              <a:solidFill>
                <a:srgbClr val="FDBA8D"/>
              </a:solidFill>
              <a:effectLst/>
              <a:uLnTx/>
              <a:uFillTx/>
            </a:endParaRPr>
          </a:p>
        </p:txBody>
      </p:sp>
      <p:sp>
        <p:nvSpPr>
          <p:cNvPr id="9" name="TextBox 8">
            <a:extLst>
              <a:ext uri="{FF2B5EF4-FFF2-40B4-BE49-F238E27FC236}">
                <a16:creationId xmlns:a16="http://schemas.microsoft.com/office/drawing/2014/main" id="{51B7F0B9-D5D0-4FA2-9691-A5C507DA296A}"/>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1950360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0" name="TextBox 39"/>
          <p:cNvSpPr txBox="1"/>
          <p:nvPr/>
        </p:nvSpPr>
        <p:spPr>
          <a:xfrm>
            <a:off x="2514246" y="2598566"/>
            <a:ext cx="7293973"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TO DETERMINE THE POPULATION SHARES FOR EACH TRIBE, THE FORMULA USES THE RATIO BETWEEN THE TRIBE’S POPULATION AND THE TOTAL POPULATION OF ALL AMERICAN INDIANS AND ALASKA NATIVES.</a:t>
            </a:r>
          </a:p>
        </p:txBody>
      </p:sp>
      <p:sp>
        <p:nvSpPr>
          <p:cNvPr id="43" name="TextBox 42"/>
          <p:cNvSpPr txBox="1"/>
          <p:nvPr/>
        </p:nvSpPr>
        <p:spPr>
          <a:xfrm>
            <a:off x="2514245" y="4404783"/>
            <a:ext cx="729397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THE RATIO IS MULTIPLIED BY THE TOTAL POPULATION FUNDING AVAILABLE TO FIND THE TRIBE’S POPULATION SHARE.</a:t>
            </a:r>
          </a:p>
        </p:txBody>
      </p:sp>
      <p:sp>
        <p:nvSpPr>
          <p:cNvPr id="10" name="TextBox 9">
            <a:extLst>
              <a:ext uri="{FF2B5EF4-FFF2-40B4-BE49-F238E27FC236}">
                <a16:creationId xmlns:a16="http://schemas.microsoft.com/office/drawing/2014/main" id="{11CCD873-8804-4242-A858-9E60DE8FCFE9}"/>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3077258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Rectangle: Rounded Corners 43">
            <a:hlinkClick r:id="" action="ppaction://noaction"/>
          </p:cNvPr>
          <p:cNvSpPr/>
          <p:nvPr/>
        </p:nvSpPr>
        <p:spPr>
          <a:xfrm>
            <a:off x="5043472" y="1295109"/>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POPULATION SHARES EXAMPLE CALCULATION</a:t>
            </a:r>
          </a:p>
        </p:txBody>
      </p:sp>
      <p:sp>
        <p:nvSpPr>
          <p:cNvPr id="50" name="TextBox 49"/>
          <p:cNvSpPr txBox="1"/>
          <p:nvPr/>
        </p:nvSpPr>
        <p:spPr>
          <a:xfrm>
            <a:off x="419100" y="2581995"/>
            <a:ext cx="3372971"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TO DETERMINE THE POPULATION SHARES FOR EACH TRIBE, THE FORMULA USES THE RATIO BETWEEN THE TRIBE’S POPULATION AND THE TOTAL POPULATION OF ALL AMERICAN INDIANS AND ALASKA NATIVES.</a:t>
            </a:r>
          </a:p>
        </p:txBody>
      </p:sp>
      <p:sp>
        <p:nvSpPr>
          <p:cNvPr id="51" name="TextBox 50"/>
          <p:cNvSpPr txBox="1"/>
          <p:nvPr/>
        </p:nvSpPr>
        <p:spPr>
          <a:xfrm>
            <a:off x="419100" y="4687555"/>
            <a:ext cx="348054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THE RATIO IS MULTIPLIED BY THE TOTAL POPULATION FUNDING AVAILABLE TO FIND THE TRIBE’S POPULATION SHARE.</a:t>
            </a:r>
          </a:p>
        </p:txBody>
      </p:sp>
      <p:sp>
        <p:nvSpPr>
          <p:cNvPr id="48" name="TextBox 47"/>
          <p:cNvSpPr txBox="1"/>
          <p:nvPr/>
        </p:nvSpPr>
        <p:spPr>
          <a:xfrm>
            <a:off x="4029797" y="2590663"/>
            <a:ext cx="703265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SUPPOSE A VILLAGE’S NAHASDA POPULATION IS 300.</a:t>
            </a:r>
          </a:p>
        </p:txBody>
      </p:sp>
      <p:sp>
        <p:nvSpPr>
          <p:cNvPr id="49" name="TextBox 48"/>
          <p:cNvSpPr txBox="1"/>
          <p:nvPr/>
        </p:nvSpPr>
        <p:spPr>
          <a:xfrm>
            <a:off x="4029797" y="3177755"/>
            <a:ext cx="703265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THE TOTAL NAHASDA POPULATION </a:t>
            </a:r>
            <a:r>
              <a:rPr lang="en-US" sz="2400" kern="0" dirty="0">
                <a:solidFill>
                  <a:srgbClr val="FDBA8D"/>
                </a:solidFill>
              </a:rPr>
              <a:t>I</a:t>
            </a:r>
            <a:r>
              <a:rPr kumimoji="0" lang="en-US" sz="2400" i="0" u="none" strike="noStrike" kern="0" cap="none" spc="0" normalizeH="0" baseline="0" noProof="0" dirty="0">
                <a:ln>
                  <a:noFill/>
                </a:ln>
                <a:solidFill>
                  <a:srgbClr val="FDBA8D"/>
                </a:solidFill>
                <a:effectLst/>
                <a:uLnTx/>
                <a:uFillTx/>
              </a:rPr>
              <a:t>S APPROXIMATELY 1,500,000.</a:t>
            </a:r>
          </a:p>
        </p:txBody>
      </p:sp>
      <p:sp>
        <p:nvSpPr>
          <p:cNvPr id="11" name="Rectangle 10"/>
          <p:cNvSpPr/>
          <p:nvPr/>
        </p:nvSpPr>
        <p:spPr>
          <a:xfrm>
            <a:off x="2693020" y="3131200"/>
            <a:ext cx="76495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RATIO</a:t>
            </a:r>
          </a:p>
        </p:txBody>
      </p:sp>
      <p:sp>
        <p:nvSpPr>
          <p:cNvPr id="34" name="Rectangle 33"/>
          <p:cNvSpPr/>
          <p:nvPr/>
        </p:nvSpPr>
        <p:spPr>
          <a:xfrm>
            <a:off x="6802818" y="3532573"/>
            <a:ext cx="143340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1,500,000</a:t>
            </a:r>
          </a:p>
        </p:txBody>
      </p:sp>
      <p:sp>
        <p:nvSpPr>
          <p:cNvPr id="13" name="TextBox 12">
            <a:extLst>
              <a:ext uri="{FF2B5EF4-FFF2-40B4-BE49-F238E27FC236}">
                <a16:creationId xmlns:a16="http://schemas.microsoft.com/office/drawing/2014/main" id="{01E87B64-7BA6-46C7-990C-198CE1F22B18}"/>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7322883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969828" y="4499980"/>
            <a:ext cx="1693332"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3175">
                  <a:solidFill>
                    <a:schemeClr val="accent2">
                      <a:lumMod val="50000"/>
                    </a:schemeClr>
                  </a:solidFill>
                  <a:prstDash val="sysDot"/>
                </a:ln>
                <a:solidFill>
                  <a:schemeClr val="accent2">
                    <a:lumMod val="60000"/>
                    <a:lumOff val="40000"/>
                  </a:schemeClr>
                </a:solidFill>
                <a:effectLst/>
                <a:uLnTx/>
                <a:uFillTx/>
                <a:cs typeface="Arial" panose="020B0604020202020204" pitchFamily="34" charset="0"/>
              </a:rPr>
              <a:t>0.0002</a:t>
            </a:r>
          </a:p>
        </p:txBody>
      </p:sp>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Rectangle: Rounded Corners 43">
            <a:hlinkClick r:id="" action="ppaction://noaction"/>
          </p:cNvPr>
          <p:cNvSpPr/>
          <p:nvPr/>
        </p:nvSpPr>
        <p:spPr>
          <a:xfrm>
            <a:off x="5043472" y="1295109"/>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POPULATION SHARES EXAMPLE CALCULATION</a:t>
            </a:r>
          </a:p>
        </p:txBody>
      </p:sp>
      <p:sp>
        <p:nvSpPr>
          <p:cNvPr id="50" name="TextBox 49"/>
          <p:cNvSpPr txBox="1"/>
          <p:nvPr/>
        </p:nvSpPr>
        <p:spPr>
          <a:xfrm>
            <a:off x="419100" y="2581995"/>
            <a:ext cx="3372971"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TO DETERMINE THE POPULATION SHARES FOR EACH TRIBE, THE FORMULA USES THE RATIO BETWEEN THE TRIBE’S POPULATION AND THE TOTAL POPULATION OF ALL AMERICAN INDIANS AND ALASKA NATIVES.</a:t>
            </a:r>
          </a:p>
        </p:txBody>
      </p:sp>
      <p:sp>
        <p:nvSpPr>
          <p:cNvPr id="51" name="TextBox 50"/>
          <p:cNvSpPr txBox="1"/>
          <p:nvPr/>
        </p:nvSpPr>
        <p:spPr>
          <a:xfrm>
            <a:off x="419100" y="4687555"/>
            <a:ext cx="348054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THE RATIO IS MULTIPLIED BY THE TOTAL POPULATION FUNDING AVAILABLE TO FIND THE TRIBE’S POPULATION SHARE.</a:t>
            </a:r>
          </a:p>
        </p:txBody>
      </p:sp>
      <p:sp>
        <p:nvSpPr>
          <p:cNvPr id="48" name="TextBox 47"/>
          <p:cNvSpPr txBox="1"/>
          <p:nvPr/>
        </p:nvSpPr>
        <p:spPr>
          <a:xfrm>
            <a:off x="4029797" y="2590663"/>
            <a:ext cx="703265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SUPPOSE A VILLAGE’S NAHASDA POPULATION IS 300.</a:t>
            </a:r>
          </a:p>
        </p:txBody>
      </p:sp>
      <p:sp>
        <p:nvSpPr>
          <p:cNvPr id="49" name="TextBox 48"/>
          <p:cNvSpPr txBox="1"/>
          <p:nvPr/>
        </p:nvSpPr>
        <p:spPr>
          <a:xfrm>
            <a:off x="4029797" y="3177755"/>
            <a:ext cx="703265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THE TOTAL NAHASDA POPULATION IS APPROXIMATELY 1,500,000.</a:t>
            </a:r>
          </a:p>
        </p:txBody>
      </p:sp>
      <p:sp>
        <p:nvSpPr>
          <p:cNvPr id="21" name="TextBox 20">
            <a:extLst>
              <a:ext uri="{FF2B5EF4-FFF2-40B4-BE49-F238E27FC236}">
                <a16:creationId xmlns:a16="http://schemas.microsoft.com/office/drawing/2014/main" id="{773CB4A9-F0F7-4D66-8BE1-913E8EFFB938}"/>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
        <p:nvSpPr>
          <p:cNvPr id="22" name="Rectangle 21">
            <a:extLst>
              <a:ext uri="{FF2B5EF4-FFF2-40B4-BE49-F238E27FC236}">
                <a16:creationId xmlns:a16="http://schemas.microsoft.com/office/drawing/2014/main" id="{4EFB6514-8E9D-44C5-9F79-F0E42E437D86}"/>
              </a:ext>
            </a:extLst>
          </p:cNvPr>
          <p:cNvSpPr/>
          <p:nvPr/>
        </p:nvSpPr>
        <p:spPr>
          <a:xfrm>
            <a:off x="6262555" y="4717778"/>
            <a:ext cx="164981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1,500,000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cxnSp>
        <p:nvCxnSpPr>
          <p:cNvPr id="23" name="Straight Connector 22">
            <a:extLst>
              <a:ext uri="{FF2B5EF4-FFF2-40B4-BE49-F238E27FC236}">
                <a16:creationId xmlns:a16="http://schemas.microsoft.com/office/drawing/2014/main" id="{7DC4D75A-90FE-4281-9D3D-9E9F820369C3}"/>
              </a:ext>
            </a:extLst>
          </p:cNvPr>
          <p:cNvCxnSpPr/>
          <p:nvPr/>
        </p:nvCxnSpPr>
        <p:spPr>
          <a:xfrm>
            <a:off x="6261100" y="4751055"/>
            <a:ext cx="1623886" cy="0"/>
          </a:xfrm>
          <a:prstGeom prst="line">
            <a:avLst/>
          </a:prstGeom>
          <a:ln>
            <a:solidFill>
              <a:srgbClr val="FDBA8D"/>
            </a:solidFill>
          </a:ln>
        </p:spPr>
        <p:style>
          <a:lnRef idx="3">
            <a:schemeClr val="accent6"/>
          </a:lnRef>
          <a:fillRef idx="0">
            <a:schemeClr val="accent6"/>
          </a:fillRef>
          <a:effectRef idx="2">
            <a:schemeClr val="accent6"/>
          </a:effectRef>
          <a:fontRef idx="minor">
            <a:schemeClr val="tx1"/>
          </a:fontRef>
        </p:style>
      </p:cxnSp>
      <p:sp>
        <p:nvSpPr>
          <p:cNvPr id="24" name="Rectangle 23">
            <a:extLst>
              <a:ext uri="{FF2B5EF4-FFF2-40B4-BE49-F238E27FC236}">
                <a16:creationId xmlns:a16="http://schemas.microsoft.com/office/drawing/2014/main" id="{F356B740-7ADD-4507-B0EF-CC4976ABB4DA}"/>
              </a:ext>
            </a:extLst>
          </p:cNvPr>
          <p:cNvSpPr/>
          <p:nvPr/>
        </p:nvSpPr>
        <p:spPr>
          <a:xfrm>
            <a:off x="8072967" y="4369313"/>
            <a:ext cx="439544"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DBA8D"/>
                </a:solidFill>
                <a:effectLst/>
                <a:uLnTx/>
                <a:uFillTx/>
              </a:rPr>
              <a:t>=</a:t>
            </a:r>
          </a:p>
        </p:txBody>
      </p:sp>
      <p:sp>
        <p:nvSpPr>
          <p:cNvPr id="25" name="Rectangle 24">
            <a:extLst>
              <a:ext uri="{FF2B5EF4-FFF2-40B4-BE49-F238E27FC236}">
                <a16:creationId xmlns:a16="http://schemas.microsoft.com/office/drawing/2014/main" id="{E54D1060-C55E-4E5E-BBA2-BE092F6E186F}"/>
              </a:ext>
            </a:extLst>
          </p:cNvPr>
          <p:cNvSpPr/>
          <p:nvPr/>
        </p:nvSpPr>
        <p:spPr>
          <a:xfrm>
            <a:off x="6687564" y="4238370"/>
            <a:ext cx="73289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9525">
                  <a:solidFill>
                    <a:schemeClr val="accent2">
                      <a:lumMod val="50000"/>
                    </a:schemeClr>
                  </a:solidFill>
                </a:ln>
                <a:solidFill>
                  <a:schemeClr val="accent2">
                    <a:lumMod val="60000"/>
                    <a:lumOff val="40000"/>
                  </a:schemeClr>
                </a:solidFill>
                <a:effectLst/>
                <a:uLnTx/>
                <a:uFillTx/>
              </a:rPr>
              <a:t>300</a:t>
            </a:r>
            <a:endParaRPr kumimoji="0" lang="en-US" sz="2800" b="0" i="0" u="none" strike="noStrike" kern="0" cap="none" spc="0" normalizeH="0" baseline="0" noProof="0" dirty="0">
              <a:ln w="9525">
                <a:solidFill>
                  <a:schemeClr val="accent2">
                    <a:lumMod val="50000"/>
                  </a:schemeClr>
                </a:solidFill>
              </a:ln>
              <a:solidFill>
                <a:schemeClr val="accent2">
                  <a:lumMod val="60000"/>
                  <a:lumOff val="40000"/>
                </a:schemeClr>
              </a:solidFill>
              <a:effectLst/>
              <a:uLnTx/>
              <a:uFillTx/>
            </a:endParaRPr>
          </a:p>
        </p:txBody>
      </p:sp>
      <p:sp>
        <p:nvSpPr>
          <p:cNvPr id="26" name="Rectangle 25">
            <a:extLst>
              <a:ext uri="{FF2B5EF4-FFF2-40B4-BE49-F238E27FC236}">
                <a16:creationId xmlns:a16="http://schemas.microsoft.com/office/drawing/2014/main" id="{639A3920-90E3-43FD-9D59-30328ED75AB9}"/>
              </a:ext>
            </a:extLst>
          </p:cNvPr>
          <p:cNvSpPr/>
          <p:nvPr/>
        </p:nvSpPr>
        <p:spPr>
          <a:xfrm>
            <a:off x="4829513" y="4483861"/>
            <a:ext cx="11208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RATIO</a:t>
            </a:r>
          </a:p>
        </p:txBody>
      </p:sp>
      <p:sp>
        <p:nvSpPr>
          <p:cNvPr id="27" name="Rectangle 26">
            <a:extLst>
              <a:ext uri="{FF2B5EF4-FFF2-40B4-BE49-F238E27FC236}">
                <a16:creationId xmlns:a16="http://schemas.microsoft.com/office/drawing/2014/main" id="{F21EE7D4-34FF-4760-B1F5-FF2A04BA9552}"/>
              </a:ext>
            </a:extLst>
          </p:cNvPr>
          <p:cNvSpPr/>
          <p:nvPr/>
        </p:nvSpPr>
        <p:spPr>
          <a:xfrm>
            <a:off x="5801339" y="4451375"/>
            <a:ext cx="28084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Tree>
    <p:extLst>
      <p:ext uri="{BB962C8B-B14F-4D97-AF65-F5344CB8AC3E}">
        <p14:creationId xmlns:p14="http://schemas.microsoft.com/office/powerpoint/2010/main" val="816719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192600" y="2541963"/>
            <a:ext cx="1693332"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3175">
                  <a:solidFill>
                    <a:schemeClr val="accent2">
                      <a:lumMod val="50000"/>
                    </a:schemeClr>
                  </a:solidFill>
                  <a:prstDash val="sysDot"/>
                </a:ln>
                <a:solidFill>
                  <a:schemeClr val="accent2">
                    <a:lumMod val="60000"/>
                    <a:lumOff val="40000"/>
                  </a:schemeClr>
                </a:solidFill>
                <a:effectLst/>
                <a:uLnTx/>
                <a:uFillTx/>
                <a:cs typeface="Arial" panose="020B0604020202020204" pitchFamily="34" charset="0"/>
              </a:rPr>
              <a:t>0.0002</a:t>
            </a:r>
          </a:p>
        </p:txBody>
      </p:sp>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Rectangle: Rounded Corners 43">
            <a:hlinkClick r:id="" action="ppaction://noaction"/>
          </p:cNvPr>
          <p:cNvSpPr/>
          <p:nvPr/>
        </p:nvSpPr>
        <p:spPr>
          <a:xfrm>
            <a:off x="5043472" y="1295109"/>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POPULATION SHARES EXAMPLE CALCULATION</a:t>
            </a:r>
          </a:p>
        </p:txBody>
      </p:sp>
      <p:sp>
        <p:nvSpPr>
          <p:cNvPr id="50" name="TextBox 49"/>
          <p:cNvSpPr txBox="1"/>
          <p:nvPr/>
        </p:nvSpPr>
        <p:spPr>
          <a:xfrm>
            <a:off x="419100" y="2581995"/>
            <a:ext cx="3372971"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TO DETERMINE THE POPULATION SHARES FOR EACH TRIBE, THE FORMULA USES THE RATIO BETWEEN THE TRIBE’S POPULATION AND THE TOTAL POPULATION OF ALL AMERICAN INDIANS AND ALASKA NATIVES.</a:t>
            </a:r>
          </a:p>
        </p:txBody>
      </p:sp>
      <p:sp>
        <p:nvSpPr>
          <p:cNvPr id="51" name="TextBox 50"/>
          <p:cNvSpPr txBox="1"/>
          <p:nvPr/>
        </p:nvSpPr>
        <p:spPr>
          <a:xfrm>
            <a:off x="419100" y="4687555"/>
            <a:ext cx="348054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THE RATIO IS MULTIPLIED BY THE TOTAL POPULATION FUNDING AVAILABLE TO FIND THE TRIBE’S POPULATION SHARE.</a:t>
            </a:r>
          </a:p>
        </p:txBody>
      </p:sp>
      <p:sp>
        <p:nvSpPr>
          <p:cNvPr id="11" name="Rectangle 10"/>
          <p:cNvSpPr/>
          <p:nvPr/>
        </p:nvSpPr>
        <p:spPr>
          <a:xfrm>
            <a:off x="4514455" y="2541963"/>
            <a:ext cx="9861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RATIO</a:t>
            </a:r>
          </a:p>
        </p:txBody>
      </p:sp>
      <p:sp>
        <p:nvSpPr>
          <p:cNvPr id="52" name="Rectangle 51"/>
          <p:cNvSpPr/>
          <p:nvPr/>
        </p:nvSpPr>
        <p:spPr>
          <a:xfrm>
            <a:off x="5498286" y="2493357"/>
            <a:ext cx="364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
        <p:nvSpPr>
          <p:cNvPr id="10" name="TextBox 9">
            <a:extLst>
              <a:ext uri="{FF2B5EF4-FFF2-40B4-BE49-F238E27FC236}">
                <a16:creationId xmlns:a16="http://schemas.microsoft.com/office/drawing/2014/main" id="{F9986624-CC1A-4D45-BEA2-8B201F1CA31F}"/>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1581007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175666" y="2541963"/>
            <a:ext cx="1693332"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3175">
                  <a:noFill/>
                  <a:prstDash val="sysDot"/>
                </a:ln>
                <a:solidFill>
                  <a:srgbClr val="FDBA8D"/>
                </a:solidFill>
                <a:effectLst/>
                <a:uLnTx/>
                <a:uFillTx/>
                <a:cs typeface="Arial" panose="020B0604020202020204" pitchFamily="34" charset="0"/>
              </a:rPr>
              <a:t>0.0002</a:t>
            </a:r>
          </a:p>
        </p:txBody>
      </p:sp>
      <p:sp>
        <p:nvSpPr>
          <p:cNvPr id="41" name="Pie 2"/>
          <p:cNvSpPr/>
          <p:nvPr/>
        </p:nvSpPr>
        <p:spPr>
          <a:xfrm>
            <a:off x="1537795" y="336245"/>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4" name="Rectangle: Rounded Corners 43">
            <a:hlinkClick r:id="" action="ppaction://noaction"/>
          </p:cNvPr>
          <p:cNvSpPr/>
          <p:nvPr/>
        </p:nvSpPr>
        <p:spPr>
          <a:xfrm>
            <a:off x="5043472" y="1295109"/>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POPULATION SHARES EXAMPLE CALCULATION</a:t>
            </a:r>
          </a:p>
        </p:txBody>
      </p:sp>
      <p:sp>
        <p:nvSpPr>
          <p:cNvPr id="50" name="TextBox 49"/>
          <p:cNvSpPr txBox="1"/>
          <p:nvPr/>
        </p:nvSpPr>
        <p:spPr>
          <a:xfrm>
            <a:off x="419100" y="2581995"/>
            <a:ext cx="3372971"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TO DETERMINE THE POPULATION SHARES FOR EACH TRIBE, THE FORMULA USES THE RATIO BETWEEN THE TRIBE’S POPULATION AND THE TOTAL POPULATION OF ALL AMERICAN INDIANS AND ALASKA NATIVES.</a:t>
            </a:r>
          </a:p>
        </p:txBody>
      </p:sp>
      <p:sp>
        <p:nvSpPr>
          <p:cNvPr id="51" name="TextBox 50"/>
          <p:cNvSpPr txBox="1"/>
          <p:nvPr/>
        </p:nvSpPr>
        <p:spPr>
          <a:xfrm>
            <a:off x="419100" y="4687555"/>
            <a:ext cx="348054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DBA8D"/>
                </a:solidFill>
                <a:effectLst/>
                <a:uLnTx/>
                <a:uFillTx/>
              </a:rPr>
              <a:t>THE RATIO IS MULTIPLIED BY THE TOTAL POPULATION FUNDING AVAILABLE TO FIND THE TRIBE’S POPULATION SHARE.</a:t>
            </a:r>
          </a:p>
        </p:txBody>
      </p:sp>
      <p:sp>
        <p:nvSpPr>
          <p:cNvPr id="11" name="Rectangle 10"/>
          <p:cNvSpPr/>
          <p:nvPr/>
        </p:nvSpPr>
        <p:spPr>
          <a:xfrm>
            <a:off x="4514455" y="2541963"/>
            <a:ext cx="9861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RATIO</a:t>
            </a:r>
          </a:p>
        </p:txBody>
      </p:sp>
      <p:sp>
        <p:nvSpPr>
          <p:cNvPr id="52" name="Rectangle 51"/>
          <p:cNvSpPr/>
          <p:nvPr/>
        </p:nvSpPr>
        <p:spPr>
          <a:xfrm>
            <a:off x="5498286" y="2528526"/>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DBA8D"/>
                </a:solidFill>
                <a:effectLst/>
                <a:uLnTx/>
                <a:uFillTx/>
              </a:rPr>
              <a:t>=</a:t>
            </a:r>
          </a:p>
        </p:txBody>
      </p:sp>
      <p:sp>
        <p:nvSpPr>
          <p:cNvPr id="54" name="Rectangle 53"/>
          <p:cNvSpPr/>
          <p:nvPr/>
        </p:nvSpPr>
        <p:spPr>
          <a:xfrm>
            <a:off x="5428002" y="4768329"/>
            <a:ext cx="505267"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latin typeface="Wingdings 2" panose="05020102010507070707" pitchFamily="18" charset="2"/>
              </a:rPr>
              <a:t>Ð</a:t>
            </a:r>
          </a:p>
        </p:txBody>
      </p:sp>
      <p:sp>
        <p:nvSpPr>
          <p:cNvPr id="55" name="TextBox 54"/>
          <p:cNvSpPr txBox="1"/>
          <p:nvPr/>
        </p:nvSpPr>
        <p:spPr>
          <a:xfrm>
            <a:off x="4279574" y="4768329"/>
            <a:ext cx="1227825"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3175">
                  <a:solidFill>
                    <a:schemeClr val="accent2">
                      <a:lumMod val="50000"/>
                    </a:schemeClr>
                  </a:solidFill>
                  <a:prstDash val="sysDot"/>
                </a:ln>
                <a:solidFill>
                  <a:schemeClr val="accent2">
                    <a:lumMod val="60000"/>
                    <a:lumOff val="40000"/>
                  </a:schemeClr>
                </a:solidFill>
                <a:effectLst/>
                <a:uLnTx/>
                <a:uFillTx/>
                <a:cs typeface="Arial" panose="020B0604020202020204" pitchFamily="34" charset="0"/>
              </a:rPr>
              <a:t>0.0002</a:t>
            </a:r>
          </a:p>
        </p:txBody>
      </p:sp>
      <p:sp>
        <p:nvSpPr>
          <p:cNvPr id="45" name="Rectangle 44"/>
          <p:cNvSpPr/>
          <p:nvPr/>
        </p:nvSpPr>
        <p:spPr>
          <a:xfrm>
            <a:off x="5829610" y="4755474"/>
            <a:ext cx="2198038"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$130,000,000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sp>
        <p:nvSpPr>
          <p:cNvPr id="48" name="Rectangle 47"/>
          <p:cNvSpPr/>
          <p:nvPr/>
        </p:nvSpPr>
        <p:spPr>
          <a:xfrm>
            <a:off x="7940481" y="4642119"/>
            <a:ext cx="364202"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
        <p:nvSpPr>
          <p:cNvPr id="49" name="Rectangle 48"/>
          <p:cNvSpPr/>
          <p:nvPr/>
        </p:nvSpPr>
        <p:spPr>
          <a:xfrm>
            <a:off x="8297883" y="4751778"/>
            <a:ext cx="1556836"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$26,000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sp>
        <p:nvSpPr>
          <p:cNvPr id="58" name="Rectangle 57"/>
          <p:cNvSpPr/>
          <p:nvPr/>
        </p:nvSpPr>
        <p:spPr>
          <a:xfrm>
            <a:off x="3899647" y="3097630"/>
            <a:ext cx="5773923"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FDBA8D"/>
                </a:solidFill>
                <a:effectLst/>
                <a:uLnTx/>
                <a:uFillTx/>
              </a:rPr>
              <a:t>IF THE TOTAL POPULATION FUNDING AVAILABLE IS $130,000,000 THEN THE TRIBE’S SHARE OF POPULATION FUNDING IS  </a:t>
            </a:r>
          </a:p>
        </p:txBody>
      </p:sp>
      <p:sp>
        <p:nvSpPr>
          <p:cNvPr id="20" name="TextBox 19">
            <a:extLst>
              <a:ext uri="{FF2B5EF4-FFF2-40B4-BE49-F238E27FC236}">
                <a16:creationId xmlns:a16="http://schemas.microsoft.com/office/drawing/2014/main" id="{7474E916-69DB-4345-913B-633EAAA8ACFE}"/>
              </a:ext>
            </a:extLst>
          </p:cNvPr>
          <p:cNvSpPr txBox="1"/>
          <p:nvPr/>
        </p:nvSpPr>
        <p:spPr>
          <a:xfrm>
            <a:off x="1674005" y="972306"/>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POPULATION SHARES</a:t>
            </a:r>
          </a:p>
        </p:txBody>
      </p:sp>
    </p:spTree>
    <p:extLst>
      <p:ext uri="{BB962C8B-B14F-4D97-AF65-F5344CB8AC3E}">
        <p14:creationId xmlns:p14="http://schemas.microsoft.com/office/powerpoint/2010/main" val="2598402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9" name="TextBox 18"/>
          <p:cNvSpPr txBox="1"/>
          <p:nvPr/>
        </p:nvSpPr>
        <p:spPr>
          <a:xfrm>
            <a:off x="62652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16" name="!!Safety">
            <a:extLst>
              <a:ext uri="{FF2B5EF4-FFF2-40B4-BE49-F238E27FC236}">
                <a16:creationId xmlns:a16="http://schemas.microsoft.com/office/drawing/2014/main" id="{4E94F921-C694-4964-A610-FAA8EAC09FC7}"/>
              </a:ext>
            </a:extLst>
          </p:cNvPr>
          <p:cNvSpPr/>
          <p:nvPr/>
        </p:nvSpPr>
        <p:spPr>
          <a:xfrm rot="16200000">
            <a:off x="1618109" y="2905662"/>
            <a:ext cx="1920240" cy="1920240"/>
          </a:xfrm>
          <a:prstGeom prst="pie">
            <a:avLst>
              <a:gd name="adj1" fmla="val 9051192"/>
              <a:gd name="adj2" fmla="val 16161088"/>
            </a:avLst>
          </a:prstGeom>
          <a:solidFill>
            <a:srgbClr val="A063C6"/>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PP">
            <a:extLst>
              <a:ext uri="{FF2B5EF4-FFF2-40B4-BE49-F238E27FC236}">
                <a16:creationId xmlns:a16="http://schemas.microsoft.com/office/drawing/2014/main" id="{9252CD10-A911-4D09-AC81-B4EA27C87FCA}"/>
              </a:ext>
            </a:extLst>
          </p:cNvPr>
          <p:cNvSpPr/>
          <p:nvPr/>
        </p:nvSpPr>
        <p:spPr>
          <a:xfrm rot="16200000">
            <a:off x="1276762" y="2436903"/>
            <a:ext cx="1920240" cy="1920240"/>
          </a:xfrm>
          <a:prstGeom prst="pie">
            <a:avLst>
              <a:gd name="adj1" fmla="val 16144409"/>
              <a:gd name="adj2" fmla="val 17929178"/>
            </a:avLst>
          </a:prstGeom>
          <a:solidFill>
            <a:srgbClr val="B6B2B2"/>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nning">
            <a:extLst>
              <a:ext uri="{FF2B5EF4-FFF2-40B4-BE49-F238E27FC236}">
                <a16:creationId xmlns:a16="http://schemas.microsoft.com/office/drawing/2014/main" id="{220064ED-F2F1-440C-846F-76D0E705AF13}"/>
              </a:ext>
            </a:extLst>
          </p:cNvPr>
          <p:cNvSpPr/>
          <p:nvPr/>
        </p:nvSpPr>
        <p:spPr>
          <a:xfrm rot="16200000">
            <a:off x="1507532" y="2064790"/>
            <a:ext cx="1920240" cy="1920240"/>
          </a:xfrm>
          <a:prstGeom prst="pie">
            <a:avLst>
              <a:gd name="adj1" fmla="val 17944980"/>
              <a:gd name="adj2" fmla="val 21681"/>
            </a:avLst>
          </a:prstGeom>
          <a:solidFill>
            <a:srgbClr val="FFE16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MO">
            <a:extLst>
              <a:ext uri="{FF2B5EF4-FFF2-40B4-BE49-F238E27FC236}">
                <a16:creationId xmlns:a16="http://schemas.microsoft.com/office/drawing/2014/main" id="{FBF1F6AA-C6FD-401E-9BE4-CE0E358E3833}"/>
              </a:ext>
            </a:extLst>
          </p:cNvPr>
          <p:cNvSpPr/>
          <p:nvPr/>
        </p:nvSpPr>
        <p:spPr>
          <a:xfrm rot="16200000">
            <a:off x="2165566" y="2319829"/>
            <a:ext cx="1920240" cy="1920240"/>
          </a:xfrm>
          <a:prstGeom prst="pie">
            <a:avLst>
              <a:gd name="adj1" fmla="val 0"/>
              <a:gd name="adj2" fmla="val 9044630"/>
            </a:avLst>
          </a:pr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52DFF1BC-253C-4B71-BF3F-04E40FB721CF}"/>
              </a:ext>
            </a:extLst>
          </p:cNvPr>
          <p:cNvSpPr txBox="1"/>
          <p:nvPr/>
        </p:nvSpPr>
        <p:spPr>
          <a:xfrm>
            <a:off x="3168898" y="2631140"/>
            <a:ext cx="1500732" cy="923330"/>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Program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Management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and Oversight</a:t>
            </a:r>
          </a:p>
        </p:txBody>
      </p:sp>
      <p:sp>
        <p:nvSpPr>
          <p:cNvPr id="25" name="TextBox 24">
            <a:extLst>
              <a:ext uri="{FF2B5EF4-FFF2-40B4-BE49-F238E27FC236}">
                <a16:creationId xmlns:a16="http://schemas.microsoft.com/office/drawing/2014/main" id="{DA8E7EDF-2200-4FBC-B9C5-F7390BC525BB}"/>
              </a:ext>
            </a:extLst>
          </p:cNvPr>
          <p:cNvSpPr txBox="1"/>
          <p:nvPr/>
        </p:nvSpPr>
        <p:spPr>
          <a:xfrm>
            <a:off x="1296045" y="3060911"/>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26" name="TextBox 25">
            <a:extLst>
              <a:ext uri="{FF2B5EF4-FFF2-40B4-BE49-F238E27FC236}">
                <a16:creationId xmlns:a16="http://schemas.microsoft.com/office/drawing/2014/main" id="{697A5386-1B86-445E-930B-2E183ED3716E}"/>
              </a:ext>
            </a:extLst>
          </p:cNvPr>
          <p:cNvSpPr txBox="1"/>
          <p:nvPr/>
        </p:nvSpPr>
        <p:spPr>
          <a:xfrm>
            <a:off x="1790008" y="4089463"/>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31" name="TextBox 30">
            <a:extLst>
              <a:ext uri="{FF2B5EF4-FFF2-40B4-BE49-F238E27FC236}">
                <a16:creationId xmlns:a16="http://schemas.microsoft.com/office/drawing/2014/main" id="{391A5212-6888-4419-8E87-F6BECD304C88}"/>
              </a:ext>
            </a:extLst>
          </p:cNvPr>
          <p:cNvSpPr txBox="1"/>
          <p:nvPr/>
        </p:nvSpPr>
        <p:spPr>
          <a:xfrm>
            <a:off x="1536880" y="2330932"/>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32" name="TextBox 31">
            <a:extLst>
              <a:ext uri="{FF2B5EF4-FFF2-40B4-BE49-F238E27FC236}">
                <a16:creationId xmlns:a16="http://schemas.microsoft.com/office/drawing/2014/main" id="{7585CB6D-4D59-4CA5-83E4-8666AE5ED0F2}"/>
              </a:ext>
            </a:extLst>
          </p:cNvPr>
          <p:cNvSpPr txBox="1"/>
          <p:nvPr/>
        </p:nvSpPr>
        <p:spPr>
          <a:xfrm>
            <a:off x="8875596" y="720565"/>
            <a:ext cx="3166045" cy="4893647"/>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TRANSPORTATION SET-ASIDES INCLUDE FUNDING FOR </a:t>
            </a:r>
            <a:r>
              <a:rPr lang="en-US" sz="2400" dirty="0">
                <a:solidFill>
                  <a:srgbClr val="FFEF73"/>
                </a:solidFill>
                <a:effectLst>
                  <a:glow rad="139700">
                    <a:srgbClr val="3C3B45">
                      <a:alpha val="60000"/>
                    </a:srgbClr>
                  </a:glow>
                </a:effectLst>
              </a:rPr>
              <a:t>PLANNING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C2BEBE"/>
                </a:solidFill>
                <a:effectLst>
                  <a:glow rad="139700">
                    <a:srgbClr val="3C3B45">
                      <a:alpha val="60000"/>
                    </a:srgbClr>
                  </a:glow>
                </a:effectLst>
              </a:rPr>
              <a:t>TRIBAL TRANSPORTATION HIGH PRIORITY PROJECTS</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D2AFE7"/>
                </a:solidFill>
                <a:effectLst>
                  <a:glow rad="139700">
                    <a:srgbClr val="3C3B45">
                      <a:alpha val="60000"/>
                    </a:srgbClr>
                  </a:glow>
                </a:effectLst>
              </a:rPr>
              <a:t>SAFETY</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7EBF52"/>
                </a:solidFill>
                <a:effectLst>
                  <a:glow rad="139700">
                    <a:srgbClr val="3C3B45">
                      <a:alpha val="60000"/>
                    </a:srgbClr>
                  </a:glow>
                </a:effectLst>
              </a:rPr>
              <a:t>PROGRAM MANAGEMENT AND OVERSIGHT AND PROJECT-RELATED ADMINISTRATIVE EXPENSES</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326287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
        <p159:morph option="byObject"/>
      </p:transition>
    </mc:Choice>
    <mc:Fallback>
      <p:transition spd="slow" advTm="2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ie 1"/>
          <p:cNvSpPr/>
          <p:nvPr/>
        </p:nvSpPr>
        <p:spPr>
          <a:xfrm>
            <a:off x="1695750" y="685800"/>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TextBox 3">
            <a:extLst>
              <a:ext uri="{FF2B5EF4-FFF2-40B4-BE49-F238E27FC236}">
                <a16:creationId xmlns:a16="http://schemas.microsoft.com/office/drawing/2014/main" id="{438AB0C4-B2D8-4DE7-9763-977D544EC478}"/>
              </a:ext>
            </a:extLst>
          </p:cNvPr>
          <p:cNvSpPr txBox="1"/>
          <p:nvPr/>
        </p:nvSpPr>
        <p:spPr>
          <a:xfrm>
            <a:off x="1949245" y="1208488"/>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282022955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233403" y="2756974"/>
            <a:ext cx="770930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9B897"/>
                </a:solidFill>
                <a:effectLst/>
                <a:uLnTx/>
                <a:uFillTx/>
              </a:rPr>
              <a:t>34 PERCENT OF THE TRIBAL SHARES FUNDS (SUBSECTION B) ARE DIVIDED EQUALLY AMONG EACH BUREAU OF INDIAN AFFAIRS REGION.</a:t>
            </a:r>
          </a:p>
        </p:txBody>
      </p:sp>
      <p:sp>
        <p:nvSpPr>
          <p:cNvPr id="40" name="Pie 1"/>
          <p:cNvSpPr/>
          <p:nvPr/>
        </p:nvSpPr>
        <p:spPr>
          <a:xfrm>
            <a:off x="1695750" y="685800"/>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 name="TextBox 4">
            <a:extLst>
              <a:ext uri="{FF2B5EF4-FFF2-40B4-BE49-F238E27FC236}">
                <a16:creationId xmlns:a16="http://schemas.microsoft.com/office/drawing/2014/main" id="{75D85F3E-364D-420D-98FA-AE39209C06B9}"/>
              </a:ext>
            </a:extLst>
          </p:cNvPr>
          <p:cNvSpPr txBox="1"/>
          <p:nvPr/>
        </p:nvSpPr>
        <p:spPr>
          <a:xfrm>
            <a:off x="1949245" y="1208488"/>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2211223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e 1"/>
          <p:cNvSpPr/>
          <p:nvPr/>
        </p:nvSpPr>
        <p:spPr>
          <a:xfrm>
            <a:off x="1695750" y="685800"/>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TextBox 37"/>
          <p:cNvSpPr txBox="1"/>
          <p:nvPr/>
        </p:nvSpPr>
        <p:spPr>
          <a:xfrm>
            <a:off x="509797" y="3400262"/>
            <a:ext cx="2567197"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34 PERCENT OF THE TRIBAL SHARES FUNDS (SUBSECTION B) ARE DIVIDED EQUALLY AMONG EACH BUREAU OF INDIAN AFFAIRS REGION.</a:t>
            </a:r>
          </a:p>
        </p:txBody>
      </p:sp>
      <p:graphicFrame>
        <p:nvGraphicFramePr>
          <p:cNvPr id="40" name="!!Chart 39"/>
          <p:cNvGraphicFramePr/>
          <p:nvPr>
            <p:extLst>
              <p:ext uri="{D42A27DB-BD31-4B8C-83A1-F6EECF244321}">
                <p14:modId xmlns:p14="http://schemas.microsoft.com/office/powerpoint/2010/main" val="777140842"/>
              </p:ext>
            </p:extLst>
          </p:nvPr>
        </p:nvGraphicFramePr>
        <p:xfrm>
          <a:off x="509797" y="385821"/>
          <a:ext cx="4337865" cy="2565917"/>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119" y="2232223"/>
            <a:ext cx="5504749" cy="3657600"/>
          </a:xfrm>
          <a:prstGeom prst="rect">
            <a:avLst/>
          </a:prstGeom>
        </p:spPr>
      </p:pic>
      <p:sp>
        <p:nvSpPr>
          <p:cNvPr id="7" name="TextBox 6">
            <a:extLst>
              <a:ext uri="{FF2B5EF4-FFF2-40B4-BE49-F238E27FC236}">
                <a16:creationId xmlns:a16="http://schemas.microsoft.com/office/drawing/2014/main" id="{1C390C4D-F4C9-4943-95F6-F590A86FAAC7}"/>
              </a:ext>
            </a:extLst>
          </p:cNvPr>
          <p:cNvSpPr txBox="1"/>
          <p:nvPr/>
        </p:nvSpPr>
        <p:spPr>
          <a:xfrm>
            <a:off x="1949245" y="1208488"/>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2539194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e 1"/>
          <p:cNvSpPr/>
          <p:nvPr/>
        </p:nvSpPr>
        <p:spPr>
          <a:xfrm>
            <a:off x="1695750" y="685800"/>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TextBox 37"/>
          <p:cNvSpPr txBox="1"/>
          <p:nvPr/>
        </p:nvSpPr>
        <p:spPr>
          <a:xfrm>
            <a:off x="509797" y="3400262"/>
            <a:ext cx="2567197"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34 PERCENT OF THE TRIBAL SHARES FUNDS (SUBSECTION B) ARE DIVIDED EQUALLY AMONG EACH BUREAU OF INDIAN AFFAIRS REGION.</a:t>
            </a:r>
          </a:p>
        </p:txBody>
      </p:sp>
      <p:graphicFrame>
        <p:nvGraphicFramePr>
          <p:cNvPr id="40" name="!!Chart 39"/>
          <p:cNvGraphicFramePr/>
          <p:nvPr>
            <p:extLst>
              <p:ext uri="{D42A27DB-BD31-4B8C-83A1-F6EECF244321}">
                <p14:modId xmlns:p14="http://schemas.microsoft.com/office/powerpoint/2010/main" val="2587308135"/>
              </p:ext>
            </p:extLst>
          </p:nvPr>
        </p:nvGraphicFramePr>
        <p:xfrm>
          <a:off x="509797" y="385821"/>
          <a:ext cx="4337865" cy="2565917"/>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119" y="2232223"/>
            <a:ext cx="5504749" cy="3657600"/>
          </a:xfrm>
          <a:prstGeom prst="rect">
            <a:avLst/>
          </a:prstGeom>
        </p:spPr>
      </p:pic>
      <p:sp>
        <p:nvSpPr>
          <p:cNvPr id="2" name="!!Eastern OK"/>
          <p:cNvSpPr/>
          <p:nvPr/>
        </p:nvSpPr>
        <p:spPr>
          <a:xfrm>
            <a:off x="1695750" y="685799"/>
            <a:ext cx="1965960" cy="1965960"/>
          </a:xfrm>
          <a:prstGeom prst="pie">
            <a:avLst>
              <a:gd name="adj1" fmla="val 0"/>
              <a:gd name="adj2" fmla="val 1804195"/>
            </a:avLst>
          </a:prstGeom>
          <a:solidFill>
            <a:srgbClr val="B4C8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Southern Plains"/>
          <p:cNvSpPr/>
          <p:nvPr/>
        </p:nvSpPr>
        <p:spPr>
          <a:xfrm rot="1800000">
            <a:off x="1695750" y="685799"/>
            <a:ext cx="1965960" cy="1965960"/>
          </a:xfrm>
          <a:prstGeom prst="pie">
            <a:avLst>
              <a:gd name="adj1" fmla="val 0"/>
              <a:gd name="adj2" fmla="val 1804195"/>
            </a:avLst>
          </a:prstGeom>
          <a:solidFill>
            <a:srgbClr val="D0B6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5" name="!!Southwest"/>
          <p:cNvSpPr/>
          <p:nvPr/>
        </p:nvSpPr>
        <p:spPr>
          <a:xfrm rot="3600000">
            <a:off x="1695750" y="685798"/>
            <a:ext cx="1965960" cy="1965960"/>
          </a:xfrm>
          <a:prstGeom prst="pie">
            <a:avLst>
              <a:gd name="adj1" fmla="val 0"/>
              <a:gd name="adj2" fmla="val 1804195"/>
            </a:avLst>
          </a:prstGeom>
          <a:solidFill>
            <a:srgbClr val="AAB0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6" name="!!Navajo"/>
          <p:cNvSpPr/>
          <p:nvPr/>
        </p:nvSpPr>
        <p:spPr>
          <a:xfrm rot="5400000">
            <a:off x="1695750" y="685799"/>
            <a:ext cx="1965960" cy="1965960"/>
          </a:xfrm>
          <a:prstGeom prst="pie">
            <a:avLst>
              <a:gd name="adj1" fmla="val 0"/>
              <a:gd name="adj2" fmla="val 1804195"/>
            </a:avLst>
          </a:prstGeom>
          <a:solidFill>
            <a:srgbClr val="966D53"/>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7" name="!!Western"/>
          <p:cNvSpPr/>
          <p:nvPr/>
        </p:nvSpPr>
        <p:spPr>
          <a:xfrm rot="7200000">
            <a:off x="1695750" y="685799"/>
            <a:ext cx="1965960" cy="1965960"/>
          </a:xfrm>
          <a:prstGeom prst="pie">
            <a:avLst>
              <a:gd name="adj1" fmla="val 0"/>
              <a:gd name="adj2" fmla="val 1804195"/>
            </a:avLst>
          </a:prstGeom>
          <a:solidFill>
            <a:srgbClr val="D8A2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8" name="!!Alaska"/>
          <p:cNvSpPr/>
          <p:nvPr/>
        </p:nvSpPr>
        <p:spPr>
          <a:xfrm rot="9000000">
            <a:off x="1695750" y="685798"/>
            <a:ext cx="1965960" cy="1965960"/>
          </a:xfrm>
          <a:prstGeom prst="pie">
            <a:avLst>
              <a:gd name="adj1" fmla="val 0"/>
              <a:gd name="adj2" fmla="val 1804195"/>
            </a:avLst>
          </a:prstGeom>
          <a:solidFill>
            <a:srgbClr val="FF81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9" name="!!Pacific"/>
          <p:cNvSpPr/>
          <p:nvPr/>
        </p:nvSpPr>
        <p:spPr>
          <a:xfrm rot="10800000">
            <a:off x="1695750" y="685799"/>
            <a:ext cx="1965960" cy="1965960"/>
          </a:xfrm>
          <a:prstGeom prst="pie">
            <a:avLst>
              <a:gd name="adj1" fmla="val 0"/>
              <a:gd name="adj2" fmla="val 1804195"/>
            </a:avLst>
          </a:prstGeom>
          <a:solidFill>
            <a:srgbClr val="0FBAC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1" name="!!Northwest"/>
          <p:cNvSpPr/>
          <p:nvPr/>
        </p:nvSpPr>
        <p:spPr>
          <a:xfrm rot="12600000">
            <a:off x="1695095" y="685798"/>
            <a:ext cx="1965960" cy="1965960"/>
          </a:xfrm>
          <a:prstGeom prst="pie">
            <a:avLst>
              <a:gd name="adj1" fmla="val 0"/>
              <a:gd name="adj2" fmla="val 1804195"/>
            </a:avLst>
          </a:prstGeom>
          <a:solidFill>
            <a:srgbClr val="199E44"/>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2" name="!!Rocky Mountain"/>
          <p:cNvSpPr/>
          <p:nvPr/>
        </p:nvSpPr>
        <p:spPr>
          <a:xfrm rot="14400000">
            <a:off x="1695750" y="685798"/>
            <a:ext cx="1965960" cy="1965960"/>
          </a:xfrm>
          <a:prstGeom prst="pie">
            <a:avLst>
              <a:gd name="adj1" fmla="val 0"/>
              <a:gd name="adj2" fmla="val 1804195"/>
            </a:avLst>
          </a:prstGeom>
          <a:solidFill>
            <a:srgbClr val="E48A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3" name="!!Great Plains"/>
          <p:cNvSpPr/>
          <p:nvPr/>
        </p:nvSpPr>
        <p:spPr>
          <a:xfrm rot="16200000">
            <a:off x="1695750" y="685799"/>
            <a:ext cx="1965960" cy="1965960"/>
          </a:xfrm>
          <a:prstGeom prst="pie">
            <a:avLst>
              <a:gd name="adj1" fmla="val 0"/>
              <a:gd name="adj2" fmla="val 1804195"/>
            </a:avLst>
          </a:prstGeom>
          <a:solidFill>
            <a:srgbClr val="FF83AA"/>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4" name="!!Midwest"/>
          <p:cNvSpPr/>
          <p:nvPr/>
        </p:nvSpPr>
        <p:spPr>
          <a:xfrm rot="18000000">
            <a:off x="1695094" y="685799"/>
            <a:ext cx="1965960" cy="1965960"/>
          </a:xfrm>
          <a:prstGeom prst="pie">
            <a:avLst>
              <a:gd name="adj1" fmla="val 0"/>
              <a:gd name="adj2" fmla="val 1804195"/>
            </a:avLst>
          </a:prstGeom>
          <a:solidFill>
            <a:srgbClr val="6DD4C4"/>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5" name="!!Eastern"/>
          <p:cNvSpPr/>
          <p:nvPr/>
        </p:nvSpPr>
        <p:spPr>
          <a:xfrm rot="19800000">
            <a:off x="1695750" y="685799"/>
            <a:ext cx="1965960" cy="1965960"/>
          </a:xfrm>
          <a:prstGeom prst="pie">
            <a:avLst>
              <a:gd name="adj1" fmla="val 0"/>
              <a:gd name="adj2" fmla="val 1804195"/>
            </a:avLst>
          </a:prstGeom>
          <a:solidFill>
            <a:srgbClr val="3D9AE8"/>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9" name="TextBox 18">
            <a:extLst>
              <a:ext uri="{FF2B5EF4-FFF2-40B4-BE49-F238E27FC236}">
                <a16:creationId xmlns:a16="http://schemas.microsoft.com/office/drawing/2014/main" id="{45FE27AB-8B95-47A5-9185-2E9564F83FB8}"/>
              </a:ext>
            </a:extLst>
          </p:cNvPr>
          <p:cNvSpPr txBox="1"/>
          <p:nvPr/>
        </p:nvSpPr>
        <p:spPr>
          <a:xfrm>
            <a:off x="1949245" y="1208488"/>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182171007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e 1"/>
          <p:cNvSpPr/>
          <p:nvPr/>
        </p:nvSpPr>
        <p:spPr>
          <a:xfrm>
            <a:off x="1695750" y="685800"/>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8" name="TextBox 37"/>
          <p:cNvSpPr txBox="1"/>
          <p:nvPr/>
        </p:nvSpPr>
        <p:spPr>
          <a:xfrm>
            <a:off x="509797" y="3400262"/>
            <a:ext cx="2567197"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34 PERCENT OF THE TRIBAL SHARES FUNDS (SUBSECTION B) ARE DIVIDED EQUALLY AMONG EACH BUREAU OF INDIAN AFFAIRS REGION.</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119" y="2232223"/>
            <a:ext cx="5504749" cy="3657600"/>
          </a:xfrm>
          <a:prstGeom prst="rect">
            <a:avLst/>
          </a:prstGeom>
        </p:spPr>
      </p:pic>
      <p:sp>
        <p:nvSpPr>
          <p:cNvPr id="2" name="!!Eastern OK"/>
          <p:cNvSpPr/>
          <p:nvPr/>
        </p:nvSpPr>
        <p:spPr>
          <a:xfrm>
            <a:off x="5877225" y="3314699"/>
            <a:ext cx="1965960" cy="1965960"/>
          </a:xfrm>
          <a:prstGeom prst="pie">
            <a:avLst>
              <a:gd name="adj1" fmla="val 0"/>
              <a:gd name="adj2" fmla="val 1804195"/>
            </a:avLst>
          </a:prstGeom>
          <a:solidFill>
            <a:srgbClr val="B4C8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Southern Plains"/>
          <p:cNvSpPr/>
          <p:nvPr/>
        </p:nvSpPr>
        <p:spPr>
          <a:xfrm rot="1800000">
            <a:off x="5877225" y="3432943"/>
            <a:ext cx="1965960" cy="1965960"/>
          </a:xfrm>
          <a:prstGeom prst="pie">
            <a:avLst>
              <a:gd name="adj1" fmla="val 0"/>
              <a:gd name="adj2" fmla="val 1804195"/>
            </a:avLst>
          </a:prstGeom>
          <a:solidFill>
            <a:srgbClr val="D0B6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5" name="!!Southwest"/>
          <p:cNvSpPr/>
          <p:nvPr/>
        </p:nvSpPr>
        <p:spPr>
          <a:xfrm rot="3600000">
            <a:off x="5425918" y="2695831"/>
            <a:ext cx="1965960" cy="1965960"/>
          </a:xfrm>
          <a:prstGeom prst="pie">
            <a:avLst>
              <a:gd name="adj1" fmla="val 0"/>
              <a:gd name="adj2" fmla="val 1804195"/>
            </a:avLst>
          </a:prstGeom>
          <a:solidFill>
            <a:srgbClr val="AAB0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6" name="!!Navajo"/>
          <p:cNvSpPr/>
          <p:nvPr/>
        </p:nvSpPr>
        <p:spPr>
          <a:xfrm rot="5400000">
            <a:off x="5284691" y="2787656"/>
            <a:ext cx="1965960" cy="1965960"/>
          </a:xfrm>
          <a:prstGeom prst="pie">
            <a:avLst>
              <a:gd name="adj1" fmla="val 0"/>
              <a:gd name="adj2" fmla="val 1804195"/>
            </a:avLst>
          </a:prstGeom>
          <a:solidFill>
            <a:srgbClr val="966D53"/>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7" name="!!Western"/>
          <p:cNvSpPr/>
          <p:nvPr/>
        </p:nvSpPr>
        <p:spPr>
          <a:xfrm rot="7200000">
            <a:off x="5189733" y="2387312"/>
            <a:ext cx="1965960" cy="1965960"/>
          </a:xfrm>
          <a:prstGeom prst="pie">
            <a:avLst>
              <a:gd name="adj1" fmla="val 0"/>
              <a:gd name="adj2" fmla="val 1804195"/>
            </a:avLst>
          </a:prstGeom>
          <a:solidFill>
            <a:srgbClr val="D8A2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8" name="!!Alaska"/>
          <p:cNvSpPr/>
          <p:nvPr/>
        </p:nvSpPr>
        <p:spPr>
          <a:xfrm rot="9000000">
            <a:off x="4942449" y="4239377"/>
            <a:ext cx="1965960" cy="1965960"/>
          </a:xfrm>
          <a:prstGeom prst="pie">
            <a:avLst>
              <a:gd name="adj1" fmla="val 0"/>
              <a:gd name="adj2" fmla="val 1804195"/>
            </a:avLst>
          </a:prstGeom>
          <a:solidFill>
            <a:srgbClr val="FF81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9" name="!!Pacific"/>
          <p:cNvSpPr/>
          <p:nvPr/>
        </p:nvSpPr>
        <p:spPr>
          <a:xfrm rot="10800000">
            <a:off x="4543446" y="3156523"/>
            <a:ext cx="1965960" cy="1965960"/>
          </a:xfrm>
          <a:prstGeom prst="pie">
            <a:avLst>
              <a:gd name="adj1" fmla="val 0"/>
              <a:gd name="adj2" fmla="val 1804195"/>
            </a:avLst>
          </a:prstGeom>
          <a:solidFill>
            <a:srgbClr val="0FBAC2"/>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1" name="!!Northwest"/>
          <p:cNvSpPr/>
          <p:nvPr/>
        </p:nvSpPr>
        <p:spPr>
          <a:xfrm rot="12600000">
            <a:off x="4880835" y="2305552"/>
            <a:ext cx="1965960" cy="1965960"/>
          </a:xfrm>
          <a:prstGeom prst="pie">
            <a:avLst>
              <a:gd name="adj1" fmla="val 0"/>
              <a:gd name="adj2" fmla="val 1804195"/>
            </a:avLst>
          </a:prstGeom>
          <a:solidFill>
            <a:srgbClr val="199E44"/>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2" name="!!Rocky Mountain"/>
          <p:cNvSpPr/>
          <p:nvPr/>
        </p:nvSpPr>
        <p:spPr>
          <a:xfrm rot="14400000">
            <a:off x="5514037" y="2673115"/>
            <a:ext cx="1965960" cy="1965960"/>
          </a:xfrm>
          <a:prstGeom prst="pie">
            <a:avLst>
              <a:gd name="adj1" fmla="val 0"/>
              <a:gd name="adj2" fmla="val 1804195"/>
            </a:avLst>
          </a:prstGeom>
          <a:solidFill>
            <a:srgbClr val="E48A05"/>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3" name="!!Great Plains"/>
          <p:cNvSpPr/>
          <p:nvPr/>
        </p:nvSpPr>
        <p:spPr>
          <a:xfrm rot="16200000">
            <a:off x="5925429" y="2682870"/>
            <a:ext cx="1965960" cy="1965960"/>
          </a:xfrm>
          <a:prstGeom prst="pie">
            <a:avLst>
              <a:gd name="adj1" fmla="val 0"/>
              <a:gd name="adj2" fmla="val 1804195"/>
            </a:avLst>
          </a:prstGeom>
          <a:solidFill>
            <a:srgbClr val="FF83AA"/>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4" name="!!Midwest"/>
          <p:cNvSpPr/>
          <p:nvPr/>
        </p:nvSpPr>
        <p:spPr>
          <a:xfrm rot="18000000">
            <a:off x="6631181" y="2592020"/>
            <a:ext cx="1965960" cy="1965960"/>
          </a:xfrm>
          <a:prstGeom prst="pie">
            <a:avLst>
              <a:gd name="adj1" fmla="val 0"/>
              <a:gd name="adj2" fmla="val 1804195"/>
            </a:avLst>
          </a:prstGeom>
          <a:solidFill>
            <a:srgbClr val="6DD4C4"/>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5" name="!!Eastern"/>
          <p:cNvSpPr/>
          <p:nvPr/>
        </p:nvSpPr>
        <p:spPr>
          <a:xfrm rot="19800000">
            <a:off x="7220001" y="3240492"/>
            <a:ext cx="1965960" cy="1965960"/>
          </a:xfrm>
          <a:prstGeom prst="pie">
            <a:avLst>
              <a:gd name="adj1" fmla="val 0"/>
              <a:gd name="adj2" fmla="val 1804195"/>
            </a:avLst>
          </a:prstGeom>
          <a:solidFill>
            <a:srgbClr val="3D9AE8"/>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3" name="TextBox 22">
            <a:extLst>
              <a:ext uri="{FF2B5EF4-FFF2-40B4-BE49-F238E27FC236}">
                <a16:creationId xmlns:a16="http://schemas.microsoft.com/office/drawing/2014/main" id="{F400F975-D4F7-462C-99BD-AD5AFC19AD25}"/>
              </a:ext>
            </a:extLst>
          </p:cNvPr>
          <p:cNvSpPr txBox="1"/>
          <p:nvPr/>
        </p:nvSpPr>
        <p:spPr>
          <a:xfrm>
            <a:off x="1949245" y="1208488"/>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6787452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444564" y="2303220"/>
            <a:ext cx="5488400" cy="3662975"/>
          </a:xfrm>
          <a:prstGeom prst="rect">
            <a:avLst/>
          </a:prstGeom>
          <a:solidFill>
            <a:srgbClr val="975121"/>
          </a:solidFill>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2" name="TextBox 41"/>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40" name="TextBox 39"/>
          <p:cNvSpPr txBox="1"/>
          <p:nvPr/>
        </p:nvSpPr>
        <p:spPr>
          <a:xfrm>
            <a:off x="3552808" y="2580435"/>
            <a:ext cx="5271911" cy="31085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ln>
                <a:solidFill>
                  <a:srgbClr val="E9B897"/>
                </a:solidFill>
                <a:effectLst>
                  <a:glow rad="127000">
                    <a:schemeClr val="tx1">
                      <a:lumMod val="95000"/>
                      <a:lumOff val="5000"/>
                      <a:alpha val="40000"/>
                    </a:schemeClr>
                  </a:glow>
                </a:effectLst>
                <a:uLnTx/>
                <a:uFillTx/>
              </a:rPr>
              <a:t>EACH REGION’S SHARE IS DIVIDED AMONG THE TRIBES IN THE REGION BASED ON THE RATIO OF FUNDS RECEIVED BY THE TRIBE FROM 2005 TO 2011 TO THE FUNDS RECEIVED BY THE REGION DURING THAT TIME PERIOD.</a:t>
            </a:r>
          </a:p>
        </p:txBody>
      </p:sp>
      <p:sp>
        <p:nvSpPr>
          <p:cNvPr id="2" name="Rectangle 1"/>
          <p:cNvSpPr/>
          <p:nvPr/>
        </p:nvSpPr>
        <p:spPr>
          <a:xfrm>
            <a:off x="3581383" y="2580435"/>
            <a:ext cx="357880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rgbClr val="E9B897"/>
                </a:solidFill>
                <a:effectLst/>
                <a:uLnTx/>
                <a:uFillTx/>
              </a:rPr>
              <a:t>EACH REGION’S SHARE</a:t>
            </a:r>
            <a:endParaRPr kumimoji="0" lang="en-US" sz="2800" b="0" i="0" u="none" strike="noStrike" kern="0" cap="none" spc="0" normalizeH="0" baseline="0" noProof="0" dirty="0">
              <a:ln>
                <a:noFill/>
              </a:ln>
              <a:solidFill>
                <a:srgbClr val="E9B897"/>
              </a:solidFill>
              <a:effectLst/>
              <a:uLnTx/>
              <a:uFillTx/>
            </a:endParaRPr>
          </a:p>
        </p:txBody>
      </p:sp>
    </p:spTree>
    <p:extLst>
      <p:ext uri="{BB962C8B-B14F-4D97-AF65-F5344CB8AC3E}">
        <p14:creationId xmlns:p14="http://schemas.microsoft.com/office/powerpoint/2010/main" val="20133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355988" y="2712337"/>
            <a:ext cx="2987896"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EACH REGION’S SHARE IS DIVIDED AMONG THE TRIBES IN THE REGION BASED ON THE RATIO OF FUNDS RECEIVED BY THE TRIBE FROM 2005 TO 2011 TO THE FUNDS RECEIVED BY THE REGION DURING THAT TIME PERIOD.</a:t>
            </a:r>
          </a:p>
        </p:txBody>
      </p:sp>
      <p:sp>
        <p:nvSpPr>
          <p:cNvPr id="44" name="Rectangle 43"/>
          <p:cNvSpPr/>
          <p:nvPr/>
        </p:nvSpPr>
        <p:spPr>
          <a:xfrm>
            <a:off x="3444564" y="2303220"/>
            <a:ext cx="5488400" cy="3662975"/>
          </a:xfrm>
          <a:prstGeom prst="rect">
            <a:avLst/>
          </a:prstGeom>
          <a:solidFill>
            <a:srgbClr val="975121"/>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6" name="Rectangle 45"/>
          <p:cNvSpPr/>
          <p:nvPr/>
        </p:nvSpPr>
        <p:spPr>
          <a:xfrm>
            <a:off x="4638577" y="3257544"/>
            <a:ext cx="3100373" cy="1754326"/>
          </a:xfrm>
          <a:prstGeom prst="rect">
            <a:avLst/>
          </a:prstGeom>
          <a:effectLst>
            <a:glow rad="228600">
              <a:schemeClr val="accent4">
                <a:satMod val="175000"/>
                <a:alpha val="40000"/>
              </a:scheme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solidFill>
                    <a:schemeClr val="accent2">
                      <a:lumMod val="50000"/>
                    </a:schemeClr>
                  </a:solidFill>
                </a:ln>
                <a:solidFill>
                  <a:srgbClr val="E9B897"/>
                </a:solidFill>
                <a:effectLst>
                  <a:glow rad="228600">
                    <a:schemeClr val="tx1">
                      <a:lumMod val="85000"/>
                      <a:lumOff val="15000"/>
                      <a:alpha val="40000"/>
                    </a:schemeClr>
                  </a:glow>
                </a:effectLst>
                <a:uLnTx/>
                <a:uFillTx/>
              </a:rPr>
              <a:t>EACH REGION’S SHARE </a:t>
            </a:r>
          </a:p>
        </p:txBody>
      </p:sp>
      <p:sp>
        <p:nvSpPr>
          <p:cNvPr id="7" name="TextBox 6">
            <a:extLst>
              <a:ext uri="{FF2B5EF4-FFF2-40B4-BE49-F238E27FC236}">
                <a16:creationId xmlns:a16="http://schemas.microsoft.com/office/drawing/2014/main" id="{DE201D5D-EC15-4997-879E-236C9DCBE216}"/>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2479099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444564" y="2318028"/>
            <a:ext cx="5488400" cy="3662975"/>
          </a:xfrm>
          <a:prstGeom prst="rect">
            <a:avLst/>
          </a:prstGeom>
          <a:solidFill>
            <a:srgbClr val="975121"/>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TextBox 49"/>
          <p:cNvSpPr txBox="1"/>
          <p:nvPr/>
        </p:nvSpPr>
        <p:spPr>
          <a:xfrm>
            <a:off x="355988" y="2712337"/>
            <a:ext cx="2987896"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EACH REGION’S SHARE IS DIVIDED AMONG THE TRIBES IN THE REGION BASED ON THE RATIO OF FUNDS RECEIVED BY THE TRIBE FROM 2005 TO 2011 TO THE FUNDS RECEIVED BY THE REGION DURING THAT TIME PERIOD.</a:t>
            </a:r>
          </a:p>
        </p:txBody>
      </p:sp>
      <mc:AlternateContent xmlns:mc="http://schemas.openxmlformats.org/markup-compatibility/2006" xmlns:cx1="http://schemas.microsoft.com/office/drawing/2015/9/8/chartex">
        <mc:Choice Requires="cx1">
          <p:graphicFrame>
            <p:nvGraphicFramePr>
              <p:cNvPr id="83" name="Chart 82" hidden="1">
                <a:extLst>
                  <a:ext uri="{FF2B5EF4-FFF2-40B4-BE49-F238E27FC236}">
                    <a16:creationId xmlns:a16="http://schemas.microsoft.com/office/drawing/2014/main" id="{47D8F438-9B24-4D64-8C39-8B53ABAC3FEF}"/>
                  </a:ext>
                </a:extLst>
              </p:cNvPr>
              <p:cNvGraphicFramePr/>
              <p:nvPr/>
            </p:nvGraphicFramePr>
            <p:xfrm>
              <a:off x="3360514" y="2228011"/>
              <a:ext cx="5643563" cy="38385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3" name="Chart 82">
                <a:extLst>
                  <a:ext uri="{FF2B5EF4-FFF2-40B4-BE49-F238E27FC236}">
                    <a16:creationId xmlns:a16="http://schemas.microsoft.com/office/drawing/2014/main" id="{47D8F438-9B24-4D64-8C39-8B53ABAC3FEF}"/>
                  </a:ext>
                </a:extLst>
              </p:cNvPr>
              <p:cNvPicPr>
                <a:picLocks noGrp="1" noRot="1" noChangeAspect="1" noMove="1" noResize="1" noEditPoints="1" noAdjustHandles="1" noChangeArrowheads="1" noChangeShapeType="1"/>
              </p:cNvPicPr>
              <p:nvPr/>
            </p:nvPicPr>
            <p:blipFill>
              <a:blip r:embed="rId3"/>
              <a:stretch>
                <a:fillRect/>
              </a:stretch>
            </p:blipFill>
            <p:spPr>
              <a:xfrm>
                <a:off x="3360514" y="2228011"/>
                <a:ext cx="5643563" cy="3838575"/>
              </a:xfrm>
              <a:prstGeom prst="rect">
                <a:avLst/>
              </a:prstGeom>
            </p:spPr>
          </p:pic>
        </mc:Fallback>
      </mc:AlternateContent>
      <p:sp>
        <p:nvSpPr>
          <p:cNvPr id="12" name="Rectangle 11"/>
          <p:cNvSpPr/>
          <p:nvPr/>
        </p:nvSpPr>
        <p:spPr>
          <a:xfrm>
            <a:off x="5561027" y="2990156"/>
            <a:ext cx="1255472" cy="2435667"/>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5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endParaRPr kumimoji="0" lang="en-US" sz="15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561027" y="2988089"/>
            <a:ext cx="1255472" cy="2435667"/>
          </a:xfrm>
          <a:prstGeom prst="rect">
            <a:avLst/>
          </a:prstGeom>
          <a:effectLst>
            <a:glow rad="127000">
              <a:schemeClr val="accent1">
                <a:alpha val="25000"/>
              </a:schemeClr>
            </a:glow>
          </a:effectLst>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5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glow rad="228600">
                    <a:srgbClr val="273C18">
                      <a:alpha val="60000"/>
                    </a:srgbClr>
                  </a:glow>
                </a:effectLst>
                <a:uLnTx/>
                <a:uFillTx/>
                <a:latin typeface="Microsoft Sans Serif" panose="020B0604020202020204" pitchFamily="34" charset="0"/>
                <a:ea typeface="Calibri" panose="020F0502020204030204" pitchFamily="34" charset="0"/>
                <a:cs typeface="Times New Roman" panose="02020603050405020304" pitchFamily="18" charset="0"/>
              </a:rPr>
              <a:t>$</a:t>
            </a:r>
            <a:endParaRPr kumimoji="0" lang="en-US" sz="15000" b="0" i="0" u="none" strike="noStrike" kern="0" cap="none" spc="0" normalizeH="0" baseline="0" noProof="0" dirty="0">
              <a:ln>
                <a:noFill/>
              </a:ln>
              <a:solidFill>
                <a:sysClr val="windowText" lastClr="000000"/>
              </a:solidFill>
              <a:effectLst>
                <a:glow rad="228600">
                  <a:srgbClr val="273C18">
                    <a:alpha val="60000"/>
                  </a:srgbClr>
                </a:glo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0ADE276-00B9-48DF-A4B4-749E41D7A78D}"/>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119552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3" name="Chart 82">
                <a:extLst>
                  <a:ext uri="{FF2B5EF4-FFF2-40B4-BE49-F238E27FC236}">
                    <a16:creationId xmlns:a16="http://schemas.microsoft.com/office/drawing/2014/main" id="{47D8F438-9B24-4D64-8C39-8B53ABAC3FEF}"/>
                  </a:ext>
                </a:extLst>
              </p:cNvPr>
              <p:cNvGraphicFramePr/>
              <p:nvPr/>
            </p:nvGraphicFramePr>
            <p:xfrm>
              <a:off x="3360514" y="2228011"/>
              <a:ext cx="5643563" cy="38385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3" name="Chart 82">
                <a:extLst>
                  <a:ext uri="{FF2B5EF4-FFF2-40B4-BE49-F238E27FC236}">
                    <a16:creationId xmlns:a16="http://schemas.microsoft.com/office/drawing/2014/main" id="{47D8F438-9B24-4D64-8C39-8B53ABAC3FEF}"/>
                  </a:ext>
                </a:extLst>
              </p:cNvPr>
              <p:cNvPicPr>
                <a:picLocks noGrp="1" noRot="1" noChangeAspect="1" noMove="1" noResize="1" noEditPoints="1" noAdjustHandles="1" noChangeArrowheads="1" noChangeShapeType="1"/>
              </p:cNvPicPr>
              <p:nvPr/>
            </p:nvPicPr>
            <p:blipFill>
              <a:blip r:embed="rId3"/>
              <a:stretch>
                <a:fillRect/>
              </a:stretch>
            </p:blipFill>
            <p:spPr>
              <a:xfrm>
                <a:off x="3360514" y="2228011"/>
                <a:ext cx="5643563" cy="3838575"/>
              </a:xfrm>
              <a:prstGeom prst="rect">
                <a:avLst/>
              </a:prstGeom>
            </p:spPr>
          </p:pic>
        </mc:Fallback>
      </mc:AlternateContent>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TextBox 49"/>
          <p:cNvSpPr txBox="1"/>
          <p:nvPr/>
        </p:nvSpPr>
        <p:spPr>
          <a:xfrm>
            <a:off x="355988" y="2712337"/>
            <a:ext cx="2987896"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EACH REGION’S SHARE IS DIVIDED AMONG THE TRIBES IN THE REGION BASED ON THE RATIO OF FUNDS RECEIVED BY THE TRIBE FROM 2005 TO 2011 TO THE FUNDS RECEIVED BY THE REGION DURING THAT TIME PERIOD.</a:t>
            </a:r>
          </a:p>
        </p:txBody>
      </p:sp>
      <p:sp>
        <p:nvSpPr>
          <p:cNvPr id="31" name="!!Rectangle 33"/>
          <p:cNvSpPr/>
          <p:nvPr/>
        </p:nvSpPr>
        <p:spPr>
          <a:xfrm>
            <a:off x="3658504" y="2205891"/>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3658504" y="4930272"/>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4</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5"/>
          <p:cNvSpPr/>
          <p:nvPr/>
        </p:nvSpPr>
        <p:spPr>
          <a:xfrm>
            <a:off x="3661741" y="3116062"/>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2</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5851171" y="3125855"/>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13</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4737594" y="4973064"/>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8</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p:cNvSpPr/>
          <p:nvPr/>
        </p:nvSpPr>
        <p:spPr>
          <a:xfrm>
            <a:off x="4743344" y="2205891"/>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5</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p:cNvSpPr/>
          <p:nvPr/>
        </p:nvSpPr>
        <p:spPr>
          <a:xfrm>
            <a:off x="6942841" y="4056130"/>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17</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61"/>
          <p:cNvSpPr/>
          <p:nvPr/>
        </p:nvSpPr>
        <p:spPr>
          <a:xfrm>
            <a:off x="5857583" y="2232444"/>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9</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62"/>
          <p:cNvSpPr/>
          <p:nvPr/>
        </p:nvSpPr>
        <p:spPr>
          <a:xfrm>
            <a:off x="4743471" y="3116937"/>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6</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p:cNvSpPr/>
          <p:nvPr/>
        </p:nvSpPr>
        <p:spPr>
          <a:xfrm>
            <a:off x="6957488" y="2214840"/>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10</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64"/>
          <p:cNvSpPr/>
          <p:nvPr/>
        </p:nvSpPr>
        <p:spPr>
          <a:xfrm>
            <a:off x="3667381" y="4015303"/>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3</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65"/>
          <p:cNvSpPr/>
          <p:nvPr/>
        </p:nvSpPr>
        <p:spPr>
          <a:xfrm>
            <a:off x="5847324" y="4056130"/>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14</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p:cNvSpPr/>
          <p:nvPr/>
        </p:nvSpPr>
        <p:spPr>
          <a:xfrm>
            <a:off x="6955593" y="4973064"/>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18</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angle 67"/>
          <p:cNvSpPr/>
          <p:nvPr/>
        </p:nvSpPr>
        <p:spPr>
          <a:xfrm>
            <a:off x="8074707" y="4024215"/>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19</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p:cNvSpPr/>
          <p:nvPr/>
        </p:nvSpPr>
        <p:spPr>
          <a:xfrm>
            <a:off x="4743344" y="4056130"/>
            <a:ext cx="662361"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7</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p:cNvSpPr/>
          <p:nvPr/>
        </p:nvSpPr>
        <p:spPr>
          <a:xfrm>
            <a:off x="5847323" y="4970773"/>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12</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1" name="Rectangle 70"/>
          <p:cNvSpPr/>
          <p:nvPr/>
        </p:nvSpPr>
        <p:spPr>
          <a:xfrm>
            <a:off x="8074707" y="2201639"/>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11</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2" name="Rectangle 71"/>
          <p:cNvSpPr/>
          <p:nvPr/>
        </p:nvSpPr>
        <p:spPr>
          <a:xfrm>
            <a:off x="6942842" y="3136636"/>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15</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3" name="Rectangle 72"/>
          <p:cNvSpPr/>
          <p:nvPr/>
        </p:nvSpPr>
        <p:spPr>
          <a:xfrm>
            <a:off x="8083021" y="3116061"/>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16</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4" name="!!Rectangle56"/>
          <p:cNvSpPr/>
          <p:nvPr/>
        </p:nvSpPr>
        <p:spPr>
          <a:xfrm>
            <a:off x="8083022" y="4936565"/>
            <a:ext cx="668773" cy="109581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6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20</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E97629C4-9CC2-4E13-8323-FEFC1B1445B3}"/>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1103866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5716873" y="2305725"/>
            <a:ext cx="898003" cy="1654556"/>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endParaRPr kumimoji="0" lang="en-US" sz="100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50" name="TextBox 49"/>
          <p:cNvSpPr txBox="1"/>
          <p:nvPr/>
        </p:nvSpPr>
        <p:spPr>
          <a:xfrm>
            <a:off x="355988" y="2712337"/>
            <a:ext cx="2987896"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EACH REGION’S SHARE IS DIVIDED AMONG THE TRIBES IN THE REGION BASED ON THE RATIO OF FUNDS RECEIVED BY THE TRIBE FROM 2005 TO 2011 TO THE FUNDS RECEIVED BY THE REGION DURING THAT TIME PERIOD.</a:t>
            </a:r>
          </a:p>
        </p:txBody>
      </p:sp>
      <mc:AlternateContent xmlns:mc="http://schemas.openxmlformats.org/markup-compatibility/2006" xmlns:cx1="http://schemas.microsoft.com/office/drawing/2015/9/8/chartex">
        <mc:Choice Requires="cx1">
          <p:graphicFrame>
            <p:nvGraphicFramePr>
              <p:cNvPr id="47" name="Chart 46" hidden="1">
                <a:extLst>
                  <a:ext uri="{FF2B5EF4-FFF2-40B4-BE49-F238E27FC236}">
                    <a16:creationId xmlns:a16="http://schemas.microsoft.com/office/drawing/2014/main" id="{6FD24B7B-C710-471D-B78A-65E328F1B870}"/>
                  </a:ext>
                </a:extLst>
              </p:cNvPr>
              <p:cNvGraphicFramePr/>
              <p:nvPr/>
            </p:nvGraphicFramePr>
            <p:xfrm>
              <a:off x="3364601" y="2230228"/>
              <a:ext cx="5648325" cy="383857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7" name="Chart 46">
                <a:extLst>
                  <a:ext uri="{FF2B5EF4-FFF2-40B4-BE49-F238E27FC236}">
                    <a16:creationId xmlns:a16="http://schemas.microsoft.com/office/drawing/2014/main" id="{6FD24B7B-C710-471D-B78A-65E328F1B870}"/>
                  </a:ext>
                </a:extLst>
              </p:cNvPr>
              <p:cNvPicPr>
                <a:picLocks noGrp="1" noRot="1" noChangeAspect="1" noMove="1" noResize="1" noEditPoints="1" noAdjustHandles="1" noChangeArrowheads="1" noChangeShapeType="1"/>
              </p:cNvPicPr>
              <p:nvPr/>
            </p:nvPicPr>
            <p:blipFill>
              <a:blip r:embed="rId8"/>
              <a:stretch>
                <a:fillRect/>
              </a:stretch>
            </p:blipFill>
            <p:spPr>
              <a:xfrm>
                <a:off x="3364601" y="2230228"/>
                <a:ext cx="5648325" cy="3838576"/>
              </a:xfrm>
              <a:prstGeom prst="rect">
                <a:avLst/>
              </a:prstGeom>
            </p:spPr>
          </p:pic>
        </mc:Fallback>
      </mc:AlternateContent>
      <p:sp>
        <p:nvSpPr>
          <p:cNvPr id="91" name="Rectangle 90"/>
          <p:cNvSpPr/>
          <p:nvPr/>
        </p:nvSpPr>
        <p:spPr>
          <a:xfrm>
            <a:off x="3444875" y="2313131"/>
            <a:ext cx="1629611" cy="2191519"/>
          </a:xfrm>
          <a:prstGeom prst="rect">
            <a:avLst/>
          </a:prstGeom>
          <a:solidFill>
            <a:srgbClr val="964D1B"/>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a:t>
            </a:r>
          </a:p>
        </p:txBody>
      </p:sp>
      <p:sp>
        <p:nvSpPr>
          <p:cNvPr id="92" name="Rectangle 91"/>
          <p:cNvSpPr/>
          <p:nvPr/>
        </p:nvSpPr>
        <p:spPr>
          <a:xfrm>
            <a:off x="3444875" y="4524229"/>
            <a:ext cx="1628635" cy="1463040"/>
          </a:xfrm>
          <a:prstGeom prst="rect">
            <a:avLst/>
          </a:prstGeom>
          <a:solidFill>
            <a:srgbClr val="A3541E"/>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2</a:t>
            </a:r>
          </a:p>
        </p:txBody>
      </p:sp>
      <p:sp>
        <p:nvSpPr>
          <p:cNvPr id="93" name="Rectangle 92"/>
          <p:cNvSpPr/>
          <p:nvPr/>
        </p:nvSpPr>
        <p:spPr>
          <a:xfrm>
            <a:off x="5095676" y="2313130"/>
            <a:ext cx="1261872" cy="1426464"/>
          </a:xfrm>
          <a:prstGeom prst="rect">
            <a:avLst/>
          </a:prstGeom>
          <a:solidFill>
            <a:srgbClr val="AE5A21"/>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3</a:t>
            </a:r>
          </a:p>
        </p:txBody>
      </p:sp>
      <p:sp>
        <p:nvSpPr>
          <p:cNvPr id="94" name="Rectangle 93"/>
          <p:cNvSpPr/>
          <p:nvPr/>
        </p:nvSpPr>
        <p:spPr>
          <a:xfrm>
            <a:off x="5095676" y="3752850"/>
            <a:ext cx="1261872" cy="1177409"/>
          </a:xfrm>
          <a:prstGeom prst="rect">
            <a:avLst/>
          </a:prstGeom>
          <a:solidFill>
            <a:srgbClr val="B75F23"/>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4</a:t>
            </a:r>
          </a:p>
        </p:txBody>
      </p:sp>
      <p:sp>
        <p:nvSpPr>
          <p:cNvPr id="95" name="Rectangle 94"/>
          <p:cNvSpPr/>
          <p:nvPr/>
        </p:nvSpPr>
        <p:spPr>
          <a:xfrm>
            <a:off x="5095676" y="4942934"/>
            <a:ext cx="1252728" cy="1042416"/>
          </a:xfrm>
          <a:prstGeom prst="rect">
            <a:avLst/>
          </a:prstGeom>
          <a:solidFill>
            <a:srgbClr val="C16526"/>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5</a:t>
            </a:r>
          </a:p>
        </p:txBody>
      </p:sp>
      <p:sp>
        <p:nvSpPr>
          <p:cNvPr id="96" name="Rectangle 95"/>
          <p:cNvSpPr/>
          <p:nvPr/>
        </p:nvSpPr>
        <p:spPr>
          <a:xfrm>
            <a:off x="6367333" y="2313130"/>
            <a:ext cx="1340813" cy="877824"/>
          </a:xfrm>
          <a:prstGeom prst="rect">
            <a:avLst/>
          </a:prstGeom>
          <a:solidFill>
            <a:srgbClr val="CA6A28"/>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6</a:t>
            </a:r>
          </a:p>
        </p:txBody>
      </p:sp>
      <p:sp>
        <p:nvSpPr>
          <p:cNvPr id="97" name="Rectangle 96"/>
          <p:cNvSpPr/>
          <p:nvPr/>
        </p:nvSpPr>
        <p:spPr>
          <a:xfrm>
            <a:off x="7721916" y="2313132"/>
            <a:ext cx="1207008" cy="877824"/>
          </a:xfrm>
          <a:prstGeom prst="rect">
            <a:avLst/>
          </a:prstGeom>
          <a:solidFill>
            <a:srgbClr val="D26E2A"/>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7</a:t>
            </a:r>
          </a:p>
        </p:txBody>
      </p:sp>
      <p:sp>
        <p:nvSpPr>
          <p:cNvPr id="98" name="Rectangle 97"/>
          <p:cNvSpPr/>
          <p:nvPr/>
        </p:nvSpPr>
        <p:spPr>
          <a:xfrm>
            <a:off x="6367333" y="3213101"/>
            <a:ext cx="922662" cy="1071422"/>
          </a:xfrm>
          <a:prstGeom prst="rect">
            <a:avLst/>
          </a:prstGeom>
          <a:solidFill>
            <a:srgbClr val="DA732C"/>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8</a:t>
            </a:r>
          </a:p>
        </p:txBody>
      </p:sp>
      <p:sp>
        <p:nvSpPr>
          <p:cNvPr id="99" name="Rectangle 98"/>
          <p:cNvSpPr/>
          <p:nvPr/>
        </p:nvSpPr>
        <p:spPr>
          <a:xfrm>
            <a:off x="7310308" y="3213100"/>
            <a:ext cx="839447" cy="1071423"/>
          </a:xfrm>
          <a:prstGeom prst="rect">
            <a:avLst/>
          </a:prstGeom>
          <a:solidFill>
            <a:srgbClr val="E2772E"/>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9</a:t>
            </a:r>
          </a:p>
        </p:txBody>
      </p:sp>
      <p:sp>
        <p:nvSpPr>
          <p:cNvPr id="100" name="Rectangle 99"/>
          <p:cNvSpPr/>
          <p:nvPr/>
        </p:nvSpPr>
        <p:spPr>
          <a:xfrm>
            <a:off x="8157368" y="3206750"/>
            <a:ext cx="768096" cy="1078992"/>
          </a:xfrm>
          <a:prstGeom prst="rect">
            <a:avLst/>
          </a:prstGeom>
          <a:solidFill>
            <a:srgbClr val="E97B30"/>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10</a:t>
            </a:r>
          </a:p>
        </p:txBody>
      </p:sp>
      <p:sp>
        <p:nvSpPr>
          <p:cNvPr id="101" name="Rectangle 100"/>
          <p:cNvSpPr/>
          <p:nvPr/>
        </p:nvSpPr>
        <p:spPr>
          <a:xfrm>
            <a:off x="6367332" y="4302441"/>
            <a:ext cx="841248" cy="914400"/>
          </a:xfrm>
          <a:prstGeom prst="rect">
            <a:avLst/>
          </a:prstGeom>
          <a:solidFill>
            <a:srgbClr val="EE8445"/>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11</a:t>
            </a:r>
          </a:p>
        </p:txBody>
      </p:sp>
      <p:sp>
        <p:nvSpPr>
          <p:cNvPr id="102" name="Rectangle 101"/>
          <p:cNvSpPr/>
          <p:nvPr/>
        </p:nvSpPr>
        <p:spPr>
          <a:xfrm>
            <a:off x="6367335" y="5229224"/>
            <a:ext cx="837592" cy="757946"/>
          </a:xfrm>
          <a:prstGeom prst="rect">
            <a:avLst/>
          </a:prstGeom>
          <a:solidFill>
            <a:srgbClr val="EF9164"/>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12</a:t>
            </a:r>
          </a:p>
        </p:txBody>
      </p:sp>
      <p:sp>
        <p:nvSpPr>
          <p:cNvPr id="103" name="Rectangle 102"/>
          <p:cNvSpPr/>
          <p:nvPr/>
        </p:nvSpPr>
        <p:spPr>
          <a:xfrm>
            <a:off x="7227093" y="4302441"/>
            <a:ext cx="640557" cy="914400"/>
          </a:xfrm>
          <a:prstGeom prst="rect">
            <a:avLst/>
          </a:prstGeom>
          <a:solidFill>
            <a:srgbClr val="F09C77"/>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13</a:t>
            </a:r>
          </a:p>
        </p:txBody>
      </p:sp>
      <p:sp>
        <p:nvSpPr>
          <p:cNvPr id="104" name="Rectangle 103"/>
          <p:cNvSpPr/>
          <p:nvPr/>
        </p:nvSpPr>
        <p:spPr>
          <a:xfrm>
            <a:off x="7227094" y="5229224"/>
            <a:ext cx="641274" cy="754673"/>
          </a:xfrm>
          <a:prstGeom prst="rect">
            <a:avLst/>
          </a:prstGeom>
          <a:solidFill>
            <a:srgbClr val="F1A78A"/>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14</a:t>
            </a:r>
          </a:p>
        </p:txBody>
      </p:sp>
      <p:sp>
        <p:nvSpPr>
          <p:cNvPr id="105" name="Rectangle 104"/>
          <p:cNvSpPr/>
          <p:nvPr/>
        </p:nvSpPr>
        <p:spPr>
          <a:xfrm>
            <a:off x="7887859" y="4303722"/>
            <a:ext cx="530352" cy="872257"/>
          </a:xfrm>
          <a:prstGeom prst="rect">
            <a:avLst/>
          </a:prstGeom>
          <a:solidFill>
            <a:srgbClr val="F3B29A"/>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15</a:t>
            </a:r>
          </a:p>
        </p:txBody>
      </p:sp>
      <p:sp>
        <p:nvSpPr>
          <p:cNvPr id="106" name="Rectangle 105"/>
          <p:cNvSpPr/>
          <p:nvPr/>
        </p:nvSpPr>
        <p:spPr>
          <a:xfrm>
            <a:off x="8439150" y="4303723"/>
            <a:ext cx="491495" cy="872257"/>
          </a:xfrm>
          <a:prstGeom prst="rect">
            <a:avLst/>
          </a:prstGeom>
          <a:solidFill>
            <a:srgbClr val="F4BAA6"/>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noFill/>
                <a:effectLst/>
                <a:uLnTx/>
                <a:uFillTx/>
              </a:rPr>
              <a:t>1</a:t>
            </a:r>
            <a:r>
              <a:rPr kumimoji="0" lang="en-US" sz="1800" b="0" i="0" u="none" strike="noStrike" kern="0" cap="none" spc="0" normalizeH="0" baseline="0" noProof="0" dirty="0">
                <a:ln>
                  <a:noFill/>
                </a:ln>
                <a:noFill/>
                <a:effectLst/>
                <a:uLnTx/>
                <a:uFillTx/>
              </a:rPr>
              <a:t>6</a:t>
            </a:r>
          </a:p>
        </p:txBody>
      </p:sp>
      <p:sp>
        <p:nvSpPr>
          <p:cNvPr id="107" name="Rectangle 106"/>
          <p:cNvSpPr/>
          <p:nvPr/>
        </p:nvSpPr>
        <p:spPr>
          <a:xfrm>
            <a:off x="7887861" y="5196998"/>
            <a:ext cx="438912" cy="786384"/>
          </a:xfrm>
          <a:prstGeom prst="rect">
            <a:avLst/>
          </a:prstGeom>
          <a:solidFill>
            <a:srgbClr val="F5C3B2"/>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17</a:t>
            </a:r>
          </a:p>
        </p:txBody>
      </p:sp>
      <p:sp>
        <p:nvSpPr>
          <p:cNvPr id="108" name="Rectangle 107"/>
          <p:cNvSpPr/>
          <p:nvPr/>
        </p:nvSpPr>
        <p:spPr>
          <a:xfrm>
            <a:off x="8344375" y="5196998"/>
            <a:ext cx="585216" cy="431068"/>
          </a:xfrm>
          <a:prstGeom prst="rect">
            <a:avLst/>
          </a:prstGeom>
          <a:solidFill>
            <a:srgbClr val="F6CCBE"/>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18</a:t>
            </a:r>
          </a:p>
        </p:txBody>
      </p:sp>
      <p:sp>
        <p:nvSpPr>
          <p:cNvPr id="109" name="Rectangle 108"/>
          <p:cNvSpPr/>
          <p:nvPr/>
        </p:nvSpPr>
        <p:spPr>
          <a:xfrm>
            <a:off x="8344377" y="5636294"/>
            <a:ext cx="411480" cy="347472"/>
          </a:xfrm>
          <a:prstGeom prst="rect">
            <a:avLst/>
          </a:prstGeom>
          <a:solidFill>
            <a:srgbClr val="F7D3C7"/>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19</a:t>
            </a:r>
          </a:p>
        </p:txBody>
      </p:sp>
      <p:sp>
        <p:nvSpPr>
          <p:cNvPr id="110" name="Rectangle 109"/>
          <p:cNvSpPr/>
          <p:nvPr/>
        </p:nvSpPr>
        <p:spPr>
          <a:xfrm>
            <a:off x="8775959" y="5636294"/>
            <a:ext cx="153427" cy="347472"/>
          </a:xfrm>
          <a:prstGeom prst="rect">
            <a:avLst/>
          </a:prstGeom>
          <a:solidFill>
            <a:srgbClr val="F9DBD2"/>
          </a:solidFill>
          <a:ln w="1714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rPr>
              <a:t>20</a:t>
            </a:r>
          </a:p>
        </p:txBody>
      </p:sp>
      <p:sp>
        <p:nvSpPr>
          <p:cNvPr id="62" name="!!Rectangle 33"/>
          <p:cNvSpPr/>
          <p:nvPr/>
        </p:nvSpPr>
        <p:spPr>
          <a:xfrm>
            <a:off x="3677766" y="2323228"/>
            <a:ext cx="1189749" cy="2220929"/>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35"/>
          <p:cNvSpPr/>
          <p:nvPr/>
        </p:nvSpPr>
        <p:spPr>
          <a:xfrm>
            <a:off x="3800498" y="4353624"/>
            <a:ext cx="976549" cy="1903598"/>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2</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p:cNvSpPr/>
          <p:nvPr/>
        </p:nvSpPr>
        <p:spPr>
          <a:xfrm>
            <a:off x="5277111" y="2186736"/>
            <a:ext cx="904415" cy="1738938"/>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3</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64"/>
          <p:cNvSpPr/>
          <p:nvPr/>
        </p:nvSpPr>
        <p:spPr>
          <a:xfrm>
            <a:off x="5314444" y="3589604"/>
            <a:ext cx="833883" cy="1460721"/>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4</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65"/>
          <p:cNvSpPr/>
          <p:nvPr/>
        </p:nvSpPr>
        <p:spPr>
          <a:xfrm>
            <a:off x="5361381" y="4810359"/>
            <a:ext cx="761748" cy="1409617"/>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8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5</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p:cNvSpPr/>
          <p:nvPr/>
        </p:nvSpPr>
        <p:spPr>
          <a:xfrm>
            <a:off x="6779587" y="2222779"/>
            <a:ext cx="654346" cy="1162626"/>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5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6</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angle 67"/>
          <p:cNvSpPr/>
          <p:nvPr/>
        </p:nvSpPr>
        <p:spPr>
          <a:xfrm>
            <a:off x="8020985" y="2268399"/>
            <a:ext cx="619080" cy="1080296"/>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6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7</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p:cNvSpPr/>
          <p:nvPr/>
        </p:nvSpPr>
        <p:spPr>
          <a:xfrm>
            <a:off x="6574579" y="3279392"/>
            <a:ext cx="583814" cy="997966"/>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55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8</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p:cNvSpPr/>
          <p:nvPr/>
        </p:nvSpPr>
        <p:spPr>
          <a:xfrm>
            <a:off x="7511510" y="3290993"/>
            <a:ext cx="548548" cy="915635"/>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5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9</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1" name="Rectangle 70"/>
          <p:cNvSpPr/>
          <p:nvPr/>
        </p:nvSpPr>
        <p:spPr>
          <a:xfrm>
            <a:off x="8318254" y="3336197"/>
            <a:ext cx="518091" cy="833305"/>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5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10</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2" name="Rectangle 71"/>
          <p:cNvSpPr/>
          <p:nvPr/>
        </p:nvSpPr>
        <p:spPr>
          <a:xfrm>
            <a:off x="6578188" y="4382186"/>
            <a:ext cx="497252" cy="78393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2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11</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3" name="Rectangle 72"/>
          <p:cNvSpPr/>
          <p:nvPr/>
        </p:nvSpPr>
        <p:spPr>
          <a:xfrm>
            <a:off x="6582018" y="5204141"/>
            <a:ext cx="490840" cy="767454"/>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1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12</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4" name="Rectangle 73"/>
          <p:cNvSpPr/>
          <p:nvPr/>
        </p:nvSpPr>
        <p:spPr>
          <a:xfrm>
            <a:off x="7335017" y="4414311"/>
            <a:ext cx="482824" cy="750975"/>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13</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5" name="Rectangle 74"/>
          <p:cNvSpPr/>
          <p:nvPr/>
        </p:nvSpPr>
        <p:spPr>
          <a:xfrm>
            <a:off x="7308144" y="5250528"/>
            <a:ext cx="468398" cy="718017"/>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8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14</a:t>
            </a:r>
            <a:endParaRPr kumimoji="0" lang="en-US" sz="100" b="0" i="0" u="none" strike="noStrike" kern="0" cap="none" spc="0" normalizeH="0" baseline="0" noProof="0" dirty="0">
              <a:ln w="12700" cap="flat" cmpd="sng" algn="ctr">
                <a:noFill/>
                <a:prstDash val="solid"/>
                <a:round/>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75"/>
          <p:cNvSpPr/>
          <p:nvPr/>
        </p:nvSpPr>
        <p:spPr>
          <a:xfrm>
            <a:off x="7959143" y="4393785"/>
            <a:ext cx="433131" cy="635687"/>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3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15</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76"/>
          <p:cNvSpPr/>
          <p:nvPr/>
        </p:nvSpPr>
        <p:spPr>
          <a:xfrm>
            <a:off x="8486849" y="4388955"/>
            <a:ext cx="412292" cy="548483"/>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16</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8" name="Rectangle 77"/>
          <p:cNvSpPr/>
          <p:nvPr/>
        </p:nvSpPr>
        <p:spPr>
          <a:xfrm>
            <a:off x="7928074" y="5313403"/>
            <a:ext cx="412293" cy="586314"/>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17</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9" name="Rectangle 78"/>
          <p:cNvSpPr/>
          <p:nvPr/>
        </p:nvSpPr>
        <p:spPr>
          <a:xfrm>
            <a:off x="8452353" y="5199477"/>
            <a:ext cx="375423" cy="472437"/>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5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18</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0" name="Rectangle 79"/>
          <p:cNvSpPr/>
          <p:nvPr/>
        </p:nvSpPr>
        <p:spPr>
          <a:xfrm>
            <a:off x="8398865" y="5606560"/>
            <a:ext cx="340158" cy="421654"/>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19</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1" name="!!Rectangle56"/>
          <p:cNvSpPr/>
          <p:nvPr/>
        </p:nvSpPr>
        <p:spPr>
          <a:xfrm>
            <a:off x="8692019" y="5633979"/>
            <a:ext cx="325731" cy="388696"/>
          </a:xfrm>
          <a:prstGeom prst="rect">
            <a:avLst/>
          </a:prstGeom>
        </p:spPr>
        <p:txBody>
          <a:bodyPr wrap="none">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w="12700" cap="flat" cmpd="sng" algn="ctr">
                  <a:solidFill>
                    <a:srgbClr val="385723"/>
                  </a:solidFill>
                  <a:prstDash val="solid"/>
                  <a:round/>
                </a:ln>
                <a:gradFill>
                  <a:gsLst>
                    <a:gs pos="0">
                      <a:srgbClr val="385723"/>
                    </a:gs>
                    <a:gs pos="4000">
                      <a:srgbClr val="548235"/>
                    </a:gs>
                    <a:gs pos="87000">
                      <a:srgbClr val="A9D18E"/>
                    </a:gs>
                  </a:gsLst>
                  <a:lin ang="5400000" scaled="0"/>
                </a:gradFill>
                <a:effectLst/>
                <a:uLnTx/>
                <a:uFillTx/>
                <a:latin typeface="Microsoft Sans Serif" panose="020B0604020202020204" pitchFamily="34" charset="0"/>
                <a:ea typeface="Calibri" panose="020F0502020204030204" pitchFamily="34" charset="0"/>
                <a:cs typeface="Times New Roman" panose="02020603050405020304" pitchFamily="18" charset="0"/>
              </a:rPr>
              <a:t>$</a:t>
            </a:r>
            <a:r>
              <a:rPr kumimoji="0" lang="en-US" sz="100" b="1" i="0" u="none" strike="noStrike" kern="0" cap="none" spc="0" normalizeH="0" baseline="0" noProof="0" dirty="0">
                <a:ln w="12700" cap="flat" cmpd="sng" algn="ctr">
                  <a:noFill/>
                  <a:prstDash val="solid"/>
                  <a:round/>
                </a:ln>
                <a:noFill/>
                <a:effectLst/>
                <a:uLnTx/>
                <a:uFillTx/>
                <a:latin typeface="Microsoft Sans Serif" panose="020B0604020202020204" pitchFamily="34" charset="0"/>
                <a:ea typeface="Calibri" panose="020F0502020204030204" pitchFamily="34" charset="0"/>
                <a:cs typeface="Times New Roman" panose="02020603050405020304" pitchFamily="18" charset="0"/>
              </a:rPr>
              <a:t>20</a:t>
            </a:r>
            <a:endParaRPr kumimoji="0" lang="en-US" sz="100" b="0" i="0" u="none" strike="noStrike" kern="0" cap="none" spc="0" normalizeH="0" baseline="0" noProof="0" dirty="0">
              <a:ln w="12700" cap="flat" cmpd="sng" algn="ctr">
                <a:noFill/>
                <a:prstDash val="solid"/>
                <a:round/>
              </a:ln>
              <a:no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59"/>
          <p:cNvSpPr txBox="1"/>
          <p:nvPr/>
        </p:nvSpPr>
        <p:spPr>
          <a:xfrm>
            <a:off x="9134325" y="3103408"/>
            <a:ext cx="2500745" cy="17543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9B897"/>
                </a:solidFill>
                <a:effectLst/>
                <a:uLnTx/>
                <a:uFillTx/>
              </a:rPr>
              <a:t>FUNDS INCLUDED IN THE RATIO ARE TOTAL RELATIVE NEED DISTRIBUTION FACTORS AND POPULATION ADJUSTMENT FACTORS.</a:t>
            </a:r>
          </a:p>
        </p:txBody>
      </p:sp>
      <p:sp>
        <p:nvSpPr>
          <p:cNvPr id="48" name="TextBox 47">
            <a:extLst>
              <a:ext uri="{FF2B5EF4-FFF2-40B4-BE49-F238E27FC236}">
                <a16:creationId xmlns:a16="http://schemas.microsoft.com/office/drawing/2014/main" id="{B9843C6B-0A66-444B-942E-7168C4A87094}"/>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54723549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3B45"/>
        </a:solidFill>
        <a:effectLst/>
      </p:bgPr>
    </p:bg>
    <p:spTree>
      <p:nvGrpSpPr>
        <p:cNvPr id="1" name=""/>
        <p:cNvGrpSpPr/>
        <p:nvPr/>
      </p:nvGrpSpPr>
      <p:grpSpPr>
        <a:xfrm>
          <a:off x="0" y="0"/>
          <a:ext cx="0" cy="0"/>
          <a:chOff x="0" y="0"/>
          <a:chExt cx="0" cy="0"/>
        </a:xfrm>
      </p:grpSpPr>
      <p:sp>
        <p:nvSpPr>
          <p:cNvPr id="3" name="Oval 2"/>
          <p:cNvSpPr/>
          <p:nvPr/>
        </p:nvSpPr>
        <p:spPr>
          <a:xfrm>
            <a:off x="5010976" y="1234440"/>
            <a:ext cx="4389120" cy="4389120"/>
          </a:xfrm>
          <a:prstGeom prst="ellipse">
            <a:avLst/>
          </a:prstGeom>
          <a:solidFill>
            <a:schemeClr val="accent2"/>
          </a:solidFill>
          <a:ln>
            <a:noFill/>
          </a:ln>
          <a:scene3d>
            <a:camera prst="orthographicFront"/>
            <a:lightRig rig="threePt" dir="t">
              <a:rot lat="0" lon="0" rev="0"/>
            </a:lightRig>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Safety"/>
          <p:cNvSpPr/>
          <p:nvPr/>
        </p:nvSpPr>
        <p:spPr>
          <a:xfrm rot="16200000">
            <a:off x="741921" y="2863827"/>
            <a:ext cx="1104892" cy="1104892"/>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240">
                <a:moveTo>
                  <a:pt x="0" y="388620"/>
                </a:moveTo>
                <a:cubicBezTo>
                  <a:pt x="0" y="156686"/>
                  <a:pt x="173991" y="0"/>
                  <a:pt x="388620" y="0"/>
                </a:cubicBezTo>
                <a:cubicBezTo>
                  <a:pt x="603249" y="0"/>
                  <a:pt x="777240" y="173991"/>
                  <a:pt x="777240" y="388620"/>
                </a:cubicBezTo>
                <a:cubicBezTo>
                  <a:pt x="777240" y="603249"/>
                  <a:pt x="603249" y="777240"/>
                  <a:pt x="388620" y="777240"/>
                </a:cubicBezTo>
                <a:cubicBezTo>
                  <a:pt x="173991" y="777240"/>
                  <a:pt x="0" y="620554"/>
                  <a:pt x="0" y="388620"/>
                </a:cubicBezTo>
                <a:close/>
              </a:path>
            </a:pathLst>
          </a:custGeom>
          <a:solidFill>
            <a:srgbClr val="A063C6"/>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PP"/>
          <p:cNvSpPr/>
          <p:nvPr/>
        </p:nvSpPr>
        <p:spPr>
          <a:xfrm>
            <a:off x="1011277" y="2153153"/>
            <a:ext cx="566181" cy="566192"/>
          </a:xfrm>
          <a:custGeom>
            <a:avLst/>
            <a:gdLst>
              <a:gd name="connsiteX0" fmla="*/ 0 w 960120"/>
              <a:gd name="connsiteY0" fmla="*/ 480060 h 960120"/>
              <a:gd name="connsiteX1" fmla="*/ 480060 w 960120"/>
              <a:gd name="connsiteY1" fmla="*/ 0 h 960120"/>
              <a:gd name="connsiteX2" fmla="*/ 960120 w 960120"/>
              <a:gd name="connsiteY2" fmla="*/ 480060 h 960120"/>
              <a:gd name="connsiteX3" fmla="*/ 480060 w 960120"/>
              <a:gd name="connsiteY3" fmla="*/ 960120 h 960120"/>
              <a:gd name="connsiteX4" fmla="*/ 0 w 960120"/>
              <a:gd name="connsiteY4" fmla="*/ 480060 h 960120"/>
              <a:gd name="connsiteX0" fmla="*/ 0 w 960120"/>
              <a:gd name="connsiteY0" fmla="*/ 480079 h 960139"/>
              <a:gd name="connsiteX1" fmla="*/ 480060 w 960120"/>
              <a:gd name="connsiteY1" fmla="*/ 19 h 960139"/>
              <a:gd name="connsiteX2" fmla="*/ 960120 w 960120"/>
              <a:gd name="connsiteY2" fmla="*/ 480079 h 960139"/>
              <a:gd name="connsiteX3" fmla="*/ 480060 w 960120"/>
              <a:gd name="connsiteY3" fmla="*/ 960139 h 960139"/>
              <a:gd name="connsiteX4" fmla="*/ 0 w 960120"/>
              <a:gd name="connsiteY4" fmla="*/ 480079 h 96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39">
                <a:moveTo>
                  <a:pt x="0" y="480079"/>
                </a:moveTo>
                <a:cubicBezTo>
                  <a:pt x="0" y="214949"/>
                  <a:pt x="217311" y="2400"/>
                  <a:pt x="480060" y="19"/>
                </a:cubicBezTo>
                <a:cubicBezTo>
                  <a:pt x="742809" y="-2362"/>
                  <a:pt x="960120" y="214949"/>
                  <a:pt x="960120" y="480079"/>
                </a:cubicBezTo>
                <a:cubicBezTo>
                  <a:pt x="960120" y="745209"/>
                  <a:pt x="745190" y="960139"/>
                  <a:pt x="480060" y="960139"/>
                </a:cubicBezTo>
                <a:cubicBezTo>
                  <a:pt x="214930" y="960139"/>
                  <a:pt x="0" y="745209"/>
                  <a:pt x="0" y="480079"/>
                </a:cubicBezTo>
                <a:close/>
              </a:path>
            </a:pathLst>
          </a:custGeom>
          <a:solidFill>
            <a:srgbClr val="B6B2B2"/>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nning"/>
          <p:cNvSpPr/>
          <p:nvPr/>
        </p:nvSpPr>
        <p:spPr>
          <a:xfrm rot="16200000">
            <a:off x="899399" y="1231384"/>
            <a:ext cx="777240" cy="777333"/>
          </a:xfrm>
          <a:custGeom>
            <a:avLst/>
            <a:gdLst>
              <a:gd name="connsiteX0" fmla="*/ 0 w 777240"/>
              <a:gd name="connsiteY0" fmla="*/ 388620 h 777240"/>
              <a:gd name="connsiteX1" fmla="*/ 388620 w 777240"/>
              <a:gd name="connsiteY1" fmla="*/ 0 h 777240"/>
              <a:gd name="connsiteX2" fmla="*/ 777240 w 777240"/>
              <a:gd name="connsiteY2" fmla="*/ 388620 h 777240"/>
              <a:gd name="connsiteX3" fmla="*/ 388620 w 777240"/>
              <a:gd name="connsiteY3" fmla="*/ 777240 h 777240"/>
              <a:gd name="connsiteX4" fmla="*/ 0 w 777240"/>
              <a:gd name="connsiteY4" fmla="*/ 388620 h 777240"/>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 name="connsiteX0" fmla="*/ 0 w 777240"/>
              <a:gd name="connsiteY0" fmla="*/ 388713 h 777333"/>
              <a:gd name="connsiteX1" fmla="*/ 388620 w 777240"/>
              <a:gd name="connsiteY1" fmla="*/ 93 h 777333"/>
              <a:gd name="connsiteX2" fmla="*/ 777240 w 777240"/>
              <a:gd name="connsiteY2" fmla="*/ 388713 h 777333"/>
              <a:gd name="connsiteX3" fmla="*/ 388620 w 777240"/>
              <a:gd name="connsiteY3" fmla="*/ 777333 h 777333"/>
              <a:gd name="connsiteX4" fmla="*/ 0 w 777240"/>
              <a:gd name="connsiteY4" fmla="*/ 388713 h 7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777333">
                <a:moveTo>
                  <a:pt x="0" y="388713"/>
                </a:moveTo>
                <a:cubicBezTo>
                  <a:pt x="0" y="174084"/>
                  <a:pt x="173991" y="4855"/>
                  <a:pt x="388620" y="93"/>
                </a:cubicBezTo>
                <a:cubicBezTo>
                  <a:pt x="603249" y="-4669"/>
                  <a:pt x="777240" y="174084"/>
                  <a:pt x="777240" y="388713"/>
                </a:cubicBezTo>
                <a:cubicBezTo>
                  <a:pt x="777240" y="603342"/>
                  <a:pt x="603249" y="777333"/>
                  <a:pt x="388620" y="777333"/>
                </a:cubicBezTo>
                <a:cubicBezTo>
                  <a:pt x="173991" y="777333"/>
                  <a:pt x="0" y="603342"/>
                  <a:pt x="0" y="388713"/>
                </a:cubicBezTo>
                <a:close/>
              </a:path>
            </a:pathLst>
          </a:custGeom>
          <a:solidFill>
            <a:srgbClr val="FFE16A"/>
          </a:solidFill>
          <a:ln>
            <a:solidFill>
              <a:srgbClr val="000000"/>
            </a:solid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MO"/>
          <p:cNvSpPr/>
          <p:nvPr/>
        </p:nvSpPr>
        <p:spPr>
          <a:xfrm rot="16200000">
            <a:off x="664455" y="4076232"/>
            <a:ext cx="1247700" cy="1262432"/>
          </a:xfrm>
          <a:custGeom>
            <a:avLst/>
            <a:gdLst>
              <a:gd name="connsiteX0" fmla="*/ 1920240 w 1920240"/>
              <a:gd name="connsiteY0" fmla="*/ 960120 h 1920240"/>
              <a:gd name="connsiteX1" fmla="*/ 1202592 w 1920240"/>
              <a:gd name="connsiteY1" fmla="*/ 1889118 h 1920240"/>
              <a:gd name="connsiteX2" fmla="*/ 122469 w 1920240"/>
              <a:gd name="connsiteY2" fmla="*/ 1429345 h 1920240"/>
              <a:gd name="connsiteX3" fmla="*/ 960120 w 1920240"/>
              <a:gd name="connsiteY3" fmla="*/ 960120 h 1920240"/>
              <a:gd name="connsiteX4" fmla="*/ 1920240 w 1920240"/>
              <a:gd name="connsiteY4" fmla="*/ 960120 h 1920240"/>
              <a:gd name="connsiteX0" fmla="*/ 1797771 w 1797771"/>
              <a:gd name="connsiteY0" fmla="*/ 0 h 960208"/>
              <a:gd name="connsiteX1" fmla="*/ 1080123 w 1797771"/>
              <a:gd name="connsiteY1" fmla="*/ 928998 h 960208"/>
              <a:gd name="connsiteX2" fmla="*/ 0 w 1797771"/>
              <a:gd name="connsiteY2" fmla="*/ 469225 h 960208"/>
              <a:gd name="connsiteX3" fmla="*/ 837651 w 1797771"/>
              <a:gd name="connsiteY3" fmla="*/ 0 h 960208"/>
              <a:gd name="connsiteX4" fmla="*/ 1797771 w 1797771"/>
              <a:gd name="connsiteY4" fmla="*/ 0 h 960208"/>
              <a:gd name="connsiteX0" fmla="*/ 1797771 w 1797771"/>
              <a:gd name="connsiteY0" fmla="*/ 314323 h 1274531"/>
              <a:gd name="connsiteX1" fmla="*/ 1080123 w 1797771"/>
              <a:gd name="connsiteY1" fmla="*/ 1243321 h 1274531"/>
              <a:gd name="connsiteX2" fmla="*/ 0 w 1797771"/>
              <a:gd name="connsiteY2" fmla="*/ 783548 h 1274531"/>
              <a:gd name="connsiteX3" fmla="*/ 982908 w 1797771"/>
              <a:gd name="connsiteY3" fmla="*/ 0 h 1274531"/>
              <a:gd name="connsiteX4" fmla="*/ 1797771 w 1797771"/>
              <a:gd name="connsiteY4" fmla="*/ 314323 h 1274531"/>
              <a:gd name="connsiteX0" fmla="*/ 1435821 w 1435821"/>
              <a:gd name="connsiteY0" fmla="*/ 314323 h 1245197"/>
              <a:gd name="connsiteX1" fmla="*/ 718173 w 1435821"/>
              <a:gd name="connsiteY1" fmla="*/ 1243321 h 1245197"/>
              <a:gd name="connsiteX2" fmla="*/ 0 w 1435821"/>
              <a:gd name="connsiteY2" fmla="*/ 507323 h 1245197"/>
              <a:gd name="connsiteX3" fmla="*/ 620958 w 1435821"/>
              <a:gd name="connsiteY3" fmla="*/ 0 h 1245197"/>
              <a:gd name="connsiteX4" fmla="*/ 1435821 w 1435821"/>
              <a:gd name="connsiteY4" fmla="*/ 314323 h 1245197"/>
              <a:gd name="connsiteX0" fmla="*/ 1200077 w 1200077"/>
              <a:gd name="connsiteY0" fmla="*/ 628648 h 1244724"/>
              <a:gd name="connsiteX1" fmla="*/ 718173 w 1200077"/>
              <a:gd name="connsiteY1" fmla="*/ 1243321 h 1244724"/>
              <a:gd name="connsiteX2" fmla="*/ 0 w 1200077"/>
              <a:gd name="connsiteY2" fmla="*/ 507323 h 1244724"/>
              <a:gd name="connsiteX3" fmla="*/ 620958 w 1200077"/>
              <a:gd name="connsiteY3" fmla="*/ 0 h 1244724"/>
              <a:gd name="connsiteX4" fmla="*/ 1200077 w 1200077"/>
              <a:gd name="connsiteY4" fmla="*/ 628648 h 1244724"/>
              <a:gd name="connsiteX0" fmla="*/ 1240555 w 1240555"/>
              <a:gd name="connsiteY0" fmla="*/ 626270 h 1244660"/>
              <a:gd name="connsiteX1" fmla="*/ 718173 w 1240555"/>
              <a:gd name="connsiteY1" fmla="*/ 1243321 h 1244660"/>
              <a:gd name="connsiteX2" fmla="*/ 0 w 1240555"/>
              <a:gd name="connsiteY2" fmla="*/ 507323 h 1244660"/>
              <a:gd name="connsiteX3" fmla="*/ 620958 w 1240555"/>
              <a:gd name="connsiteY3" fmla="*/ 0 h 1244660"/>
              <a:gd name="connsiteX4" fmla="*/ 1240555 w 1240555"/>
              <a:gd name="connsiteY4" fmla="*/ 626270 h 1244660"/>
              <a:gd name="connsiteX0" fmla="*/ 1240555 w 1240555"/>
              <a:gd name="connsiteY0" fmla="*/ 626270 h 1256502"/>
              <a:gd name="connsiteX1" fmla="*/ 615780 w 1240555"/>
              <a:gd name="connsiteY1" fmla="*/ 1255230 h 1256502"/>
              <a:gd name="connsiteX2" fmla="*/ 0 w 1240555"/>
              <a:gd name="connsiteY2" fmla="*/ 507323 h 1256502"/>
              <a:gd name="connsiteX3" fmla="*/ 620958 w 1240555"/>
              <a:gd name="connsiteY3" fmla="*/ 0 h 1256502"/>
              <a:gd name="connsiteX4" fmla="*/ 1240555 w 1240555"/>
              <a:gd name="connsiteY4" fmla="*/ 626270 h 1256502"/>
              <a:gd name="connsiteX0" fmla="*/ 1266750 w 1266750"/>
              <a:gd name="connsiteY0" fmla="*/ 626270 h 1255234"/>
              <a:gd name="connsiteX1" fmla="*/ 641975 w 1266750"/>
              <a:gd name="connsiteY1" fmla="*/ 1255230 h 1255234"/>
              <a:gd name="connsiteX2" fmla="*/ 0 w 1266750"/>
              <a:gd name="connsiteY2" fmla="*/ 633531 h 1255234"/>
              <a:gd name="connsiteX3" fmla="*/ 647153 w 1266750"/>
              <a:gd name="connsiteY3" fmla="*/ 0 h 1255234"/>
              <a:gd name="connsiteX4" fmla="*/ 1266750 w 1266750"/>
              <a:gd name="connsiteY4" fmla="*/ 626270 h 1255234"/>
              <a:gd name="connsiteX0" fmla="*/ 1266750 w 1266750"/>
              <a:gd name="connsiteY0" fmla="*/ 626270 h 1255234"/>
              <a:gd name="connsiteX1" fmla="*/ 641975 w 1266750"/>
              <a:gd name="connsiteY1" fmla="*/ 1255230 h 1255234"/>
              <a:gd name="connsiteX2" fmla="*/ 0 w 1266750"/>
              <a:gd name="connsiteY2" fmla="*/ 633531 h 1255234"/>
              <a:gd name="connsiteX3" fmla="*/ 635247 w 1266750"/>
              <a:gd name="connsiteY3" fmla="*/ 0 h 1255234"/>
              <a:gd name="connsiteX4" fmla="*/ 1266750 w 1266750"/>
              <a:gd name="connsiteY4" fmla="*/ 626270 h 1255234"/>
              <a:gd name="connsiteX0" fmla="*/ 1257225 w 1257225"/>
              <a:gd name="connsiteY0" fmla="*/ 631032 h 1255230"/>
              <a:gd name="connsiteX1" fmla="*/ 641975 w 1257225"/>
              <a:gd name="connsiteY1" fmla="*/ 1255230 h 1255230"/>
              <a:gd name="connsiteX2" fmla="*/ 0 w 1257225"/>
              <a:gd name="connsiteY2" fmla="*/ 633531 h 1255230"/>
              <a:gd name="connsiteX3" fmla="*/ 635247 w 1257225"/>
              <a:gd name="connsiteY3" fmla="*/ 0 h 1255230"/>
              <a:gd name="connsiteX4" fmla="*/ 1257225 w 1257225"/>
              <a:gd name="connsiteY4" fmla="*/ 631032 h 1255230"/>
              <a:gd name="connsiteX0" fmla="*/ 1257225 w 1257225"/>
              <a:gd name="connsiteY0" fmla="*/ 631032 h 1262377"/>
              <a:gd name="connsiteX1" fmla="*/ 637212 w 1257225"/>
              <a:gd name="connsiteY1" fmla="*/ 1262377 h 1262377"/>
              <a:gd name="connsiteX2" fmla="*/ 0 w 1257225"/>
              <a:gd name="connsiteY2" fmla="*/ 633531 h 1262377"/>
              <a:gd name="connsiteX3" fmla="*/ 635247 w 1257225"/>
              <a:gd name="connsiteY3" fmla="*/ 0 h 1262377"/>
              <a:gd name="connsiteX4" fmla="*/ 1257225 w 1257225"/>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377"/>
              <a:gd name="connsiteX1" fmla="*/ 627687 w 1247700"/>
              <a:gd name="connsiteY1" fmla="*/ 1262377 h 1262377"/>
              <a:gd name="connsiteX2" fmla="*/ 0 w 1247700"/>
              <a:gd name="connsiteY2" fmla="*/ 631150 h 1262377"/>
              <a:gd name="connsiteX3" fmla="*/ 625722 w 1247700"/>
              <a:gd name="connsiteY3" fmla="*/ 0 h 1262377"/>
              <a:gd name="connsiteX4" fmla="*/ 1247700 w 1247700"/>
              <a:gd name="connsiteY4" fmla="*/ 631032 h 1262377"/>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 name="connsiteX0" fmla="*/ 1247700 w 1247700"/>
              <a:gd name="connsiteY0" fmla="*/ 631032 h 1262432"/>
              <a:gd name="connsiteX1" fmla="*/ 627687 w 1247700"/>
              <a:gd name="connsiteY1" fmla="*/ 1262377 h 1262432"/>
              <a:gd name="connsiteX2" fmla="*/ 0 w 1247700"/>
              <a:gd name="connsiteY2" fmla="*/ 631150 h 1262432"/>
              <a:gd name="connsiteX3" fmla="*/ 625722 w 1247700"/>
              <a:gd name="connsiteY3" fmla="*/ 0 h 1262432"/>
              <a:gd name="connsiteX4" fmla="*/ 1247700 w 1247700"/>
              <a:gd name="connsiteY4" fmla="*/ 631032 h 12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00" h="1262432">
                <a:moveTo>
                  <a:pt x="1247700" y="631032"/>
                </a:moveTo>
                <a:cubicBezTo>
                  <a:pt x="1240556" y="1001231"/>
                  <a:pt x="968987" y="1257591"/>
                  <a:pt x="627687" y="1262377"/>
                </a:cubicBezTo>
                <a:cubicBezTo>
                  <a:pt x="286387" y="1267163"/>
                  <a:pt x="1576" y="962294"/>
                  <a:pt x="0" y="631150"/>
                </a:cubicBezTo>
                <a:cubicBezTo>
                  <a:pt x="4435" y="289787"/>
                  <a:pt x="279659" y="2403"/>
                  <a:pt x="625722" y="0"/>
                </a:cubicBezTo>
                <a:cubicBezTo>
                  <a:pt x="974166" y="2361"/>
                  <a:pt x="1244991" y="253948"/>
                  <a:pt x="1247700" y="631032"/>
                </a:cubicBezTo>
                <a:close/>
              </a:path>
            </a:pathLst>
          </a:custGeom>
          <a:solidFill>
            <a:srgbClr val="74B34A"/>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85791" y="1427989"/>
            <a:ext cx="1184940"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PLANNING</a:t>
            </a:r>
          </a:p>
        </p:txBody>
      </p:sp>
      <p:sp>
        <p:nvSpPr>
          <p:cNvPr id="14" name="TextBox 13"/>
          <p:cNvSpPr txBox="1"/>
          <p:nvPr/>
        </p:nvSpPr>
        <p:spPr>
          <a:xfrm>
            <a:off x="1011277" y="2268069"/>
            <a:ext cx="566181" cy="36933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HPP</a:t>
            </a:r>
          </a:p>
        </p:txBody>
      </p:sp>
      <p:sp>
        <p:nvSpPr>
          <p:cNvPr id="15" name="TextBox 14"/>
          <p:cNvSpPr txBox="1"/>
          <p:nvPr/>
        </p:nvSpPr>
        <p:spPr>
          <a:xfrm>
            <a:off x="846120" y="3254251"/>
            <a:ext cx="864276" cy="369332"/>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SAFETY</a:t>
            </a:r>
          </a:p>
        </p:txBody>
      </p:sp>
      <p:sp>
        <p:nvSpPr>
          <p:cNvPr id="19" name="TextBox 18"/>
          <p:cNvSpPr txBox="1"/>
          <p:nvPr/>
        </p:nvSpPr>
        <p:spPr>
          <a:xfrm>
            <a:off x="6265251" y="2813446"/>
            <a:ext cx="1873928" cy="123110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DFB"/>
                </a:solidFill>
                <a:effectLst>
                  <a:glow rad="101600">
                    <a:schemeClr val="tx1">
                      <a:lumMod val="65000"/>
                      <a:lumOff val="35000"/>
                      <a:alpha val="60000"/>
                    </a:schemeClr>
                  </a:glow>
                  <a:outerShdw blurRad="50800" dist="38100" dir="2700000" algn="tl" rotWithShape="0">
                    <a:prstClr val="black">
                      <a:alpha val="40000"/>
                    </a:prstClr>
                  </a:outerShdw>
                </a:effectLst>
                <a:uLnTx/>
                <a:uFillTx/>
              </a:rPr>
              <a:t>TRIBAL SHARES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0" name="TextBox 19"/>
          <p:cNvSpPr txBox="1"/>
          <p:nvPr/>
        </p:nvSpPr>
        <p:spPr>
          <a:xfrm>
            <a:off x="951887" y="4521988"/>
            <a:ext cx="652743" cy="369332"/>
          </a:xfrm>
          <a:prstGeom prst="rect">
            <a:avLst/>
          </a:prstGeom>
          <a:noFill/>
          <a:effectLst>
            <a:glow rad="76200">
              <a:schemeClr val="accent6">
                <a:lumMod val="50000"/>
                <a:alpha val="40000"/>
              </a:schemeClr>
            </a:glow>
            <a:outerShdw blurRad="50800" dist="38100" dir="2700000" algn="tl" rotWithShape="0">
              <a:prstClr val="black">
                <a:alpha val="40000"/>
              </a:prstClr>
            </a:outerShdw>
          </a:effectLst>
          <a:scene3d>
            <a:camera prst="orthographicFront"/>
            <a:lightRig rig="threePt" dir="t"/>
          </a:scene3d>
          <a:sp3d prstMaterial="matte"/>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20000"/>
                    <a:lumOff val="80000"/>
                  </a:schemeClr>
                </a:solidFill>
                <a:effectLst>
                  <a:glow rad="63500">
                    <a:schemeClr val="tx1">
                      <a:lumMod val="85000"/>
                      <a:lumOff val="15000"/>
                      <a:alpha val="40000"/>
                    </a:schemeClr>
                  </a:glow>
                </a:effectLst>
                <a:uLnTx/>
                <a:uFillTx/>
              </a:rPr>
              <a:t>PMO</a:t>
            </a:r>
          </a:p>
        </p:txBody>
      </p:sp>
      <p:grpSp>
        <p:nvGrpSpPr>
          <p:cNvPr id="7" name="Group 6" hidden="1"/>
          <p:cNvGrpSpPr/>
          <p:nvPr/>
        </p:nvGrpSpPr>
        <p:grpSpPr>
          <a:xfrm>
            <a:off x="555207" y="3802969"/>
            <a:ext cx="1624186" cy="1807369"/>
            <a:chOff x="2145506" y="2008718"/>
            <a:chExt cx="1000125" cy="1132151"/>
          </a:xfrm>
        </p:grpSpPr>
        <p:grpSp>
          <p:nvGrpSpPr>
            <p:cNvPr id="29" name="Group 28"/>
            <p:cNvGrpSpPr/>
            <p:nvPr/>
          </p:nvGrpSpPr>
          <p:grpSpPr>
            <a:xfrm>
              <a:off x="2145506" y="2008718"/>
              <a:ext cx="1000125" cy="1132151"/>
              <a:chOff x="2145506" y="2008718"/>
              <a:chExt cx="1000125" cy="1132151"/>
            </a:xfrm>
          </p:grpSpPr>
          <p:sp>
            <p:nvSpPr>
              <p:cNvPr id="4" name="Rectangle 3"/>
              <p:cNvSpPr/>
              <p:nvPr/>
            </p:nvSpPr>
            <p:spPr>
              <a:xfrm>
                <a:off x="2209119" y="2185986"/>
                <a:ext cx="777240" cy="777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145506" y="2573073"/>
                <a:ext cx="1000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5560" y="2008718"/>
                <a:ext cx="0" cy="11321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2207734" y="2184453"/>
              <a:ext cx="777240" cy="777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E1597B54-AB4A-4F84-A9EF-9685BFB7E7DC}"/>
              </a:ext>
            </a:extLst>
          </p:cNvPr>
          <p:cNvSpPr txBox="1"/>
          <p:nvPr/>
        </p:nvSpPr>
        <p:spPr>
          <a:xfrm>
            <a:off x="82216" y="5943598"/>
            <a:ext cx="12027567" cy="1046440"/>
          </a:xfrm>
          <a:prstGeom prst="rect">
            <a:avLst/>
          </a:prstGeom>
          <a:noFill/>
          <a:effectLst>
            <a:outerShdw blurRad="50800" dist="38100" dir="2700000" algn="tl" rotWithShape="0">
              <a:prstClr val="black">
                <a:alpha val="6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accent4">
                    <a:lumMod val="20000"/>
                    <a:lumOff val="80000"/>
                  </a:schemeClr>
                </a:solidFill>
                <a:effectLst>
                  <a:glow rad="101600">
                    <a:schemeClr val="tx1">
                      <a:lumMod val="65000"/>
                      <a:lumOff val="35000"/>
                      <a:alpha val="60000"/>
                    </a:schemeClr>
                  </a:glow>
                  <a:innerShdw blurRad="63500" dist="50800" dir="2700000">
                    <a:prstClr val="black">
                      <a:alpha val="50000"/>
                    </a:prstClr>
                  </a:innerShdw>
                </a:effectLst>
                <a:uLnTx/>
                <a:uFillTx/>
              </a:rPr>
              <a:t>TRIBAL TRANSPORTATION PROGRAM FUNDING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glow rad="101600">
                  <a:schemeClr val="tx1">
                    <a:lumMod val="65000"/>
                    <a:lumOff val="35000"/>
                    <a:alpha val="60000"/>
                  </a:schemeClr>
                </a:glow>
              </a:effectLst>
              <a:uLnTx/>
              <a:uFillTx/>
            </a:endParaRPr>
          </a:p>
        </p:txBody>
      </p:sp>
      <p:sp>
        <p:nvSpPr>
          <p:cNvPr id="28" name="TextBox 27">
            <a:extLst>
              <a:ext uri="{FF2B5EF4-FFF2-40B4-BE49-F238E27FC236}">
                <a16:creationId xmlns:a16="http://schemas.microsoft.com/office/drawing/2014/main" id="{4E07A81E-63AE-40C2-BE6E-B01061E3A987}"/>
              </a:ext>
            </a:extLst>
          </p:cNvPr>
          <p:cNvSpPr txBox="1"/>
          <p:nvPr/>
        </p:nvSpPr>
        <p:spPr>
          <a:xfrm>
            <a:off x="8875596" y="720565"/>
            <a:ext cx="3166045" cy="4893647"/>
          </a:xfrm>
          <a:prstGeom prst="rect">
            <a:avLst/>
          </a:prstGeom>
          <a:noFill/>
        </p:spPr>
        <p:txBody>
          <a:bodyPr wrap="square" rtlCol="0">
            <a:spAutoFit/>
          </a:bodyPr>
          <a:lstStyle/>
          <a:p>
            <a:pPr algn="ctr"/>
            <a:r>
              <a:rPr lang="en-US" sz="2400" dirty="0">
                <a:solidFill>
                  <a:schemeClr val="accent2">
                    <a:lumMod val="40000"/>
                    <a:lumOff val="60000"/>
                  </a:schemeClr>
                </a:solidFill>
                <a:effectLst>
                  <a:glow rad="139700">
                    <a:srgbClr val="3C3B45">
                      <a:alpha val="60000"/>
                    </a:srgbClr>
                  </a:glow>
                </a:effectLst>
              </a:rPr>
              <a:t>TRIBAL TRANSPORTATION SET-ASIDES INCLUDE FUNDING FOR </a:t>
            </a:r>
            <a:r>
              <a:rPr lang="en-US" sz="2400" dirty="0">
                <a:solidFill>
                  <a:srgbClr val="FFEF73"/>
                </a:solidFill>
                <a:effectLst>
                  <a:glow rad="139700">
                    <a:srgbClr val="3C3B45">
                      <a:alpha val="60000"/>
                    </a:srgbClr>
                  </a:glow>
                </a:effectLst>
              </a:rPr>
              <a:t>PLANNING</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C2BEBE"/>
                </a:solidFill>
                <a:effectLst>
                  <a:glow rad="139700">
                    <a:srgbClr val="3C3B45">
                      <a:alpha val="60000"/>
                    </a:srgbClr>
                  </a:glow>
                </a:effectLst>
              </a:rPr>
              <a:t>TRIBAL TRANSPORTATION HIGH PRIORITY PROJECTS</a:t>
            </a:r>
            <a:r>
              <a:rPr lang="en-US" sz="2400" dirty="0">
                <a:solidFill>
                  <a:schemeClr val="accent2">
                    <a:lumMod val="40000"/>
                    <a:lumOff val="60000"/>
                  </a:schemeClr>
                </a:solidFill>
                <a:effectLst>
                  <a:glow rad="139700">
                    <a:srgbClr val="3C3B45">
                      <a:alpha val="60000"/>
                    </a:srgbClr>
                  </a:glow>
                </a:effectLst>
              </a:rPr>
              <a:t>, </a:t>
            </a:r>
            <a:r>
              <a:rPr lang="en-US" sz="2400" dirty="0">
                <a:solidFill>
                  <a:srgbClr val="D2AFE7"/>
                </a:solidFill>
                <a:effectLst>
                  <a:glow rad="139700">
                    <a:srgbClr val="3C3B45">
                      <a:alpha val="60000"/>
                    </a:srgbClr>
                  </a:glow>
                </a:effectLst>
              </a:rPr>
              <a:t>SAFETY</a:t>
            </a:r>
            <a:r>
              <a:rPr lang="en-US" sz="2400" dirty="0">
                <a:solidFill>
                  <a:schemeClr val="accent2">
                    <a:lumMod val="40000"/>
                    <a:lumOff val="60000"/>
                  </a:schemeClr>
                </a:solidFill>
                <a:effectLst>
                  <a:glow rad="139700">
                    <a:srgbClr val="3C3B45">
                      <a:alpha val="60000"/>
                    </a:srgbClr>
                  </a:glow>
                </a:effectLst>
              </a:rPr>
              <a:t>, AND </a:t>
            </a:r>
            <a:r>
              <a:rPr lang="en-US" sz="2400" dirty="0">
                <a:solidFill>
                  <a:srgbClr val="7EBF52"/>
                </a:solidFill>
                <a:effectLst>
                  <a:glow rad="139700">
                    <a:srgbClr val="3C3B45">
                      <a:alpha val="60000"/>
                    </a:srgbClr>
                  </a:glow>
                </a:effectLst>
              </a:rPr>
              <a:t>PROGRAM MANAGEMENT AND OVERSIGHT AND PROJECT-RELATED ADMINISTRATIVE EXPENSES</a:t>
            </a:r>
            <a:r>
              <a:rPr lang="en-US" sz="2400" dirty="0">
                <a:solidFill>
                  <a:schemeClr val="accent2">
                    <a:lumMod val="40000"/>
                    <a:lumOff val="60000"/>
                  </a:schemeClr>
                </a:solidFill>
                <a:effectLst>
                  <a:glow rad="139700">
                    <a:srgbClr val="3C3B45">
                      <a:alpha val="60000"/>
                    </a:srgbClr>
                  </a:glow>
                </a:effectLst>
              </a:rPr>
              <a:t>.</a:t>
            </a:r>
          </a:p>
        </p:txBody>
      </p:sp>
    </p:spTree>
    <p:extLst>
      <p:ext uri="{BB962C8B-B14F-4D97-AF65-F5344CB8AC3E}">
        <p14:creationId xmlns:p14="http://schemas.microsoft.com/office/powerpoint/2010/main" val="35631249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2609850" y="2552537"/>
            <a:ext cx="702768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F8CBAD"/>
                </a:solidFill>
                <a:effectLst/>
                <a:uLnTx/>
                <a:uFillTx/>
              </a:rPr>
              <a:t>IF THE TOTAL REGION SHARES AVAILABLE IS $110,000,000, DIVIDED EVENLY THE 12 BIA REGIONS WILL GET </a:t>
            </a:r>
            <a:r>
              <a:rPr lang="en-US" kern="0" dirty="0">
                <a:solidFill>
                  <a:srgbClr val="F8CBAD"/>
                </a:solidFill>
              </a:rPr>
              <a:t>ABOUT</a:t>
            </a:r>
            <a:r>
              <a:rPr kumimoji="0" lang="en-US" sz="1800" i="0" u="none" strike="noStrike" kern="0" cap="none" spc="0" normalizeH="0" baseline="0" noProof="0" dirty="0">
                <a:ln>
                  <a:noFill/>
                </a:ln>
                <a:solidFill>
                  <a:srgbClr val="3C3B45"/>
                </a:solidFill>
                <a:effectLst/>
                <a:uLnTx/>
                <a:uFillTx/>
              </a:rPr>
              <a:t>$7,500,000 EACH.</a:t>
            </a:r>
          </a:p>
        </p:txBody>
      </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34" name="Rectangle 33"/>
          <p:cNvSpPr/>
          <p:nvPr/>
        </p:nvSpPr>
        <p:spPr>
          <a:xfrm>
            <a:off x="7456131" y="2825155"/>
            <a:ext cx="12891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a:t>
            </a:r>
            <a:r>
              <a:rPr lang="en-US" kern="0" dirty="0">
                <a:solidFill>
                  <a:srgbClr val="E9B897"/>
                </a:solidFill>
              </a:rPr>
              <a:t>9</a:t>
            </a:r>
            <a:r>
              <a:rPr kumimoji="0" lang="en-US" sz="1800" i="0" u="none" strike="noStrike" kern="0" cap="none" spc="0" normalizeH="0" baseline="0" noProof="0" dirty="0">
                <a:ln>
                  <a:noFill/>
                </a:ln>
                <a:solidFill>
                  <a:srgbClr val="E9B897"/>
                </a:solidFill>
                <a:effectLst/>
                <a:uLnTx/>
                <a:uFillTx/>
              </a:rPr>
              <a:t>,200,000 </a:t>
            </a:r>
          </a:p>
        </p:txBody>
      </p:sp>
      <p:sp>
        <p:nvSpPr>
          <p:cNvPr id="40" name="Rectangle 39"/>
          <p:cNvSpPr/>
          <p:nvPr/>
        </p:nvSpPr>
        <p:spPr>
          <a:xfrm>
            <a:off x="8579033" y="2827155"/>
            <a:ext cx="75943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EACH.</a:t>
            </a:r>
          </a:p>
        </p:txBody>
      </p:sp>
      <p:sp>
        <p:nvSpPr>
          <p:cNvPr id="10" name="TextBox 9">
            <a:extLst>
              <a:ext uri="{FF2B5EF4-FFF2-40B4-BE49-F238E27FC236}">
                <a16:creationId xmlns:a16="http://schemas.microsoft.com/office/drawing/2014/main" id="{738D06F6-D51E-4C11-A699-8CEA1D13D3AC}"/>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570900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8516020" y="398048"/>
            <a:ext cx="3258982" cy="1828800"/>
            <a:chOff x="2051720" y="395000"/>
            <a:chExt cx="9893357" cy="5551724"/>
          </a:xfrm>
        </p:grpSpPr>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6" name="Straight Arrow Connector 5"/>
            <p:cNvCxnSpPr>
              <a:stCxn id="4" idx="0"/>
              <a:endCxn id="28"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a:endCxn id="28"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28"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6" name="TextBox 35"/>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6" name="Rectangle 45"/>
          <p:cNvSpPr/>
          <p:nvPr/>
        </p:nvSpPr>
        <p:spPr>
          <a:xfrm>
            <a:off x="3711459" y="2111058"/>
            <a:ext cx="482446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THE 12 BIA REGIONS WILL GET $9,200,000 EACH.</a:t>
            </a:r>
          </a:p>
        </p:txBody>
      </p:sp>
      <p:sp>
        <p:nvSpPr>
          <p:cNvPr id="30" name="TextBox 29">
            <a:extLst>
              <a:ext uri="{FF2B5EF4-FFF2-40B4-BE49-F238E27FC236}">
                <a16:creationId xmlns:a16="http://schemas.microsoft.com/office/drawing/2014/main" id="{B91D62A1-E236-4616-A734-7A46ED191E85}"/>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26194588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8516020" y="398048"/>
            <a:ext cx="3258982" cy="1828800"/>
            <a:chOff x="2051720" y="395000"/>
            <a:chExt cx="9893357" cy="5551724"/>
          </a:xfrm>
        </p:grpSpPr>
        <p:sp>
          <p:nvSpPr>
            <p:cNvPr id="18" name="Oval 17"/>
            <p:cNvSpPr/>
            <p:nvPr/>
          </p:nvSpPr>
          <p:spPr>
            <a:xfrm>
              <a:off x="2382982" y="395000"/>
              <a:ext cx="1755648" cy="1755648"/>
            </a:xfrm>
            <a:prstGeom prst="ellipse">
              <a:avLst/>
            </a:prstGeom>
            <a:solidFill>
              <a:srgbClr val="C46C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TextBox 22"/>
            <p:cNvSpPr txBox="1"/>
            <p:nvPr/>
          </p:nvSpPr>
          <p:spPr>
            <a:xfrm>
              <a:off x="2589891" y="627795"/>
              <a:ext cx="1338828"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TRANSITION</a:t>
              </a:r>
            </a:p>
          </p:txBody>
        </p:sp>
        <p:sp>
          <p:nvSpPr>
            <p:cNvPr id="12" name="Oval 11"/>
            <p:cNvSpPr/>
            <p:nvPr/>
          </p:nvSpPr>
          <p:spPr>
            <a:xfrm>
              <a:off x="8877126"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Pie 1"/>
            <p:cNvSpPr/>
            <p:nvPr/>
          </p:nvSpPr>
          <p:spPr>
            <a:xfrm>
              <a:off x="7235302" y="2150648"/>
              <a:ext cx="1965960" cy="1965960"/>
            </a:xfrm>
            <a:prstGeom prst="pie">
              <a:avLst>
                <a:gd name="adj1" fmla="val 16228603"/>
                <a:gd name="adj2" fmla="val 16192454"/>
              </a:avLst>
            </a:prstGeom>
            <a:solidFill>
              <a:srgbClr val="C4662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3" name="Pie 2"/>
            <p:cNvSpPr/>
            <p:nvPr/>
          </p:nvSpPr>
          <p:spPr>
            <a:xfrm>
              <a:off x="5456318" y="395000"/>
              <a:ext cx="2103120" cy="2103120"/>
            </a:xfrm>
            <a:prstGeom prst="pie">
              <a:avLst>
                <a:gd name="adj1" fmla="val 1933311"/>
                <a:gd name="adj2" fmla="val 1881072"/>
              </a:avLst>
            </a:prstGeom>
            <a:solidFill>
              <a:srgbClr val="ED7D3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4" name="Pie 3"/>
            <p:cNvSpPr/>
            <p:nvPr/>
          </p:nvSpPr>
          <p:spPr>
            <a:xfrm>
              <a:off x="3980070" y="2226848"/>
              <a:ext cx="1755648" cy="1755648"/>
            </a:xfrm>
            <a:prstGeom prst="pie">
              <a:avLst>
                <a:gd name="adj1" fmla="val 10375570"/>
                <a:gd name="adj2" fmla="val 10355076"/>
              </a:avLst>
            </a:prstGeom>
            <a:solidFill>
              <a:srgbClr val="F4B9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24" name="TextBox 23"/>
            <p:cNvSpPr txBox="1"/>
            <p:nvPr/>
          </p:nvSpPr>
          <p:spPr>
            <a:xfrm>
              <a:off x="9138672"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25" name="TextBox 24"/>
            <p:cNvSpPr txBox="1"/>
            <p:nvPr/>
          </p:nvSpPr>
          <p:spPr>
            <a:xfrm>
              <a:off x="4100422" y="2692102"/>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MILEAGE SHARES</a:t>
              </a:r>
            </a:p>
          </p:txBody>
        </p:sp>
        <p:sp>
          <p:nvSpPr>
            <p:cNvPr id="26" name="TextBox 25"/>
            <p:cNvSpPr txBox="1"/>
            <p:nvPr/>
          </p:nvSpPr>
          <p:spPr>
            <a:xfrm>
              <a:off x="7481252" y="2698601"/>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REGION SHARES</a:t>
              </a:r>
            </a:p>
          </p:txBody>
        </p:sp>
        <p:sp>
          <p:nvSpPr>
            <p:cNvPr id="27" name="TextBox 26"/>
            <p:cNvSpPr txBox="1"/>
            <p:nvPr/>
          </p:nvSpPr>
          <p:spPr>
            <a:xfrm>
              <a:off x="5592528" y="1031061"/>
              <a:ext cx="1830699"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POPULATION SHARES</a:t>
              </a:r>
            </a:p>
          </p:txBody>
        </p:sp>
        <p:sp>
          <p:nvSpPr>
            <p:cNvPr id="28" name="TextBox 27"/>
            <p:cNvSpPr txBox="1"/>
            <p:nvPr/>
          </p:nvSpPr>
          <p:spPr>
            <a:xfrm>
              <a:off x="6213231" y="3016633"/>
              <a:ext cx="603049" cy="1015663"/>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cxnSp>
          <p:nvCxnSpPr>
            <p:cNvPr id="6" name="Straight Arrow Connector 5"/>
            <p:cNvCxnSpPr>
              <a:stCxn id="4" idx="0"/>
              <a:endCxn id="28" idx="1"/>
            </p:cNvCxnSpPr>
            <p:nvPr/>
          </p:nvCxnSpPr>
          <p:spPr>
            <a:xfrm>
              <a:off x="5735718" y="3104672"/>
              <a:ext cx="477513" cy="419793"/>
            </a:xfrm>
            <a:prstGeom prst="straightConnector1">
              <a:avLst/>
            </a:prstGeom>
            <a:ln w="63500">
              <a:solidFill>
                <a:srgbClr val="FFC4AE"/>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a:endCxn id="28" idx="0"/>
            </p:cNvCxnSpPr>
            <p:nvPr/>
          </p:nvCxnSpPr>
          <p:spPr>
            <a:xfrm>
              <a:off x="6507878" y="2498120"/>
              <a:ext cx="6878" cy="518513"/>
            </a:xfrm>
            <a:prstGeom prst="straightConnector1">
              <a:avLst/>
            </a:prstGeom>
            <a:ln w="63500">
              <a:solidFill>
                <a:srgbClr val="FC8637"/>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28" idx="3"/>
            </p:cNvCxnSpPr>
            <p:nvPr/>
          </p:nvCxnSpPr>
          <p:spPr>
            <a:xfrm flipH="1">
              <a:off x="6816280" y="3133628"/>
              <a:ext cx="419022" cy="390837"/>
            </a:xfrm>
            <a:prstGeom prst="straightConnector1">
              <a:avLst/>
            </a:prstGeom>
            <a:ln w="63500">
              <a:solidFill>
                <a:srgbClr val="D06F2D"/>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51720" y="4439388"/>
              <a:ext cx="837089"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a:t>
              </a:r>
            </a:p>
          </p:txBody>
        </p:sp>
        <p:sp>
          <p:nvSpPr>
            <p:cNvPr id="31" name="TextBox 30"/>
            <p:cNvSpPr txBox="1"/>
            <p:nvPr/>
          </p:nvSpPr>
          <p:spPr>
            <a:xfrm>
              <a:off x="3317444" y="4400752"/>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2" name="TextBox 31"/>
            <p:cNvSpPr txBox="1"/>
            <p:nvPr/>
          </p:nvSpPr>
          <p:spPr>
            <a:xfrm>
              <a:off x="5686718"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3" name="TextBox 32"/>
            <p:cNvSpPr txBox="1"/>
            <p:nvPr/>
          </p:nvSpPr>
          <p:spPr>
            <a:xfrm>
              <a:off x="6865912" y="4399807"/>
              <a:ext cx="785793"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p:txBody>
        </p:sp>
        <p:sp>
          <p:nvSpPr>
            <p:cNvPr id="35" name="TextBox 34"/>
            <p:cNvSpPr txBox="1"/>
            <p:nvPr/>
          </p:nvSpPr>
          <p:spPr>
            <a:xfrm>
              <a:off x="8138425" y="4400751"/>
              <a:ext cx="696024" cy="1323439"/>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36" name="TextBox 35"/>
            <p:cNvSpPr txBox="1"/>
            <p:nvPr/>
          </p:nvSpPr>
          <p:spPr>
            <a:xfrm>
              <a:off x="9235186" y="4439388"/>
              <a:ext cx="2709891" cy="1507336"/>
            </a:xfrm>
            <a:prstGeom prst="rect">
              <a:avLst/>
            </a:prstGeom>
            <a:noFill/>
            <a:effectLst>
              <a:glow rad="101600">
                <a:schemeClr val="accent2">
                  <a:satMod val="175000"/>
                  <a:alpha val="40000"/>
                </a:schemeClr>
              </a:glow>
              <a:outerShdw blurRad="50800" dist="38100" dir="2700000" algn="tl" rotWithShape="0">
                <a:prstClr val="black">
                  <a:alpha val="80000"/>
                </a:prstClr>
              </a:outerShdw>
            </a:effectLst>
          </p:spPr>
          <p:txBody>
            <a:bodyPr wrap="square" rtlCol="0">
              <a:normAutofit fontScale="25000" lnSpcReduction="20000"/>
            </a:bodyP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60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TRIBAL SHARES</a:t>
              </a:r>
            </a:p>
          </p:txBody>
        </p:sp>
        <p:sp>
          <p:nvSpPr>
            <p:cNvPr id="37" name="TextBox 36"/>
            <p:cNvSpPr txBox="1"/>
            <p:nvPr/>
          </p:nvSpPr>
          <p:spPr>
            <a:xfrm>
              <a:off x="4458585" y="4439388"/>
              <a:ext cx="798617" cy="1446550"/>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rmAutofit fontScale="3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B</a:t>
              </a:r>
            </a:p>
          </p:txBody>
        </p:sp>
      </p:grpSp>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3" name="TextBox 42"/>
          <p:cNvSpPr txBox="1"/>
          <p:nvPr/>
        </p:nvSpPr>
        <p:spPr>
          <a:xfrm>
            <a:off x="2179320" y="2659439"/>
            <a:ext cx="780460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EACH REGION’S SHARE IS DIVIDED AMONG THE TRIBES IN THE REGION BASED ON THE RATIO OF AVERAGE FUNDS RECEIVED BY THE TRIBE FROM 2005 TO 2011 TO THE AVERAGE FUNDS RECEIVED BY THE REGION DURING THAT TIME PERIOD.</a:t>
            </a:r>
          </a:p>
        </p:txBody>
      </p:sp>
      <p:sp>
        <p:nvSpPr>
          <p:cNvPr id="44" name="TextBox 43"/>
          <p:cNvSpPr txBox="1"/>
          <p:nvPr/>
        </p:nvSpPr>
        <p:spPr>
          <a:xfrm>
            <a:off x="2049780" y="3748039"/>
            <a:ext cx="805208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SUPPOSE A TRIBE IS IN A REGION THAT ON AVERAGE RECEIVED $50,000,000 AND THE TRIBE AVERAGED $200,000 DURING THOSE FISCAL YEARS.</a:t>
            </a:r>
          </a:p>
        </p:txBody>
      </p:sp>
      <p:sp>
        <p:nvSpPr>
          <p:cNvPr id="46" name="Rectangle 45"/>
          <p:cNvSpPr/>
          <p:nvPr/>
        </p:nvSpPr>
        <p:spPr>
          <a:xfrm>
            <a:off x="3711459" y="2111058"/>
            <a:ext cx="482446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THE 12 BIA REGIONS WILL GET $9,200,000 EACH.</a:t>
            </a:r>
          </a:p>
        </p:txBody>
      </p:sp>
      <p:sp>
        <p:nvSpPr>
          <p:cNvPr id="11" name="Rectangle 10"/>
          <p:cNvSpPr/>
          <p:nvPr/>
        </p:nvSpPr>
        <p:spPr>
          <a:xfrm>
            <a:off x="2677632" y="2933004"/>
            <a:ext cx="78418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RATIO</a:t>
            </a:r>
          </a:p>
        </p:txBody>
      </p:sp>
      <p:sp>
        <p:nvSpPr>
          <p:cNvPr id="34" name="TextBox 33">
            <a:extLst>
              <a:ext uri="{FF2B5EF4-FFF2-40B4-BE49-F238E27FC236}">
                <a16:creationId xmlns:a16="http://schemas.microsoft.com/office/drawing/2014/main" id="{B1AA8CF6-7432-41BA-BDEE-607B37E90D0D}"/>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32166110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3" name="TextBox 42"/>
          <p:cNvSpPr txBox="1"/>
          <p:nvPr/>
        </p:nvSpPr>
        <p:spPr>
          <a:xfrm>
            <a:off x="2179320" y="2659439"/>
            <a:ext cx="780460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EACH REGION’S SHARE IS DIVIDED AMONG THE TRIBES IN THE REGION BASED ON THE RATIO OF AVERAGE FUNDS RECEIVED BY THE TRIBE FROM 2005 TO 2011 TO THE AVERAGE FUNDS RECEIVED BY THE REGION DURING THAT TIME PERIOD.</a:t>
            </a:r>
          </a:p>
        </p:txBody>
      </p:sp>
      <p:sp>
        <p:nvSpPr>
          <p:cNvPr id="44" name="TextBox 43"/>
          <p:cNvSpPr txBox="1"/>
          <p:nvPr/>
        </p:nvSpPr>
        <p:spPr>
          <a:xfrm>
            <a:off x="2049780" y="3748039"/>
            <a:ext cx="805208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SUPPOSE A TRIBE IS IN A REGION THAT ON AVERAGE RECEIVED $50,000,000 AND THE TRIBE AVERAGED $200,000 DURING THOSE FISCAL YEARS.</a:t>
            </a:r>
          </a:p>
        </p:txBody>
      </p:sp>
      <p:sp>
        <p:nvSpPr>
          <p:cNvPr id="46" name="Rectangle 45"/>
          <p:cNvSpPr/>
          <p:nvPr/>
        </p:nvSpPr>
        <p:spPr>
          <a:xfrm>
            <a:off x="3711459" y="2111058"/>
            <a:ext cx="482446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E9B897"/>
                </a:solidFill>
                <a:effectLst/>
                <a:uLnTx/>
                <a:uFillTx/>
              </a:rPr>
              <a:t>THE 12 BIA REGIONS WILL GET $7,500,000 EACH.</a:t>
            </a:r>
          </a:p>
        </p:txBody>
      </p:sp>
      <p:sp>
        <p:nvSpPr>
          <p:cNvPr id="87" name="TextBox 86"/>
          <p:cNvSpPr txBox="1"/>
          <p:nvPr/>
        </p:nvSpPr>
        <p:spPr>
          <a:xfrm>
            <a:off x="6302391" y="4811837"/>
            <a:ext cx="1338397"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0.004</a:t>
            </a:r>
          </a:p>
        </p:txBody>
      </p:sp>
      <p:sp>
        <p:nvSpPr>
          <p:cNvPr id="19" name="TextBox 18">
            <a:extLst>
              <a:ext uri="{FF2B5EF4-FFF2-40B4-BE49-F238E27FC236}">
                <a16:creationId xmlns:a16="http://schemas.microsoft.com/office/drawing/2014/main" id="{84DDC9D2-CD9B-485F-8D9B-258FF84D1F44}"/>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20" name="Rectangle 19">
            <a:extLst>
              <a:ext uri="{FF2B5EF4-FFF2-40B4-BE49-F238E27FC236}">
                <a16:creationId xmlns:a16="http://schemas.microsoft.com/office/drawing/2014/main" id="{8980CE22-CC77-43E0-BEC1-9D43E16E5469}"/>
              </a:ext>
            </a:extLst>
          </p:cNvPr>
          <p:cNvSpPr/>
          <p:nvPr/>
        </p:nvSpPr>
        <p:spPr>
          <a:xfrm>
            <a:off x="4387150" y="5026528"/>
            <a:ext cx="201529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$50,000,000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sp>
        <p:nvSpPr>
          <p:cNvPr id="21" name="Rectangle 20">
            <a:extLst>
              <a:ext uri="{FF2B5EF4-FFF2-40B4-BE49-F238E27FC236}">
                <a16:creationId xmlns:a16="http://schemas.microsoft.com/office/drawing/2014/main" id="{14988731-FAD1-4C80-888E-0FEB28651C90}"/>
              </a:ext>
            </a:extLst>
          </p:cNvPr>
          <p:cNvSpPr/>
          <p:nvPr/>
        </p:nvSpPr>
        <p:spPr>
          <a:xfrm>
            <a:off x="6378461" y="4806150"/>
            <a:ext cx="364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
        <p:nvSpPr>
          <p:cNvPr id="22" name="Rectangle 21">
            <a:extLst>
              <a:ext uri="{FF2B5EF4-FFF2-40B4-BE49-F238E27FC236}">
                <a16:creationId xmlns:a16="http://schemas.microsoft.com/office/drawing/2014/main" id="{0E5CB63F-FC7D-492C-8B83-AC857D64184C}"/>
              </a:ext>
            </a:extLst>
          </p:cNvPr>
          <p:cNvSpPr/>
          <p:nvPr/>
        </p:nvSpPr>
        <p:spPr>
          <a:xfrm>
            <a:off x="4616379" y="4533964"/>
            <a:ext cx="155683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$200,000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cxnSp>
        <p:nvCxnSpPr>
          <p:cNvPr id="23" name="Straight Connector 22">
            <a:extLst>
              <a:ext uri="{FF2B5EF4-FFF2-40B4-BE49-F238E27FC236}">
                <a16:creationId xmlns:a16="http://schemas.microsoft.com/office/drawing/2014/main" id="{71A36C7C-2F16-4A70-BB02-1DBEC6D41011}"/>
              </a:ext>
            </a:extLst>
          </p:cNvPr>
          <p:cNvCxnSpPr/>
          <p:nvPr/>
        </p:nvCxnSpPr>
        <p:spPr>
          <a:xfrm>
            <a:off x="4587101" y="5057184"/>
            <a:ext cx="1623886" cy="0"/>
          </a:xfrm>
          <a:prstGeom prst="line">
            <a:avLst/>
          </a:prstGeom>
          <a:ln>
            <a:solidFill>
              <a:schemeClr val="accent2">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24" name="Rectangle 23">
            <a:extLst>
              <a:ext uri="{FF2B5EF4-FFF2-40B4-BE49-F238E27FC236}">
                <a16:creationId xmlns:a16="http://schemas.microsoft.com/office/drawing/2014/main" id="{024A47F9-C1D6-4F69-BD74-D65C6DF2ADCA}"/>
              </a:ext>
            </a:extLst>
          </p:cNvPr>
          <p:cNvSpPr/>
          <p:nvPr/>
        </p:nvSpPr>
        <p:spPr>
          <a:xfrm>
            <a:off x="3112473" y="4783618"/>
            <a:ext cx="11208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RATIO</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sp>
        <p:nvSpPr>
          <p:cNvPr id="25" name="Rectangle 24">
            <a:extLst>
              <a:ext uri="{FF2B5EF4-FFF2-40B4-BE49-F238E27FC236}">
                <a16:creationId xmlns:a16="http://schemas.microsoft.com/office/drawing/2014/main" id="{A324FAC1-0FBE-4F6E-8ADC-00887A22BEA0}"/>
              </a:ext>
            </a:extLst>
          </p:cNvPr>
          <p:cNvSpPr/>
          <p:nvPr/>
        </p:nvSpPr>
        <p:spPr>
          <a:xfrm>
            <a:off x="4127340" y="4740896"/>
            <a:ext cx="28084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Tree>
    <p:extLst>
      <p:ext uri="{BB962C8B-B14F-4D97-AF65-F5344CB8AC3E}">
        <p14:creationId xmlns:p14="http://schemas.microsoft.com/office/powerpoint/2010/main" val="1063324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6" name="Rectangle 45"/>
          <p:cNvSpPr/>
          <p:nvPr/>
        </p:nvSpPr>
        <p:spPr>
          <a:xfrm>
            <a:off x="2973421" y="2126498"/>
            <a:ext cx="63603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THE 12 BIA REGIONS WILL GET $9,200,000 EACH.</a:t>
            </a:r>
          </a:p>
        </p:txBody>
      </p:sp>
      <p:sp>
        <p:nvSpPr>
          <p:cNvPr id="11" name="Rectangle 10"/>
          <p:cNvSpPr/>
          <p:nvPr/>
        </p:nvSpPr>
        <p:spPr>
          <a:xfrm>
            <a:off x="4783712" y="2576010"/>
            <a:ext cx="9861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RATIO</a:t>
            </a:r>
          </a:p>
        </p:txBody>
      </p:sp>
      <p:sp>
        <p:nvSpPr>
          <p:cNvPr id="48" name="Rectangle 47"/>
          <p:cNvSpPr/>
          <p:nvPr/>
        </p:nvSpPr>
        <p:spPr>
          <a:xfrm>
            <a:off x="5815065" y="2565369"/>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9B897"/>
                </a:solidFill>
                <a:effectLst/>
                <a:uLnTx/>
                <a:uFillTx/>
              </a:rPr>
              <a:t>=</a:t>
            </a:r>
          </a:p>
        </p:txBody>
      </p:sp>
      <p:sp>
        <p:nvSpPr>
          <p:cNvPr id="87" name="TextBox 86"/>
          <p:cNvSpPr txBox="1"/>
          <p:nvPr/>
        </p:nvSpPr>
        <p:spPr>
          <a:xfrm>
            <a:off x="5752924" y="2576010"/>
            <a:ext cx="133839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E9B897"/>
                </a:solidFill>
                <a:effectLst/>
                <a:uLnTx/>
                <a:uFillTx/>
              </a:rPr>
              <a:t>0.004</a:t>
            </a:r>
          </a:p>
        </p:txBody>
      </p:sp>
      <p:sp>
        <p:nvSpPr>
          <p:cNvPr id="9" name="TextBox 8">
            <a:extLst>
              <a:ext uri="{FF2B5EF4-FFF2-40B4-BE49-F238E27FC236}">
                <a16:creationId xmlns:a16="http://schemas.microsoft.com/office/drawing/2014/main" id="{2904A4EA-3A22-4058-8701-0C11A42139C5}"/>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3042813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6" name="Rectangle 45"/>
          <p:cNvSpPr/>
          <p:nvPr/>
        </p:nvSpPr>
        <p:spPr>
          <a:xfrm>
            <a:off x="2973421" y="2126498"/>
            <a:ext cx="63603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THE 12 BIA REGIONS WILL GET $9,200,000 EACH.</a:t>
            </a:r>
          </a:p>
        </p:txBody>
      </p:sp>
      <p:sp>
        <p:nvSpPr>
          <p:cNvPr id="11" name="Rectangle 10"/>
          <p:cNvSpPr/>
          <p:nvPr/>
        </p:nvSpPr>
        <p:spPr>
          <a:xfrm>
            <a:off x="4783712" y="2576010"/>
            <a:ext cx="9861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RATIO</a:t>
            </a:r>
          </a:p>
        </p:txBody>
      </p:sp>
      <p:sp>
        <p:nvSpPr>
          <p:cNvPr id="48" name="Rectangle 47"/>
          <p:cNvSpPr/>
          <p:nvPr/>
        </p:nvSpPr>
        <p:spPr>
          <a:xfrm>
            <a:off x="5815065" y="2565369"/>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9B897"/>
                </a:solidFill>
                <a:effectLst/>
                <a:uLnTx/>
                <a:uFillTx/>
              </a:rPr>
              <a:t>=</a:t>
            </a:r>
          </a:p>
        </p:txBody>
      </p:sp>
      <p:sp>
        <p:nvSpPr>
          <p:cNvPr id="87" name="TextBox 86"/>
          <p:cNvSpPr txBox="1"/>
          <p:nvPr/>
        </p:nvSpPr>
        <p:spPr>
          <a:xfrm>
            <a:off x="5816308" y="2576011"/>
            <a:ext cx="133839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E9B897"/>
                </a:solidFill>
                <a:effectLst/>
                <a:uLnTx/>
                <a:uFillTx/>
              </a:rPr>
              <a:t>0.004</a:t>
            </a:r>
          </a:p>
        </p:txBody>
      </p:sp>
      <p:sp>
        <p:nvSpPr>
          <p:cNvPr id="19" name="Rectangle 18"/>
          <p:cNvSpPr/>
          <p:nvPr/>
        </p:nvSpPr>
        <p:spPr>
          <a:xfrm>
            <a:off x="6819843" y="2126498"/>
            <a:ext cx="15888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$9,200,000</a:t>
            </a:r>
          </a:p>
        </p:txBody>
      </p:sp>
      <p:sp>
        <p:nvSpPr>
          <p:cNvPr id="51" name="Rectangle 50"/>
          <p:cNvSpPr/>
          <p:nvPr/>
        </p:nvSpPr>
        <p:spPr>
          <a:xfrm>
            <a:off x="2973421" y="3184383"/>
            <a:ext cx="623005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THE TRIBE’S SHARE IS THE REGION’S SHARE MULTIPLIED BY THE RATIO.</a:t>
            </a:r>
          </a:p>
        </p:txBody>
      </p:sp>
      <p:sp>
        <p:nvSpPr>
          <p:cNvPr id="14" name="TextBox 13">
            <a:extLst>
              <a:ext uri="{FF2B5EF4-FFF2-40B4-BE49-F238E27FC236}">
                <a16:creationId xmlns:a16="http://schemas.microsoft.com/office/drawing/2014/main" id="{0E8031B1-D87A-481E-A647-129810F54A4F}"/>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Tree>
    <p:extLst>
      <p:ext uri="{BB962C8B-B14F-4D97-AF65-F5344CB8AC3E}">
        <p14:creationId xmlns:p14="http://schemas.microsoft.com/office/powerpoint/2010/main" val="950148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1"/>
          <p:cNvSpPr/>
          <p:nvPr/>
        </p:nvSpPr>
        <p:spPr>
          <a:xfrm>
            <a:off x="1695750" y="307664"/>
            <a:ext cx="1965960" cy="1965960"/>
          </a:xfrm>
          <a:prstGeom prst="pie">
            <a:avLst>
              <a:gd name="adj1" fmla="val 16228603"/>
              <a:gd name="adj2" fmla="val 16192454"/>
            </a:avLst>
          </a:prstGeom>
          <a:solidFill>
            <a:srgbClr val="97512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83" name="Rectangle: Rounded Corners 82">
            <a:hlinkClick r:id="" action="ppaction://noaction"/>
          </p:cNvPr>
          <p:cNvSpPr/>
          <p:nvPr/>
        </p:nvSpPr>
        <p:spPr>
          <a:xfrm>
            <a:off x="5264774" y="987543"/>
            <a:ext cx="1854289" cy="790119"/>
          </a:xfrm>
          <a:prstGeom prst="roundRect">
            <a:avLst/>
          </a:prstGeom>
          <a:solidFill>
            <a:schemeClr val="accent6">
              <a:lumMod val="75000"/>
            </a:schemeClr>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glow rad="63500">
                    <a:schemeClr val="accent3">
                      <a:satMod val="175000"/>
                      <a:alpha val="40000"/>
                    </a:schemeClr>
                  </a:glow>
                  <a:outerShdw blurRad="50800" dist="38100" dir="2700000" algn="tl" rotWithShape="0">
                    <a:prstClr val="black">
                      <a:alpha val="40000"/>
                    </a:prstClr>
                  </a:outerShdw>
                </a:effectLst>
                <a:uLnTx/>
                <a:uFillTx/>
              </a:rPr>
              <a:t>REGION SHARES EXAMPLE CALCULATION</a:t>
            </a:r>
          </a:p>
        </p:txBody>
      </p:sp>
      <p:sp>
        <p:nvSpPr>
          <p:cNvPr id="46" name="Rectangle 45"/>
          <p:cNvSpPr/>
          <p:nvPr/>
        </p:nvSpPr>
        <p:spPr>
          <a:xfrm>
            <a:off x="2973421" y="2126498"/>
            <a:ext cx="63603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THE 12 BIA REGIONS WILL GET $9,200,000 EACH.</a:t>
            </a:r>
          </a:p>
        </p:txBody>
      </p:sp>
      <p:sp>
        <p:nvSpPr>
          <p:cNvPr id="11" name="Rectangle 10"/>
          <p:cNvSpPr/>
          <p:nvPr/>
        </p:nvSpPr>
        <p:spPr>
          <a:xfrm>
            <a:off x="4783712" y="2576010"/>
            <a:ext cx="98616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RATIO</a:t>
            </a:r>
          </a:p>
        </p:txBody>
      </p:sp>
      <p:sp>
        <p:nvSpPr>
          <p:cNvPr id="48" name="Rectangle 47"/>
          <p:cNvSpPr/>
          <p:nvPr/>
        </p:nvSpPr>
        <p:spPr>
          <a:xfrm>
            <a:off x="5815065" y="2565369"/>
            <a:ext cx="33855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E9B897"/>
                </a:solidFill>
                <a:effectLst/>
                <a:uLnTx/>
                <a:uFillTx/>
              </a:rPr>
              <a:t>=</a:t>
            </a:r>
          </a:p>
        </p:txBody>
      </p:sp>
      <p:sp>
        <p:nvSpPr>
          <p:cNvPr id="87" name="TextBox 86"/>
          <p:cNvSpPr txBox="1"/>
          <p:nvPr/>
        </p:nvSpPr>
        <p:spPr>
          <a:xfrm>
            <a:off x="5965443" y="2576010"/>
            <a:ext cx="1338397"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w="22225">
                  <a:noFill/>
                  <a:prstDash val="solid"/>
                </a:ln>
                <a:solidFill>
                  <a:srgbClr val="E9B897"/>
                </a:solidFill>
                <a:effectLst/>
                <a:uLnTx/>
                <a:uFillTx/>
              </a:rPr>
              <a:t>0.004</a:t>
            </a:r>
          </a:p>
        </p:txBody>
      </p:sp>
      <p:sp>
        <p:nvSpPr>
          <p:cNvPr id="49" name="Rectangle 48"/>
          <p:cNvSpPr/>
          <p:nvPr/>
        </p:nvSpPr>
        <p:spPr>
          <a:xfrm>
            <a:off x="2973421" y="3184383"/>
            <a:ext cx="623005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rgbClr val="E9B897"/>
                </a:solidFill>
                <a:effectLst/>
                <a:uLnTx/>
                <a:uFillTx/>
              </a:rPr>
              <a:t>THE TRIBE’S SHARE IS THE REGION’S SHARE MULTIPLIED BY THE RATIO.</a:t>
            </a:r>
          </a:p>
        </p:txBody>
      </p:sp>
      <p:sp>
        <p:nvSpPr>
          <p:cNvPr id="88" name="TextBox 87"/>
          <p:cNvSpPr txBox="1"/>
          <p:nvPr/>
        </p:nvSpPr>
        <p:spPr>
          <a:xfrm>
            <a:off x="6489342" y="4355667"/>
            <a:ext cx="1832553"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$36,800</a:t>
            </a:r>
          </a:p>
        </p:txBody>
      </p:sp>
      <p:sp>
        <p:nvSpPr>
          <p:cNvPr id="20" name="TextBox 19">
            <a:extLst>
              <a:ext uri="{FF2B5EF4-FFF2-40B4-BE49-F238E27FC236}">
                <a16:creationId xmlns:a16="http://schemas.microsoft.com/office/drawing/2014/main" id="{C1B29EB9-4615-45A5-A569-37AE0AD537CA}"/>
              </a:ext>
            </a:extLst>
          </p:cNvPr>
          <p:cNvSpPr txBox="1"/>
          <p:nvPr/>
        </p:nvSpPr>
        <p:spPr>
          <a:xfrm>
            <a:off x="1941700" y="855617"/>
            <a:ext cx="1465297" cy="830997"/>
          </a:xfrm>
          <a:prstGeom prst="rect">
            <a:avLst/>
          </a:prstGeom>
          <a:noFill/>
          <a:effectLst>
            <a:glow rad="127000">
              <a:srgbClr val="7030A0"/>
            </a:glow>
            <a:outerShdw blurRad="63500" dist="25400" dir="2700000" algn="tl" rotWithShape="0">
              <a:prstClr val="black">
                <a:alpha val="80000"/>
              </a:prstClr>
            </a:outerShdw>
          </a:effectLst>
          <a:scene3d>
            <a:camera prst="orthographicFront"/>
            <a:lightRig rig="threePt" dir="t"/>
          </a:scene3d>
          <a:sp3d prstMaterial="matte"/>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lumMod val="95000"/>
                  </a:schemeClr>
                </a:solidFill>
                <a:effectLst>
                  <a:glow rad="63500">
                    <a:schemeClr val="tx1">
                      <a:lumMod val="85000"/>
                      <a:lumOff val="15000"/>
                      <a:alpha val="40000"/>
                    </a:schemeClr>
                  </a:glow>
                </a:effectLst>
                <a:uLnTx/>
                <a:uFillTx/>
              </a:rPr>
              <a:t>REGION SHARES</a:t>
            </a:r>
          </a:p>
        </p:txBody>
      </p:sp>
      <p:sp>
        <p:nvSpPr>
          <p:cNvPr id="21" name="TextBox 20">
            <a:extLst>
              <a:ext uri="{FF2B5EF4-FFF2-40B4-BE49-F238E27FC236}">
                <a16:creationId xmlns:a16="http://schemas.microsoft.com/office/drawing/2014/main" id="{7F754CC6-74E8-43F1-BEE6-A297E34268C0}"/>
              </a:ext>
            </a:extLst>
          </p:cNvPr>
          <p:cNvSpPr txBox="1"/>
          <p:nvPr/>
        </p:nvSpPr>
        <p:spPr>
          <a:xfrm>
            <a:off x="5441546" y="4355669"/>
            <a:ext cx="1047795"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solidFill>
                    <a:schemeClr val="accent2">
                      <a:lumMod val="50000"/>
                    </a:schemeClr>
                  </a:solidFill>
                  <a:prstDash val="solid"/>
                </a:ln>
                <a:solidFill>
                  <a:schemeClr val="accent2">
                    <a:lumMod val="60000"/>
                    <a:lumOff val="40000"/>
                  </a:schemeClr>
                </a:solidFill>
                <a:effectLst/>
                <a:uLnTx/>
                <a:uFillTx/>
              </a:rPr>
              <a:t>0.004</a:t>
            </a:r>
          </a:p>
        </p:txBody>
      </p:sp>
      <p:sp>
        <p:nvSpPr>
          <p:cNvPr id="22" name="Rectangle 21">
            <a:extLst>
              <a:ext uri="{FF2B5EF4-FFF2-40B4-BE49-F238E27FC236}">
                <a16:creationId xmlns:a16="http://schemas.microsoft.com/office/drawing/2014/main" id="{54171A64-88FB-4948-8281-631570E661C8}"/>
              </a:ext>
            </a:extLst>
          </p:cNvPr>
          <p:cNvSpPr/>
          <p:nvPr/>
        </p:nvSpPr>
        <p:spPr>
          <a:xfrm>
            <a:off x="4997281" y="4370184"/>
            <a:ext cx="50526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latin typeface="Wingdings 2" panose="05020102010507070707" pitchFamily="18" charset="2"/>
              </a:rPr>
              <a:t>Ð</a:t>
            </a:r>
          </a:p>
        </p:txBody>
      </p:sp>
      <p:sp>
        <p:nvSpPr>
          <p:cNvPr id="23" name="Rectangle 22">
            <a:extLst>
              <a:ext uri="{FF2B5EF4-FFF2-40B4-BE49-F238E27FC236}">
                <a16:creationId xmlns:a16="http://schemas.microsoft.com/office/drawing/2014/main" id="{9ECAD55D-818F-40E2-9687-59A1ED0B4E65}"/>
              </a:ext>
            </a:extLst>
          </p:cNvPr>
          <p:cNvSpPr/>
          <p:nvPr/>
        </p:nvSpPr>
        <p:spPr>
          <a:xfrm>
            <a:off x="6376509" y="4355668"/>
            <a:ext cx="364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a:t>
            </a:r>
          </a:p>
        </p:txBody>
      </p:sp>
      <p:sp>
        <p:nvSpPr>
          <p:cNvPr id="24" name="Rectangle 23">
            <a:extLst>
              <a:ext uri="{FF2B5EF4-FFF2-40B4-BE49-F238E27FC236}">
                <a16:creationId xmlns:a16="http://schemas.microsoft.com/office/drawing/2014/main" id="{3F583A1A-5724-4CBF-A72B-6A7086BAFEB9}"/>
              </a:ext>
            </a:extLst>
          </p:cNvPr>
          <p:cNvSpPr/>
          <p:nvPr/>
        </p:nvSpPr>
        <p:spPr>
          <a:xfrm>
            <a:off x="3131228" y="4347189"/>
            <a:ext cx="183255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solidFill>
                    <a:schemeClr val="accent2">
                      <a:lumMod val="50000"/>
                    </a:schemeClr>
                  </a:solidFill>
                </a:ln>
                <a:solidFill>
                  <a:schemeClr val="accent2">
                    <a:lumMod val="60000"/>
                    <a:lumOff val="40000"/>
                  </a:schemeClr>
                </a:solidFill>
                <a:effectLst/>
                <a:uLnTx/>
                <a:uFillTx/>
              </a:rPr>
              <a:t>$9,200,000</a:t>
            </a:r>
            <a:endParaRPr kumimoji="0" lang="en-US" sz="2800" b="0" i="0" u="none" strike="noStrike" kern="0" cap="none" spc="0" normalizeH="0" baseline="0" noProof="0" dirty="0">
              <a:ln>
                <a:solidFill>
                  <a:schemeClr val="accent2">
                    <a:lumMod val="50000"/>
                  </a:schemeClr>
                </a:solidFill>
              </a:ln>
              <a:solidFill>
                <a:schemeClr val="accent2">
                  <a:lumMod val="60000"/>
                  <a:lumOff val="40000"/>
                </a:schemeClr>
              </a:solidFill>
              <a:effectLst/>
              <a:uLnTx/>
              <a:uFillTx/>
            </a:endParaRPr>
          </a:p>
        </p:txBody>
      </p:sp>
    </p:spTree>
    <p:extLst>
      <p:ext uri="{BB962C8B-B14F-4D97-AF65-F5344CB8AC3E}">
        <p14:creationId xmlns:p14="http://schemas.microsoft.com/office/powerpoint/2010/main" val="1848006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8F73-D6B2-4F0F-BD1F-2E029ACE45FA}"/>
              </a:ext>
            </a:extLst>
          </p:cNvPr>
          <p:cNvSpPr>
            <a:spLocks noGrp="1"/>
          </p:cNvSpPr>
          <p:nvPr>
            <p:ph type="title"/>
          </p:nvPr>
        </p:nvSpPr>
        <p:spPr>
          <a:xfrm>
            <a:off x="1419726" y="365125"/>
            <a:ext cx="9934074" cy="1325563"/>
          </a:xfrm>
        </p:spPr>
        <p:txBody>
          <a:bodyPr/>
          <a:lstStyle/>
          <a:p>
            <a:r>
              <a:rPr lang="en-US" b="1" dirty="0">
                <a:solidFill>
                  <a:srgbClr val="F8CBAD"/>
                </a:solidFill>
              </a:rPr>
              <a:t>Contact Information</a:t>
            </a:r>
          </a:p>
        </p:txBody>
      </p:sp>
      <p:sp>
        <p:nvSpPr>
          <p:cNvPr id="3" name="Content Placeholder 2">
            <a:extLst>
              <a:ext uri="{FF2B5EF4-FFF2-40B4-BE49-F238E27FC236}">
                <a16:creationId xmlns:a16="http://schemas.microsoft.com/office/drawing/2014/main" id="{BE31B23F-ACD1-43C9-A0F3-AEA8E0F1564C}"/>
              </a:ext>
            </a:extLst>
          </p:cNvPr>
          <p:cNvSpPr>
            <a:spLocks noGrp="1"/>
          </p:cNvSpPr>
          <p:nvPr>
            <p:ph idx="1"/>
          </p:nvPr>
        </p:nvSpPr>
        <p:spPr>
          <a:xfrm>
            <a:off x="1419724" y="2249905"/>
            <a:ext cx="9934075" cy="2201779"/>
          </a:xfrm>
        </p:spPr>
        <p:txBody>
          <a:bodyPr/>
          <a:lstStyle/>
          <a:p>
            <a:pPr marL="0" indent="0">
              <a:buNone/>
            </a:pPr>
            <a:r>
              <a:rPr lang="en-US" b="1" dirty="0">
                <a:solidFill>
                  <a:srgbClr val="F8CBAD"/>
                </a:solidFill>
              </a:rPr>
              <a:t>Matthew Bird</a:t>
            </a:r>
          </a:p>
          <a:p>
            <a:pPr marL="0" indent="0">
              <a:buNone/>
            </a:pPr>
            <a:r>
              <a:rPr lang="en-US" dirty="0">
                <a:solidFill>
                  <a:srgbClr val="F8CBAD"/>
                </a:solidFill>
              </a:rPr>
              <a:t>Finance Manager, FHWA Office of Tribal Transportation</a:t>
            </a:r>
          </a:p>
          <a:p>
            <a:pPr marL="0" indent="0">
              <a:buNone/>
            </a:pPr>
            <a:r>
              <a:rPr lang="en-US" dirty="0">
                <a:solidFill>
                  <a:srgbClr val="F8CBAD"/>
                </a:solidFill>
              </a:rPr>
              <a:t>matthew.bird@dot.gov</a:t>
            </a:r>
          </a:p>
          <a:p>
            <a:pPr marL="0" indent="0">
              <a:buNone/>
            </a:pPr>
            <a:r>
              <a:rPr lang="en-US" dirty="0">
                <a:solidFill>
                  <a:srgbClr val="F8CBAD"/>
                </a:solidFill>
              </a:rPr>
              <a:t>503-316-2551</a:t>
            </a:r>
          </a:p>
        </p:txBody>
      </p:sp>
      <p:pic>
        <p:nvPicPr>
          <p:cNvPr id="4" name="Picture 3">
            <a:extLst>
              <a:ext uri="{FF2B5EF4-FFF2-40B4-BE49-F238E27FC236}">
                <a16:creationId xmlns:a16="http://schemas.microsoft.com/office/drawing/2014/main" id="{12AFDBBB-0B37-D601-EB51-0AFC17A88298}"/>
              </a:ext>
            </a:extLst>
          </p:cNvPr>
          <p:cNvPicPr>
            <a:picLocks noChangeAspect="1"/>
          </p:cNvPicPr>
          <p:nvPr/>
        </p:nvPicPr>
        <p:blipFill>
          <a:blip r:embed="rId2"/>
          <a:stretch>
            <a:fillRect/>
          </a:stretch>
        </p:blipFill>
        <p:spPr>
          <a:xfrm>
            <a:off x="9156404" y="3429000"/>
            <a:ext cx="2359031" cy="2359031"/>
          </a:xfrm>
          <a:prstGeom prst="rect">
            <a:avLst/>
          </a:prstGeom>
        </p:spPr>
      </p:pic>
    </p:spTree>
    <p:extLst>
      <p:ext uri="{BB962C8B-B14F-4D97-AF65-F5344CB8AC3E}">
        <p14:creationId xmlns:p14="http://schemas.microsoft.com/office/powerpoint/2010/main" val="2885408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953F3-86B1-48FC-BA54-0F1F6E2B7AD6}"/>
              </a:ext>
            </a:extLst>
          </p:cNvPr>
          <p:cNvSpPr>
            <a:spLocks noGrp="1"/>
          </p:cNvSpPr>
          <p:nvPr>
            <p:ph idx="1"/>
          </p:nvPr>
        </p:nvSpPr>
        <p:spPr>
          <a:xfrm>
            <a:off x="838200" y="2901142"/>
            <a:ext cx="10515600" cy="2152996"/>
          </a:xfrm>
        </p:spPr>
        <p:txBody>
          <a:bodyPr>
            <a:normAutofit/>
          </a:bodyPr>
          <a:lstStyle/>
          <a:p>
            <a:pPr marL="0" indent="0" algn="ctr">
              <a:buNone/>
            </a:pPr>
            <a:r>
              <a:rPr lang="en-US" sz="12000" dirty="0">
                <a:solidFill>
                  <a:srgbClr val="F8CBAD"/>
                </a:solidFill>
              </a:rPr>
              <a:t>BREAK</a:t>
            </a:r>
          </a:p>
        </p:txBody>
      </p:sp>
    </p:spTree>
    <p:extLst>
      <p:ext uri="{BB962C8B-B14F-4D97-AF65-F5344CB8AC3E}">
        <p14:creationId xmlns:p14="http://schemas.microsoft.com/office/powerpoint/2010/main" val="9829522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572531" y="395000"/>
            <a:ext cx="2194560" cy="219456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Partial Circle 50"/>
          <p:cNvSpPr/>
          <p:nvPr/>
        </p:nvSpPr>
        <p:spPr>
          <a:xfrm>
            <a:off x="8650209" y="3934459"/>
            <a:ext cx="1686229" cy="1691640"/>
          </a:xfrm>
          <a:prstGeom prst="pie">
            <a:avLst>
              <a:gd name="adj1" fmla="val 16215751"/>
              <a:gd name="adj2" fmla="val 1936814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56" name="TextBox 55"/>
          <p:cNvSpPr txBox="1"/>
          <p:nvPr/>
        </p:nvSpPr>
        <p:spPr>
          <a:xfrm>
            <a:off x="8579251" y="3557732"/>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57" name="TextBox 56"/>
          <p:cNvSpPr txBox="1"/>
          <p:nvPr/>
        </p:nvSpPr>
        <p:spPr>
          <a:xfrm>
            <a:off x="5962087" y="3557732"/>
            <a:ext cx="229278" cy="435956"/>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a:t>
            </a:r>
          </a:p>
        </p:txBody>
      </p:sp>
      <p:sp>
        <p:nvSpPr>
          <p:cNvPr id="49" name="Oval 48"/>
          <p:cNvSpPr/>
          <p:nvPr/>
        </p:nvSpPr>
        <p:spPr>
          <a:xfrm>
            <a:off x="3916030" y="3456012"/>
            <a:ext cx="1371600" cy="1371600"/>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Box 51"/>
          <p:cNvSpPr txBox="1"/>
          <p:nvPr/>
        </p:nvSpPr>
        <p:spPr>
          <a:xfrm>
            <a:off x="4012983" y="3533052"/>
            <a:ext cx="1177694" cy="954107"/>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4" name="TextBox 43"/>
          <p:cNvSpPr txBox="1"/>
          <p:nvPr/>
        </p:nvSpPr>
        <p:spPr>
          <a:xfrm>
            <a:off x="1834077" y="849709"/>
            <a:ext cx="1668663" cy="1292662"/>
          </a:xfrm>
          <a:prstGeom prst="rect">
            <a:avLst/>
          </a:prstGeom>
          <a:noFill/>
          <a:effectLst>
            <a:outerShdw blurRad="63500" dist="25400" dir="2700000" algn="tl" rotWithShape="0">
              <a:prstClr val="black">
                <a:alpha val="80000"/>
              </a:prstClr>
            </a:outerShdw>
          </a:effectLst>
          <a:scene3d>
            <a:camera prst="orthographicFront"/>
            <a:lightRig rig="threePt" dir="t"/>
          </a:scene3d>
          <a:sp3d prstMaterial="matte"/>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95000"/>
                  </a:schemeClr>
                </a:solidFill>
                <a:effectLst>
                  <a:glow rad="63500">
                    <a:schemeClr val="tx1">
                      <a:lumMod val="65000"/>
                      <a:lumOff val="35000"/>
                      <a:alpha val="40000"/>
                    </a:schemeClr>
                  </a:glow>
                </a:effectLst>
                <a:uLnTx/>
                <a:uFillTx/>
              </a:rPr>
              <a:t>SUPPLEMENTAL</a:t>
            </a:r>
          </a:p>
        </p:txBody>
      </p:sp>
      <p:sp>
        <p:nvSpPr>
          <p:cNvPr id="46" name="TextBox 45"/>
          <p:cNvSpPr txBox="1"/>
          <p:nvPr/>
        </p:nvSpPr>
        <p:spPr>
          <a:xfrm>
            <a:off x="4196622" y="544081"/>
            <a:ext cx="381238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STEP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C0EB"/>
                </a:solidFill>
                <a:effectLst/>
                <a:uLnTx/>
                <a:uFillTx/>
              </a:rPr>
              <a:t>TOTAL SUPPLEMENTAL FUNDING AMOUNT</a:t>
            </a:r>
          </a:p>
        </p:txBody>
      </p:sp>
      <p:sp>
        <p:nvSpPr>
          <p:cNvPr id="19" name="Partial Circle 18"/>
          <p:cNvSpPr/>
          <p:nvPr/>
        </p:nvSpPr>
        <p:spPr>
          <a:xfrm>
            <a:off x="5840233" y="3439009"/>
            <a:ext cx="2050819" cy="2057400"/>
          </a:xfrm>
          <a:prstGeom prst="pie">
            <a:avLst>
              <a:gd name="adj1" fmla="val 16215751"/>
              <a:gd name="adj2" fmla="val 109041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1" name="TextBox 20"/>
          <p:cNvSpPr txBox="1"/>
          <p:nvPr/>
        </p:nvSpPr>
        <p:spPr>
          <a:xfrm>
            <a:off x="350930" y="3318808"/>
            <a:ext cx="3411805" cy="17235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THE SUPPLEMENTAL AMOUNT IS $82,500,000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91C0EB"/>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PLUS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91C0EB"/>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1C0EB"/>
                </a:solidFill>
                <a:effectLst/>
                <a:uLnTx/>
                <a:uFillTx/>
              </a:rPr>
              <a:t>12.5% OF THE ALLOCATION IN EXCESS OF $275,000,000</a:t>
            </a:r>
          </a:p>
        </p:txBody>
      </p:sp>
    </p:spTree>
    <p:extLst>
      <p:ext uri="{BB962C8B-B14F-4D97-AF65-F5344CB8AC3E}">
        <p14:creationId xmlns:p14="http://schemas.microsoft.com/office/powerpoint/2010/main" val="567638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D8F5812B41FC4CB94849778AFFA35D" ma:contentTypeVersion="10" ma:contentTypeDescription="Create a new document." ma:contentTypeScope="" ma:versionID="1bceb4ea9c5122c3671661d457d2d81a">
  <xsd:schema xmlns:xsd="http://www.w3.org/2001/XMLSchema" xmlns:xs="http://www.w3.org/2001/XMLSchema" xmlns:p="http://schemas.microsoft.com/office/2006/metadata/properties" xmlns:ns3="3395c0bb-f108-4f5e-af35-a2c28758faf7" xmlns:ns4="b2632813-42eb-4b90-8cc0-33edc634059a" targetNamespace="http://schemas.microsoft.com/office/2006/metadata/properties" ma:root="true" ma:fieldsID="820bb6587134558970e1e64aceb920b1" ns3:_="" ns4:_="">
    <xsd:import namespace="3395c0bb-f108-4f5e-af35-a2c28758faf7"/>
    <xsd:import namespace="b2632813-42eb-4b90-8cc0-33edc63405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5c0bb-f108-4f5e-af35-a2c28758fa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632813-42eb-4b90-8cc0-33edc63405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65DAFE-BAFE-4795-B0F5-E6DEFD834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5c0bb-f108-4f5e-af35-a2c28758faf7"/>
    <ds:schemaRef ds:uri="b2632813-42eb-4b90-8cc0-33edc6340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4B8D2-E67C-4A99-8FFB-ECC45300260B}">
  <ds:schemaRefs>
    <ds:schemaRef ds:uri="http://schemas.microsoft.com/sharepoint/v3/contenttype/forms"/>
  </ds:schemaRefs>
</ds:datastoreItem>
</file>

<file path=customXml/itemProps3.xml><?xml version="1.0" encoding="utf-8"?>
<ds:datastoreItem xmlns:ds="http://schemas.openxmlformats.org/officeDocument/2006/customXml" ds:itemID="{91B88FF2-B9AA-4BDF-92A5-AB980DA68B1A}">
  <ds:schemaRefs>
    <ds:schemaRef ds:uri="b2632813-42eb-4b90-8cc0-33edc634059a"/>
    <ds:schemaRef ds:uri="http://purl.org/dc/terms/"/>
    <ds:schemaRef ds:uri="http://schemas.openxmlformats.org/package/2006/metadata/core-properties"/>
    <ds:schemaRef ds:uri="http://purl.org/dc/dcmitype/"/>
    <ds:schemaRef ds:uri="http://schemas.microsoft.com/office/infopath/2007/PartnerControls"/>
    <ds:schemaRef ds:uri="3395c0bb-f108-4f5e-af35-a2c28758faf7"/>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27268</TotalTime>
  <Words>8017</Words>
  <Application>Microsoft Office PowerPoint</Application>
  <PresentationFormat>Widescreen</PresentationFormat>
  <Paragraphs>2538</Paragraphs>
  <Slides>217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217</vt:i4>
      </vt:variant>
    </vt:vector>
  </HeadingPairs>
  <TitlesOfParts>
    <vt:vector size="223" baseType="lpstr">
      <vt:lpstr>Arial</vt:lpstr>
      <vt:lpstr>Calibri</vt:lpstr>
      <vt:lpstr>Calibri Light</vt:lpstr>
      <vt:lpstr>Microsoft Sans Serif</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Bird, Matthew (FHWA)</dc:creator>
  <cp:lastModifiedBy>Bird, Matthew (FHWA)</cp:lastModifiedBy>
  <cp:revision>834</cp:revision>
  <dcterms:created xsi:type="dcterms:W3CDTF">2019-05-16T18:13:12Z</dcterms:created>
  <dcterms:modified xsi:type="dcterms:W3CDTF">2024-10-16T15:59:51Z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0x010100C2D8F5812B41FC4CB94849778AFFA35D</vt:lpwstr>
  </property>
</Properties>
</file>